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1" r:id="rId3"/>
    <p:sldId id="262" r:id="rId4"/>
    <p:sldId id="263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0" r:id="rId16"/>
    <p:sldId id="264" r:id="rId17"/>
    <p:sldId id="265" r:id="rId18"/>
    <p:sldId id="280" r:id="rId19"/>
    <p:sldId id="281" r:id="rId20"/>
    <p:sldId id="282" r:id="rId21"/>
    <p:sldId id="283" r:id="rId22"/>
    <p:sldId id="284" r:id="rId23"/>
    <p:sldId id="285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8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F9C0A-00DD-447C-B3EF-95C51AA7715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28308-24F7-4F81-9BBC-6F51A00A5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8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92138" y="0"/>
            <a:ext cx="4360863" cy="32718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444484" y="4267890"/>
            <a:ext cx="5167232" cy="401449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CE2E3A1-797B-4CEA-BBBE-D667A2297739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97CA016-9729-4E1D-BB14-50C9A977B94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09685"/>
            <a:ext cx="5328592" cy="60008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717032"/>
            <a:ext cx="8229600" cy="1828800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О чём рассказывает книга</a:t>
            </a:r>
          </a:p>
        </p:txBody>
      </p:sp>
    </p:spTree>
    <p:extLst>
      <p:ext uri="{BB962C8B-B14F-4D97-AF65-F5344CB8AC3E}">
        <p14:creationId xmlns:p14="http://schemas.microsoft.com/office/powerpoint/2010/main" val="12001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83945" y="326585"/>
            <a:ext cx="8228766" cy="653169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ИЗОБРЕТЕНИЕ БУМАГИ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0" y="941214"/>
            <a:ext cx="4081890" cy="559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4990" y="979754"/>
            <a:ext cx="4081890" cy="5551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60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89825" y="489877"/>
            <a:ext cx="8228766" cy="489876"/>
          </a:xfrm>
        </p:spPr>
        <p:txBody>
          <a:bodyPr lIns="82945" tIns="41473" rIns="82945" bIns="41473">
            <a:normAutofit fontScale="90000"/>
          </a:bodyPr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РУКОПИСНЫЕ КНИГИ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3100" y="979754"/>
            <a:ext cx="3755339" cy="325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6377" y="4313864"/>
            <a:ext cx="3428788" cy="221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62751" y="979754"/>
            <a:ext cx="4054137" cy="29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34990" y="4082319"/>
            <a:ext cx="4081890" cy="261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11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170" y="156108"/>
            <a:ext cx="3951269" cy="940891"/>
          </a:xfrm>
        </p:spPr>
        <p:txBody>
          <a:bodyPr lIns="82945" tIns="41473" rIns="82945" bIns="41473">
            <a:normAutofit fontScale="90000"/>
          </a:bodyPr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ПЕЧАТНЫЙ СТАНОК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0" y="1143047"/>
            <a:ext cx="4081890" cy="538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8266" y="979754"/>
            <a:ext cx="3918614" cy="55519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22737" y="326584"/>
            <a:ext cx="4620702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3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ИВАН ФЁДОРОВ</a:t>
            </a:r>
          </a:p>
        </p:txBody>
      </p:sp>
    </p:spTree>
    <p:extLst>
      <p:ext uri="{BB962C8B-B14F-4D97-AF65-F5344CB8AC3E}">
        <p14:creationId xmlns:p14="http://schemas.microsoft.com/office/powerpoint/2010/main" val="3231617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6550" y="261268"/>
            <a:ext cx="4081890" cy="718486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24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САМАЯ</a:t>
            </a: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 БОЛЬШАЯ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9825" y="932397"/>
            <a:ext cx="3755339" cy="249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826" y="3592441"/>
            <a:ext cx="3771339" cy="29392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216" y="389620"/>
            <a:ext cx="4092664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САМАЯ</a:t>
            </a:r>
            <a:r>
              <a:rPr lang="ru-RU" sz="33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ru-RU" sz="14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МАЛЕНЬКАЯ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98266" y="3592441"/>
            <a:ext cx="3918614" cy="29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98266" y="849121"/>
            <a:ext cx="3918614" cy="261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15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24839" y="313520"/>
            <a:ext cx="3983601" cy="666234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ПРОШЛОЕ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0" y="1143047"/>
            <a:ext cx="4145897" cy="522536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4990" y="1143047"/>
            <a:ext cx="4081890" cy="52253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061541" y="489876"/>
            <a:ext cx="3428788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3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НАСТОЯЩЕЕ</a:t>
            </a:r>
          </a:p>
        </p:txBody>
      </p:sp>
    </p:spTree>
    <p:extLst>
      <p:ext uri="{BB962C8B-B14F-4D97-AF65-F5344CB8AC3E}">
        <p14:creationId xmlns:p14="http://schemas.microsoft.com/office/powerpoint/2010/main" val="2736537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Соберите пословицы.</a:t>
            </a:r>
            <a:br>
              <a:rPr lang="ru-RU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dirty="0">
                <a:solidFill>
                  <a:srgbClr val="FF0000"/>
                </a:solidFill>
                <a:effectLst/>
              </a:rPr>
              <a:t>Проверка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6859" y="1508010"/>
            <a:ext cx="8229600" cy="4709160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Книги читай, а дела не забывай. </a:t>
            </a:r>
          </a:p>
          <a:p>
            <a:pPr lvl="0"/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Книги не говорят, а правду сказывают. </a:t>
            </a:r>
          </a:p>
          <a:p>
            <a:pPr lvl="0"/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Книги читать - скуки не знать. </a:t>
            </a:r>
          </a:p>
          <a:p>
            <a:pPr lvl="0"/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Не красна книга письмом, а красна умом. </a:t>
            </a:r>
          </a:p>
          <a:p>
            <a:pPr lvl="0"/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Кто много читает, тот много знает. </a:t>
            </a:r>
          </a:p>
          <a:p>
            <a:pPr lvl="0"/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Книга мала, а ума придала. </a:t>
            </a:r>
          </a:p>
          <a:p>
            <a:pPr lvl="0"/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Книга в счастье украшает, а в несчастье утешает.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11049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4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10000"/>
                  </a:schemeClr>
                </a:solidFill>
                <a:effectLst/>
              </a:rPr>
              <a:t>Правила обращения с книгой</a:t>
            </a:r>
            <a:br>
              <a:rPr lang="ru-RU" dirty="0">
                <a:solidFill>
                  <a:schemeClr val="tx2">
                    <a:lumMod val="1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85392"/>
            <a:ext cx="8784976" cy="5472608"/>
          </a:xfrm>
        </p:spPr>
        <p:txBody>
          <a:bodyPr>
            <a:normAutofit/>
          </a:bodyPr>
          <a:lstStyle/>
          <a:p>
            <a:pPr marL="137160" lvl="0" indent="0" algn="just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Книга не должна мокнуть - от этого коробятся страницы, разбухает и расслаивается переплёт.</a:t>
            </a:r>
          </a:p>
          <a:p>
            <a:pPr marL="137160" lvl="0" indent="0" algn="just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Не читай во время еды. Если класть книгу рядом с тарелкой, на страницах появятся жирные пятна.</a:t>
            </a:r>
          </a:p>
          <a:p>
            <a:pPr marL="137160" lvl="0" indent="0" algn="just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Не бросай раскрытую книгу вверх переплётом. Книга боится рассыпаться на отдельные листочки. </a:t>
            </a:r>
          </a:p>
          <a:p>
            <a:pPr marL="137160" lvl="0" indent="0" algn="just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Не загибай страниц, пользуйся закладкой.</a:t>
            </a:r>
          </a:p>
          <a:p>
            <a:pPr marL="137160" lvl="0" indent="0" algn="just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Не рисуй и не пиши в книгах. Делай это в альбоме или специальной тетради.</a:t>
            </a:r>
          </a:p>
          <a:p>
            <a:pPr marL="137160" lvl="0" indent="0" algn="just">
              <a:buNone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Не разбрасывай книги. Книги должны лежать в определённом месте.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1049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  <a:effectLst/>
              </a:rPr>
              <a:t>Викторина «Угадай книгу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1124744"/>
            <a:ext cx="3260635" cy="316835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</a:rPr>
              <a:t>А. Пушкин. </a:t>
            </a:r>
          </a:p>
          <a:p>
            <a:pPr marL="137160" indent="0">
              <a:buNone/>
            </a:pPr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</a:rPr>
              <a:t>«Сказка о царе </a:t>
            </a:r>
            <a:r>
              <a:rPr lang="ru-RU" sz="3600" b="1" i="1" dirty="0" err="1">
                <a:solidFill>
                  <a:schemeClr val="bg2">
                    <a:lumMod val="50000"/>
                  </a:schemeClr>
                </a:solidFill>
              </a:rPr>
              <a:t>Салтане</a:t>
            </a:r>
            <a:r>
              <a:rPr lang="ru-RU" sz="3600" b="1" i="1" dirty="0">
                <a:solidFill>
                  <a:schemeClr val="bg2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04" y="1052735"/>
            <a:ext cx="4308626" cy="56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  <a:effectLst/>
              </a:rPr>
              <a:t>Викторина «Угадай книгу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1124744"/>
            <a:ext cx="4464497" cy="316835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К. Чуковский. «Телефон»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93" y="1052735"/>
            <a:ext cx="3915992" cy="56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  <a:effectLst/>
              </a:rPr>
              <a:t>Викторина «Угадай книгу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1124744"/>
            <a:ext cx="4464497" cy="316835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К. Чуковский. «</a:t>
            </a:r>
            <a:r>
              <a:rPr lang="ru-RU" sz="3600" b="1" dirty="0" err="1">
                <a:solidFill>
                  <a:schemeClr val="bg2">
                    <a:lumMod val="50000"/>
                  </a:schemeClr>
                </a:solidFill>
              </a:rPr>
              <a:t>Мойдодыр</a:t>
            </a: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»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93" y="1203392"/>
            <a:ext cx="3915992" cy="5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0" y="816462"/>
            <a:ext cx="4081890" cy="57152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457170" y="-20572"/>
            <a:ext cx="8228766" cy="1145004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КНИГА НАСКАЛЬНЫХ ИЗОБРАЖЕНИЙ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1716" y="816462"/>
            <a:ext cx="4408440" cy="277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71716" y="3592441"/>
            <a:ext cx="4408440" cy="2939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643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  <a:effectLst/>
              </a:rPr>
              <a:t>Викторина «Угадай книгу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1124744"/>
            <a:ext cx="4464497" cy="316835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Русская народная сказка «Волк и семеро козлят»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10" y="1203392"/>
            <a:ext cx="3872558" cy="53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1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  <a:effectLst/>
              </a:rPr>
              <a:t>Викторина «Угадай книгу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1124744"/>
            <a:ext cx="4464497" cy="316835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Ш. Перро</a:t>
            </a:r>
          </a:p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«Золушка»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401858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  <a:effectLst/>
              </a:rPr>
              <a:t>Викторина «Угадай книгу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4464497" cy="316835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А. Толстой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</a:endParaRPr>
          </a:p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«Золотой ключик, </a:t>
            </a:r>
          </a:p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или Приключения Буратино».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03244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>
                <a:solidFill>
                  <a:schemeClr val="tx2">
                    <a:lumMod val="10000"/>
                  </a:schemeClr>
                </a:solidFill>
                <a:effectLst/>
              </a:rPr>
              <a:t>Викторина «Угадай книгу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4464497" cy="316835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Г.-Х. Андерсен</a:t>
            </a:r>
          </a:p>
          <a:p>
            <a:pPr marL="137160" indent="0">
              <a:buNone/>
            </a:pP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3600" b="1" dirty="0" err="1">
                <a:solidFill>
                  <a:schemeClr val="bg2">
                    <a:lumMod val="50000"/>
                  </a:schemeClr>
                </a:solidFill>
              </a:rPr>
              <a:t>Дюймовочка</a:t>
            </a: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26" y="1268760"/>
            <a:ext cx="371561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0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607513"/>
            <a:ext cx="7571184" cy="2260848"/>
          </a:xfrm>
        </p:spPr>
        <p:txBody>
          <a:bodyPr/>
          <a:lstStyle/>
          <a:p>
            <a:pPr marL="13716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Як вам обращаюсь, товарищи дети,</a:t>
            </a:r>
          </a:p>
          <a:p>
            <a:pPr marL="13716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Полезнее книги нет вещи на свете!</a:t>
            </a:r>
          </a:p>
          <a:p>
            <a:pPr marL="13716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Пусть книги друзьями заходят в дома,</a:t>
            </a:r>
          </a:p>
          <a:p>
            <a:pPr marL="13716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Читайте всю жизнь, набирайтесь ума.</a:t>
            </a:r>
          </a:p>
          <a:p>
            <a:pPr marL="137160" indent="0" algn="ctr">
              <a:buNone/>
            </a:pP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" y="2492896"/>
            <a:ext cx="6967898" cy="38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4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170" y="80663"/>
            <a:ext cx="8228766" cy="1145004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ДРЕВНИЙ ЕГИПЕТ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275" y="979754"/>
            <a:ext cx="4408440" cy="55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4991" y="3592441"/>
            <a:ext cx="4150791" cy="300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52478" y="979431"/>
            <a:ext cx="3455563" cy="21365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 txBox="1">
            <a:spLocks noGrp="1"/>
          </p:cNvSpPr>
          <p:nvPr>
            <p:ph type="title" idx="4294967295"/>
          </p:nvPr>
        </p:nvSpPr>
        <p:spPr>
          <a:xfrm>
            <a:off x="457494" y="80663"/>
            <a:ext cx="8228766" cy="1145004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ДРЕВНИЙ ЕГИПЕТ</a:t>
            </a:r>
          </a:p>
        </p:txBody>
      </p:sp>
      <p:sp>
        <p:nvSpPr>
          <p:cNvPr id="7" name="Заголовок 6"/>
          <p:cNvSpPr txBox="1">
            <a:spLocks noGrp="1"/>
          </p:cNvSpPr>
          <p:nvPr>
            <p:ph type="title" idx="4294967295"/>
          </p:nvPr>
        </p:nvSpPr>
        <p:spPr>
          <a:xfrm>
            <a:off x="457494" y="80663"/>
            <a:ext cx="8228766" cy="1145004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ДРЕВНИЙ ЕГИПЕТ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4990" y="3132932"/>
            <a:ext cx="3809220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ИЕРОГЛИФЫ</a:t>
            </a:r>
          </a:p>
        </p:txBody>
      </p:sp>
    </p:spTree>
    <p:extLst>
      <p:ext uri="{BB962C8B-B14F-4D97-AF65-F5344CB8AC3E}">
        <p14:creationId xmlns:p14="http://schemas.microsoft.com/office/powerpoint/2010/main" val="331889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170" y="110062"/>
            <a:ext cx="8228766" cy="1145004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ДРЕВНЯЯ ГРЕЦИЯ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1" y="979754"/>
            <a:ext cx="4245164" cy="55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88092" y="4212952"/>
            <a:ext cx="2449137" cy="228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24816" y="979754"/>
            <a:ext cx="2918384" cy="27759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1716" y="3755733"/>
            <a:ext cx="4018213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9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ГЛИНЯНЫЕ КНИГИ</a:t>
            </a:r>
          </a:p>
        </p:txBody>
      </p:sp>
    </p:spTree>
    <p:extLst>
      <p:ext uri="{BB962C8B-B14F-4D97-AF65-F5344CB8AC3E}">
        <p14:creationId xmlns:p14="http://schemas.microsoft.com/office/powerpoint/2010/main" val="134628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170" y="240696"/>
            <a:ext cx="3951269" cy="543107"/>
          </a:xfrm>
        </p:spPr>
        <p:txBody>
          <a:bodyPr lIns="82945" tIns="41473" rIns="82945" bIns="41473">
            <a:normAutofit fontScale="90000"/>
          </a:bodyPr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КИТАЙ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2752" y="3200539"/>
            <a:ext cx="1685986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3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ИНДИЯ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0" y="3755733"/>
            <a:ext cx="4081890" cy="277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6550" y="816462"/>
            <a:ext cx="4081890" cy="22861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224816" y="338671"/>
            <a:ext cx="3265513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3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ДРЕВНИЙ РИМ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34990" y="842260"/>
            <a:ext cx="4156340" cy="24235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061541" y="3351423"/>
            <a:ext cx="3290986" cy="745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ВОСКОВЫЕ ТАБЛИЧКИ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98266" y="4251816"/>
            <a:ext cx="3887593" cy="2116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55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6551" y="237751"/>
            <a:ext cx="4245164" cy="940891"/>
          </a:xfrm>
        </p:spPr>
        <p:txBody>
          <a:bodyPr lIns="82945" tIns="41473" rIns="82945" bIns="41473">
            <a:normAutofit fontScale="90000"/>
          </a:bodyPr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УЗЕЛКОВОЕ ПИСЬМО ИНДЕЙЦЕВ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0057" y="3429149"/>
            <a:ext cx="4138382" cy="3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6550" y="1241022"/>
            <a:ext cx="4081890" cy="22861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061541" y="454937"/>
            <a:ext cx="3592064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3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ДРЕВНЯЯ РУСЬ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34990" y="3429149"/>
            <a:ext cx="4130544" cy="324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34990" y="979754"/>
            <a:ext cx="3918614" cy="19595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734990" y="2939271"/>
            <a:ext cx="4081890" cy="4595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БЕРЕСТЯНЫЕ ГРАМОТЫ</a:t>
            </a:r>
          </a:p>
        </p:txBody>
      </p:sp>
    </p:spTree>
    <p:extLst>
      <p:ext uri="{BB962C8B-B14F-4D97-AF65-F5344CB8AC3E}">
        <p14:creationId xmlns:p14="http://schemas.microsoft.com/office/powerpoint/2010/main" val="1840972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170" y="273354"/>
            <a:ext cx="8228766" cy="869701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ПАПИРУС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550" y="979754"/>
            <a:ext cx="4081890" cy="55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4990" y="979754"/>
            <a:ext cx="4081890" cy="5551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067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63275" y="293926"/>
            <a:ext cx="4408440" cy="685828"/>
          </a:xfrm>
        </p:spPr>
        <p:txBody>
          <a:bodyPr lIns="82945" tIns="41473" rIns="82945" bIns="41473"/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КНИГИ-СВИТКИ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5894" y="979754"/>
            <a:ext cx="4082545" cy="265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6550" y="3755734"/>
            <a:ext cx="4081890" cy="26126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98266" y="346834"/>
            <a:ext cx="3632225" cy="745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algn="ctr" defTabSz="829452">
              <a:lnSpc>
                <a:spcPct val="105000"/>
              </a:lnSpc>
              <a:tabLst>
                <a:tab pos="0" algn="l"/>
                <a:tab pos="706991" algn="l"/>
                <a:tab pos="1413983" algn="l"/>
                <a:tab pos="2120984" algn="l"/>
                <a:tab pos="2827976" algn="l"/>
                <a:tab pos="3534968" algn="l"/>
                <a:tab pos="4242291" algn="l"/>
                <a:tab pos="4949283" algn="l"/>
                <a:tab pos="5656275" algn="l"/>
                <a:tab pos="6363267" algn="l"/>
                <a:tab pos="7070267" algn="l"/>
                <a:tab pos="7777259" algn="l"/>
                <a:tab pos="8484574" algn="l"/>
                <a:tab pos="9191574" algn="l"/>
                <a:tab pos="989856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АЛЕКСАНДРИЙСКАЯ БИБЛИОТЕКА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34991" y="1143047"/>
            <a:ext cx="4245164" cy="5225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2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612412" y="273354"/>
            <a:ext cx="3951269" cy="543107"/>
          </a:xfrm>
        </p:spPr>
        <p:txBody>
          <a:bodyPr lIns="82945" tIns="41473" rIns="82945" bIns="41473">
            <a:normAutofit fontScale="90000"/>
          </a:bodyPr>
          <a:lstStyle/>
          <a:p>
            <a:pPr lvl="0">
              <a:buNone/>
            </a:pPr>
            <a:r>
              <a:rPr lang="ru-RU" sz="3300">
                <a:solidFill>
                  <a:srgbClr val="0000FF"/>
                </a:solidFill>
                <a:effectLst>
                  <a:outerShdw dist="17962" dir="2700000">
                    <a:srgbClr val="000000"/>
                  </a:outerShdw>
                </a:effectLst>
              </a:rPr>
              <a:t>ПЕРГАМЕНТ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34991" y="816462"/>
            <a:ext cx="4245164" cy="29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4991" y="3905306"/>
            <a:ext cx="4245164" cy="261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98142" y="843247"/>
            <a:ext cx="4110298" cy="5715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7059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146</TotalTime>
  <Words>320</Words>
  <Application>Microsoft Office PowerPoint</Application>
  <PresentationFormat>Экран (4:3)</PresentationFormat>
  <Paragraphs>65</Paragraphs>
  <Slides>24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О чём рассказывает книга</vt:lpstr>
      <vt:lpstr>КНИГА НАСКАЛЬНЫХ ИЗОБРАЖЕНИЙ</vt:lpstr>
      <vt:lpstr>ДРЕВНИЙ ЕГИПЕТ</vt:lpstr>
      <vt:lpstr>ДРЕВНЯЯ ГРЕЦИЯ</vt:lpstr>
      <vt:lpstr>КИТАЙ</vt:lpstr>
      <vt:lpstr>УЗЕЛКОВОЕ ПИСЬМО ИНДЕЙЦЕВ</vt:lpstr>
      <vt:lpstr>ПАПИРУС</vt:lpstr>
      <vt:lpstr>КНИГИ-СВИТКИ</vt:lpstr>
      <vt:lpstr>ПЕРГАМЕНТ</vt:lpstr>
      <vt:lpstr>ИЗОБРЕТЕНИЕ БУМАГИ</vt:lpstr>
      <vt:lpstr>РУКОПИСНЫЕ КНИГИ</vt:lpstr>
      <vt:lpstr>ПЕЧАТНЫЙ СТАНОК</vt:lpstr>
      <vt:lpstr>САМАЯ БОЛЬШАЯ</vt:lpstr>
      <vt:lpstr>ПРОШЛОЕ</vt:lpstr>
      <vt:lpstr>Соберите пословицы. Проверка</vt:lpstr>
      <vt:lpstr>Правила обращения с книгой </vt:lpstr>
      <vt:lpstr>Викторина «Угадай книгу»</vt:lpstr>
      <vt:lpstr>Викторина «Угадай книгу»</vt:lpstr>
      <vt:lpstr>Викторина «Угадай книгу»</vt:lpstr>
      <vt:lpstr>Викторина «Угадай книгу»</vt:lpstr>
      <vt:lpstr>Викторина «Угадай книгу»</vt:lpstr>
      <vt:lpstr>Викторина «Угадай книгу»</vt:lpstr>
      <vt:lpstr>Викторина «Угадай книгу»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чём рассказывает книга</dc:title>
  <dc:creator>ТАТЬЯНА</dc:creator>
  <cp:lastModifiedBy>Admin</cp:lastModifiedBy>
  <cp:revision>10</cp:revision>
  <dcterms:created xsi:type="dcterms:W3CDTF">2016-08-28T17:42:22Z</dcterms:created>
  <dcterms:modified xsi:type="dcterms:W3CDTF">2025-06-26T12:22:44Z</dcterms:modified>
</cp:coreProperties>
</file>