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EB5A8B5D-16A6-4D5B-AAB0-B209B2CEAEF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2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0C34-455E-4B2A-B2E7-7D6F646967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6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5601-79CA-4F4A-A321-27DB306B938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28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686-D539-48DE-A59C-6B6E0A8EFB6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85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D667-9348-48D0-BF3B-00308155DD7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91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A8C-7F86-4FFA-84C0-75FB474CAF3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68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059-D8D5-419C-B268-848189711D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55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BD84-97D8-462F-B876-13674FB7E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9012-5D2E-434C-836B-B65879021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89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7F0B-E58B-470D-99E7-09E1877B744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10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DEF56-6837-44B5-AE49-F187E3A947C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22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88472DD-AE33-4173-898A-A6AFF5C20E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8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447801" y="802299"/>
            <a:ext cx="6567034" cy="2541431"/>
          </a:xfrm>
        </p:spPr>
        <p:txBody>
          <a:bodyPr/>
          <a:lstStyle/>
          <a:p>
            <a:r>
              <a:rPr lang="ru-RU" dirty="0"/>
              <a:t>Морфологические признаки глагола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E4951D-C709-443C-B4AC-D6812D890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5334000"/>
            <a:ext cx="5618515" cy="977621"/>
          </a:xfrm>
        </p:spPr>
        <p:txBody>
          <a:bodyPr/>
          <a:lstStyle/>
          <a:p>
            <a:r>
              <a:rPr lang="ru-RU" dirty="0"/>
              <a:t>Выполнила: </a:t>
            </a:r>
            <a:r>
              <a:rPr lang="ru-RU" dirty="0" err="1"/>
              <a:t>Пролеева</a:t>
            </a:r>
            <a:r>
              <a:rPr lang="ru-RU" dirty="0"/>
              <a:t> Наталья Александровна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Лицо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i="1"/>
              <a:t>Определяется в будущем  и настоящем времени</a:t>
            </a:r>
          </a:p>
          <a:p>
            <a:pPr>
              <a:buFont typeface="Wingdings" pitchFamily="2" charset="2"/>
              <a:buNone/>
            </a:pPr>
            <a:r>
              <a:rPr lang="ru-RU"/>
              <a:t>1лицо: </a:t>
            </a:r>
            <a:r>
              <a:rPr lang="ru-RU">
                <a:solidFill>
                  <a:srgbClr val="800080"/>
                </a:solidFill>
              </a:rPr>
              <a:t>я иду – мы идём</a:t>
            </a:r>
          </a:p>
          <a:p>
            <a:pPr>
              <a:buFont typeface="Wingdings" pitchFamily="2" charset="2"/>
              <a:buNone/>
            </a:pPr>
            <a:r>
              <a:rPr lang="ru-RU"/>
              <a:t>2 лицо: </a:t>
            </a:r>
            <a:r>
              <a:rPr lang="ru-RU">
                <a:solidFill>
                  <a:srgbClr val="800080"/>
                </a:solidFill>
              </a:rPr>
              <a:t>ты идёшь – вы идёте</a:t>
            </a:r>
          </a:p>
          <a:p>
            <a:pPr>
              <a:buFont typeface="Wingdings" pitchFamily="2" charset="2"/>
              <a:buNone/>
            </a:pPr>
            <a:r>
              <a:rPr lang="ru-RU"/>
              <a:t>3 лицо: </a:t>
            </a:r>
            <a:r>
              <a:rPr lang="ru-RU">
                <a:solidFill>
                  <a:srgbClr val="800080"/>
                </a:solidFill>
              </a:rPr>
              <a:t>он, она, оно идёт – они идут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6487D7-7606-45E0-81B4-95A7E78A8537}"/>
              </a:ext>
            </a:extLst>
          </p:cNvPr>
          <p:cNvSpPr txBox="1"/>
          <p:nvPr/>
        </p:nvSpPr>
        <p:spPr>
          <a:xfrm>
            <a:off x="4419600" y="169533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Непостоянный признак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Род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Определяется только в прошедшем времени</a:t>
            </a:r>
          </a:p>
          <a:p>
            <a:pPr algn="ctr">
              <a:buFont typeface="Wingdings" pitchFamily="2" charset="2"/>
              <a:buNone/>
            </a:pPr>
            <a:r>
              <a:rPr lang="ru-RU">
                <a:solidFill>
                  <a:srgbClr val="800080"/>
                </a:solidFill>
              </a:rPr>
              <a:t>Учил</a:t>
            </a:r>
          </a:p>
          <a:p>
            <a:pPr algn="ctr">
              <a:buFont typeface="Wingdings" pitchFamily="2" charset="2"/>
              <a:buNone/>
            </a:pPr>
            <a:r>
              <a:rPr lang="ru-RU">
                <a:solidFill>
                  <a:srgbClr val="800080"/>
                </a:solidFill>
              </a:rPr>
              <a:t>Смотрела</a:t>
            </a:r>
          </a:p>
          <a:p>
            <a:pPr algn="ctr">
              <a:buFont typeface="Wingdings" pitchFamily="2" charset="2"/>
              <a:buNone/>
            </a:pPr>
            <a:r>
              <a:rPr lang="ru-RU">
                <a:solidFill>
                  <a:srgbClr val="800080"/>
                </a:solidFill>
              </a:rPr>
              <a:t>Открыло</a:t>
            </a:r>
          </a:p>
          <a:p>
            <a:pPr algn="ctr">
              <a:buFont typeface="Wingdings" pitchFamily="2" charset="2"/>
              <a:buNone/>
            </a:pPr>
            <a:r>
              <a:rPr lang="ru-RU">
                <a:solidFill>
                  <a:srgbClr val="800080"/>
                </a:solidFill>
              </a:rPr>
              <a:t>Смеялись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FC1D65-0A9E-47F4-BF6A-04AD8179E4A4}"/>
              </a:ext>
            </a:extLst>
          </p:cNvPr>
          <p:cNvSpPr txBox="1"/>
          <p:nvPr/>
        </p:nvSpPr>
        <p:spPr>
          <a:xfrm>
            <a:off x="4419600" y="169533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Непостоянный признак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1371600"/>
            <a:ext cx="7924800" cy="22098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162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Морфологические признаки глагола </a:t>
            </a:r>
            <a:br>
              <a:rPr lang="ru-RU" sz="3200" dirty="0"/>
            </a:br>
            <a:r>
              <a:rPr lang="ru-RU" sz="1600" dirty="0"/>
              <a:t>делятся на две группы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524000" y="1971020"/>
            <a:ext cx="3956050" cy="3490119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/>
              <a:t>Вид (совершенный, несовершенный)</a:t>
            </a:r>
          </a:p>
          <a:p>
            <a:r>
              <a:rPr lang="ru-RU" sz="2600" dirty="0"/>
              <a:t>Переходность/ непереходность</a:t>
            </a:r>
          </a:p>
          <a:p>
            <a:r>
              <a:rPr lang="ru-RU" sz="2600" dirty="0"/>
              <a:t>Возвратность/ невозвратность</a:t>
            </a:r>
          </a:p>
          <a:p>
            <a:r>
              <a:rPr lang="ru-RU" sz="2600" dirty="0"/>
              <a:t>Спряжение</a:t>
            </a:r>
          </a:p>
          <a:p>
            <a:endParaRPr lang="ru-RU" sz="2400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562600" y="1971020"/>
            <a:ext cx="2584450" cy="243681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Наклонение</a:t>
            </a:r>
          </a:p>
          <a:p>
            <a:r>
              <a:rPr lang="ru-RU" sz="2400" dirty="0"/>
              <a:t>Время</a:t>
            </a:r>
          </a:p>
          <a:p>
            <a:r>
              <a:rPr lang="ru-RU" sz="2400" dirty="0"/>
              <a:t>Число</a:t>
            </a:r>
          </a:p>
          <a:p>
            <a:r>
              <a:rPr lang="ru-RU" sz="2400" dirty="0"/>
              <a:t>Лицо/ род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70B712-A039-450E-83B0-385F85A88B56}"/>
              </a:ext>
            </a:extLst>
          </p:cNvPr>
          <p:cNvSpPr txBox="1"/>
          <p:nvPr/>
        </p:nvSpPr>
        <p:spPr>
          <a:xfrm>
            <a:off x="1524000" y="1295400"/>
            <a:ext cx="2514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Постоянные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EE8810-25EC-41BB-BFC0-20931BA9F07D}"/>
              </a:ext>
            </a:extLst>
          </p:cNvPr>
          <p:cNvSpPr txBox="1"/>
          <p:nvPr/>
        </p:nvSpPr>
        <p:spPr>
          <a:xfrm>
            <a:off x="5562600" y="1295400"/>
            <a:ext cx="274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Непостоянные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определить вид глагола?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74145" y="1853755"/>
            <a:ext cx="7395709" cy="3851667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 dirty="0"/>
              <a:t>Задаём вопрос:</a:t>
            </a:r>
          </a:p>
          <a:p>
            <a:pPr>
              <a:buFont typeface="Wingdings" pitchFamily="2" charset="2"/>
              <a:buNone/>
            </a:pPr>
            <a:r>
              <a:rPr lang="ru-RU" sz="2400" dirty="0"/>
              <a:t>Что делать? – вид несовершенный</a:t>
            </a:r>
          </a:p>
          <a:p>
            <a:pPr>
              <a:buFont typeface="Wingdings" pitchFamily="2" charset="2"/>
              <a:buNone/>
            </a:pPr>
            <a:r>
              <a:rPr lang="ru-RU" sz="2400" i="1" dirty="0">
                <a:solidFill>
                  <a:srgbClr val="800080"/>
                </a:solidFill>
              </a:rPr>
              <a:t>(читать, смотреть, стоять)</a:t>
            </a:r>
          </a:p>
          <a:p>
            <a:pPr>
              <a:buFont typeface="Wingdings" pitchFamily="2" charset="2"/>
              <a:buNone/>
            </a:pPr>
            <a:endParaRPr lang="ru-RU" sz="2400" i="1" dirty="0">
              <a:solidFill>
                <a:srgbClr val="80008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 dirty="0"/>
              <a:t>Что </a:t>
            </a:r>
            <a:r>
              <a:rPr lang="ru-RU" sz="2400" dirty="0">
                <a:solidFill>
                  <a:srgbClr val="FF0000"/>
                </a:solidFill>
              </a:rPr>
              <a:t>с</a:t>
            </a:r>
            <a:r>
              <a:rPr lang="ru-RU" sz="2400" dirty="0"/>
              <a:t>делать? – вид </a:t>
            </a:r>
            <a:r>
              <a:rPr lang="ru-RU" sz="2400" dirty="0">
                <a:solidFill>
                  <a:srgbClr val="FF0000"/>
                </a:solidFill>
              </a:rPr>
              <a:t>с</a:t>
            </a:r>
            <a:r>
              <a:rPr lang="ru-RU" sz="2400" dirty="0"/>
              <a:t>овершенный</a:t>
            </a:r>
          </a:p>
          <a:p>
            <a:pPr>
              <a:buFont typeface="Wingdings" pitchFamily="2" charset="2"/>
              <a:buNone/>
            </a:pPr>
            <a:r>
              <a:rPr lang="ru-RU" sz="2400" i="1" dirty="0">
                <a:solidFill>
                  <a:srgbClr val="800080"/>
                </a:solidFill>
              </a:rPr>
              <a:t>(забежать, стереть, умыться)</a:t>
            </a:r>
          </a:p>
          <a:p>
            <a:pPr>
              <a:buFont typeface="Wingdings" pitchFamily="2" charset="2"/>
              <a:buNone/>
            </a:pPr>
            <a:endParaRPr lang="ru-RU" sz="2400" i="1" dirty="0">
              <a:solidFill>
                <a:srgbClr val="800080"/>
              </a:solidFill>
            </a:endParaRPr>
          </a:p>
          <a:p>
            <a:pPr>
              <a:buFont typeface="Wingdings" pitchFamily="2" charset="2"/>
              <a:buNone/>
            </a:pP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960BBD-1A94-4BF3-ACA2-63BB7EC7D73A}"/>
              </a:ext>
            </a:extLst>
          </p:cNvPr>
          <p:cNvSpPr txBox="1"/>
          <p:nvPr/>
        </p:nvSpPr>
        <p:spPr>
          <a:xfrm>
            <a:off x="150128" y="26963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Постоянный признак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Переходность/непереходность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0128" y="2015733"/>
            <a:ext cx="8765271" cy="3450613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Переходный глагол сочетается с существительным в винительном падеже (Кого? Что?) без предлога</a:t>
            </a:r>
          </a:p>
          <a:p>
            <a:pPr>
              <a:buFont typeface="Wingdings" pitchFamily="2" charset="2"/>
              <a:buNone/>
            </a:pPr>
            <a:r>
              <a:rPr lang="ru-RU" sz="2800" i="1" dirty="0">
                <a:solidFill>
                  <a:srgbClr val="800080"/>
                </a:solidFill>
              </a:rPr>
              <a:t>(люблю маму, вижу лису)</a:t>
            </a:r>
          </a:p>
          <a:p>
            <a:r>
              <a:rPr lang="ru-RU" sz="2800" dirty="0"/>
              <a:t>Непереходный не сочетается с существительным в винительном падеже </a:t>
            </a:r>
            <a:r>
              <a:rPr lang="ru-RU" sz="2800" dirty="0" err="1"/>
              <a:t>падеже</a:t>
            </a:r>
            <a:r>
              <a:rPr lang="ru-RU" sz="2800" dirty="0"/>
              <a:t> (Кого? Что?) без предлога</a:t>
            </a:r>
          </a:p>
          <a:p>
            <a:pPr>
              <a:buFont typeface="Wingdings" pitchFamily="2" charset="2"/>
              <a:buNone/>
            </a:pPr>
            <a:r>
              <a:rPr lang="ru-RU" sz="2800" i="1" dirty="0">
                <a:solidFill>
                  <a:srgbClr val="800080"/>
                </a:solidFill>
              </a:rPr>
              <a:t>(сижу на стуле, возвращаюсь в дом)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4AC068-120E-4E74-87F9-CDAFB9B36DE7}"/>
              </a:ext>
            </a:extLst>
          </p:cNvPr>
          <p:cNvSpPr txBox="1"/>
          <p:nvPr/>
        </p:nvSpPr>
        <p:spPr>
          <a:xfrm>
            <a:off x="174746" y="158127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Постоянный признак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Возвратность/ невозвратность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2015733"/>
            <a:ext cx="7315199" cy="3450613"/>
          </a:xfrm>
        </p:spPr>
        <p:txBody>
          <a:bodyPr>
            <a:normAutofit/>
          </a:bodyPr>
          <a:lstStyle/>
          <a:p>
            <a:r>
              <a:rPr lang="ru-RU" sz="3200" dirty="0"/>
              <a:t>У возвратного глагола  есть  постфикс   -</a:t>
            </a:r>
            <a:r>
              <a:rPr lang="ru-RU" sz="3200" dirty="0" err="1"/>
              <a:t>ся</a:t>
            </a:r>
            <a:r>
              <a:rPr lang="ru-RU" sz="3200" dirty="0"/>
              <a:t>(-</a:t>
            </a:r>
            <a:r>
              <a:rPr lang="ru-RU" sz="3200" dirty="0" err="1"/>
              <a:t>сь</a:t>
            </a:r>
            <a:r>
              <a:rPr lang="ru-RU" sz="3200" dirty="0"/>
              <a:t>) </a:t>
            </a:r>
          </a:p>
          <a:p>
            <a:pPr>
              <a:buFont typeface="Wingdings" pitchFamily="2" charset="2"/>
              <a:buNone/>
            </a:pPr>
            <a:r>
              <a:rPr lang="ru-RU" sz="3200" i="1" dirty="0">
                <a:solidFill>
                  <a:srgbClr val="800080"/>
                </a:solidFill>
              </a:rPr>
              <a:t>(отметить</a:t>
            </a:r>
            <a:r>
              <a:rPr lang="ru-RU" sz="3200" i="1" dirty="0">
                <a:solidFill>
                  <a:srgbClr val="FF0000"/>
                </a:solidFill>
              </a:rPr>
              <a:t>ся</a:t>
            </a:r>
            <a:r>
              <a:rPr lang="ru-RU" sz="3200" i="1" dirty="0">
                <a:solidFill>
                  <a:srgbClr val="800080"/>
                </a:solidFill>
              </a:rPr>
              <a:t>, укрою</a:t>
            </a:r>
            <a:r>
              <a:rPr lang="ru-RU" sz="3200" i="1" dirty="0">
                <a:solidFill>
                  <a:srgbClr val="FF0000"/>
                </a:solidFill>
              </a:rPr>
              <a:t>сь</a:t>
            </a:r>
            <a:r>
              <a:rPr lang="ru-RU" sz="3200" i="1" dirty="0">
                <a:solidFill>
                  <a:srgbClr val="800080"/>
                </a:solidFill>
              </a:rPr>
              <a:t>)</a:t>
            </a:r>
          </a:p>
          <a:p>
            <a:r>
              <a:rPr lang="ru-RU" sz="3200" dirty="0"/>
              <a:t>У невозвратного этого постфикса нет</a:t>
            </a:r>
          </a:p>
          <a:p>
            <a:pPr>
              <a:buFont typeface="Wingdings" pitchFamily="2" charset="2"/>
              <a:buNone/>
            </a:pPr>
            <a:r>
              <a:rPr lang="ru-RU" sz="3200" i="1" dirty="0">
                <a:solidFill>
                  <a:srgbClr val="800080"/>
                </a:solidFill>
              </a:rPr>
              <a:t>(отметить, укрыть)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E4C211-8C98-464D-8133-8151E7F1A928}"/>
              </a:ext>
            </a:extLst>
          </p:cNvPr>
          <p:cNvSpPr txBox="1"/>
          <p:nvPr/>
        </p:nvSpPr>
        <p:spPr>
          <a:xfrm>
            <a:off x="150128" y="144970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Постоянный признак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438728" y="1219200"/>
            <a:ext cx="6571343" cy="1049235"/>
          </a:xfrm>
        </p:spPr>
        <p:txBody>
          <a:bodyPr/>
          <a:lstStyle/>
          <a:p>
            <a:pPr algn="ctr"/>
            <a:r>
              <a:rPr lang="ru-RU" dirty="0"/>
              <a:t>Спряжение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839200" cy="399608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I </a:t>
            </a:r>
            <a:r>
              <a:rPr lang="ru-RU" sz="2800" dirty="0">
                <a:solidFill>
                  <a:srgbClr val="FF0000"/>
                </a:solidFill>
              </a:rPr>
              <a:t>спряжение</a:t>
            </a:r>
            <a:r>
              <a:rPr lang="en-US" sz="2800" dirty="0"/>
              <a:t> </a:t>
            </a:r>
            <a:endParaRPr 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Все глаголы на -</a:t>
            </a:r>
            <a:r>
              <a:rPr lang="ru-RU" sz="2800" dirty="0" err="1"/>
              <a:t>ать</a:t>
            </a:r>
            <a:r>
              <a:rPr lang="ru-RU" sz="2800" dirty="0"/>
              <a:t>, -ять, -</a:t>
            </a:r>
            <a:r>
              <a:rPr lang="ru-RU" sz="2800" dirty="0" err="1"/>
              <a:t>оть</a:t>
            </a:r>
            <a:r>
              <a:rPr lang="ru-RU" sz="2800" dirty="0"/>
              <a:t>, -</a:t>
            </a:r>
            <a:r>
              <a:rPr lang="ru-RU" sz="2800" dirty="0" err="1"/>
              <a:t>еть</a:t>
            </a:r>
            <a:r>
              <a:rPr lang="ru-RU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(+ брить, стелить, зиждиться, зыбиться и производные от них)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II </a:t>
            </a:r>
            <a:r>
              <a:rPr lang="ru-RU" sz="2800" dirty="0">
                <a:solidFill>
                  <a:srgbClr val="FF0000"/>
                </a:solidFill>
              </a:rPr>
              <a:t>спряжение</a:t>
            </a:r>
            <a:r>
              <a:rPr lang="ru-RU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Глаголы на –ить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(+ 11 глаголов-исключений: гнать, держать, дышать, зависеть, видеть, слышать и обидеть, а ещё терпеть, вертеть, ненавидеть и смотреть 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53939A-4398-4666-B0C7-A868030F4AAA}"/>
              </a:ext>
            </a:extLst>
          </p:cNvPr>
          <p:cNvSpPr txBox="1"/>
          <p:nvPr/>
        </p:nvSpPr>
        <p:spPr>
          <a:xfrm>
            <a:off x="145365" y="152400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Постоянный признак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Наклонение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/>
              <a:t>Условное (глагол имеет при себе частицу бы/б, находится всегда в форме прошедшем времени):</a:t>
            </a:r>
          </a:p>
          <a:p>
            <a:pPr>
              <a:buFont typeface="Wingdings" pitchFamily="2" charset="2"/>
              <a:buNone/>
            </a:pPr>
            <a:r>
              <a:rPr lang="ru-RU" sz="2400" i="1">
                <a:solidFill>
                  <a:srgbClr val="800080"/>
                </a:solidFill>
              </a:rPr>
              <a:t>Вязала бы, рисовала бы</a:t>
            </a:r>
          </a:p>
          <a:p>
            <a:r>
              <a:rPr lang="ru-RU" sz="2400"/>
              <a:t>Повелительное (предполагает приказ, просьбу):</a:t>
            </a:r>
          </a:p>
          <a:p>
            <a:pPr>
              <a:buFont typeface="Wingdings" pitchFamily="2" charset="2"/>
              <a:buNone/>
            </a:pPr>
            <a:r>
              <a:rPr lang="ru-RU" sz="2400" i="1">
                <a:solidFill>
                  <a:srgbClr val="800080"/>
                </a:solidFill>
              </a:rPr>
              <a:t>Сходи, реши, вернитесь</a:t>
            </a:r>
          </a:p>
          <a:p>
            <a:r>
              <a:rPr lang="ru-RU" sz="2400"/>
              <a:t>Изъявительное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(</a:t>
            </a:r>
            <a:r>
              <a:rPr lang="ru-RU" sz="2400" i="1">
                <a:solidFill>
                  <a:srgbClr val="800080"/>
                </a:solidFill>
              </a:rPr>
              <a:t>все остальные глаголы)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6A6C05-F9E8-40DC-A691-BE1F37F342BB}"/>
              </a:ext>
            </a:extLst>
          </p:cNvPr>
          <p:cNvSpPr txBox="1"/>
          <p:nvPr/>
        </p:nvSpPr>
        <p:spPr>
          <a:xfrm>
            <a:off x="150128" y="169533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Постоянный признак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/>
              <a:t>Только в изъявительном наклонении определяется</a:t>
            </a:r>
            <a:r>
              <a:rPr lang="ru-RU" sz="3200"/>
              <a:t> </a:t>
            </a:r>
            <a:br>
              <a:rPr lang="ru-RU" sz="3200"/>
            </a:br>
            <a:r>
              <a:rPr lang="ru-RU"/>
              <a:t>время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/>
              <a:t>Будущее</a:t>
            </a:r>
          </a:p>
          <a:p>
            <a:pPr algn="ctr">
              <a:buFont typeface="Wingdings" pitchFamily="2" charset="2"/>
              <a:buNone/>
            </a:pPr>
            <a:r>
              <a:rPr lang="ru-RU" i="1">
                <a:solidFill>
                  <a:srgbClr val="800080"/>
                </a:solidFill>
              </a:rPr>
              <a:t>Схожу, закроемся</a:t>
            </a:r>
          </a:p>
          <a:p>
            <a:pPr algn="ctr"/>
            <a:r>
              <a:rPr lang="ru-RU"/>
              <a:t>Настоящее</a:t>
            </a:r>
          </a:p>
          <a:p>
            <a:pPr algn="ctr">
              <a:buFont typeface="Wingdings" pitchFamily="2" charset="2"/>
              <a:buNone/>
            </a:pPr>
            <a:r>
              <a:rPr lang="ru-RU" i="1">
                <a:solidFill>
                  <a:srgbClr val="800080"/>
                </a:solidFill>
              </a:rPr>
              <a:t>Иду, закрываюсь</a:t>
            </a:r>
          </a:p>
          <a:p>
            <a:pPr algn="ctr"/>
            <a:r>
              <a:rPr lang="ru-RU"/>
              <a:t>Прошедшее</a:t>
            </a:r>
          </a:p>
          <a:p>
            <a:pPr algn="ctr">
              <a:buFont typeface="Wingdings" pitchFamily="2" charset="2"/>
              <a:buNone/>
            </a:pPr>
            <a:r>
              <a:rPr lang="ru-RU" i="1">
                <a:solidFill>
                  <a:srgbClr val="800080"/>
                </a:solidFill>
              </a:rPr>
              <a:t>Пришёл, закрылся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F8F5DD-B912-4EF3-8724-D58FC2865F21}"/>
              </a:ext>
            </a:extLst>
          </p:cNvPr>
          <p:cNvSpPr txBox="1"/>
          <p:nvPr/>
        </p:nvSpPr>
        <p:spPr>
          <a:xfrm>
            <a:off x="4419600" y="169533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Непостоянный признак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Число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Единственное</a:t>
            </a:r>
          </a:p>
          <a:p>
            <a:pPr>
              <a:buFont typeface="Wingdings" pitchFamily="2" charset="2"/>
              <a:buNone/>
            </a:pPr>
            <a:r>
              <a:rPr lang="ru-RU" i="1">
                <a:solidFill>
                  <a:srgbClr val="800080"/>
                </a:solidFill>
              </a:rPr>
              <a:t>Пишу, печатаешь, смотрит</a:t>
            </a:r>
          </a:p>
          <a:p>
            <a:pPr>
              <a:buFont typeface="Wingdings" pitchFamily="2" charset="2"/>
              <a:buNone/>
            </a:pPr>
            <a:endParaRPr lang="ru-RU" i="1">
              <a:solidFill>
                <a:srgbClr val="800080"/>
              </a:solidFill>
            </a:endParaRPr>
          </a:p>
          <a:p>
            <a:r>
              <a:rPr lang="ru-RU"/>
              <a:t>Множественное</a:t>
            </a:r>
          </a:p>
          <a:p>
            <a:pPr>
              <a:buFont typeface="Wingdings" pitchFamily="2" charset="2"/>
              <a:buNone/>
            </a:pPr>
            <a:r>
              <a:rPr lang="ru-RU" i="1">
                <a:solidFill>
                  <a:srgbClr val="800080"/>
                </a:solidFill>
              </a:rPr>
              <a:t>Пишем, печатаете, смотрят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059430-2CBF-49FC-B632-82F8D7130B0B}"/>
              </a:ext>
            </a:extLst>
          </p:cNvPr>
          <p:cNvSpPr txBox="1"/>
          <p:nvPr/>
        </p:nvSpPr>
        <p:spPr>
          <a:xfrm>
            <a:off x="4419600" y="169533"/>
            <a:ext cx="457903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Непостоянный признак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78</TotalTime>
  <Words>353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Wingdings</vt:lpstr>
      <vt:lpstr>Галерея</vt:lpstr>
      <vt:lpstr>Морфологические признаки глагола</vt:lpstr>
      <vt:lpstr>Морфологические признаки глагола  делятся на две группы</vt:lpstr>
      <vt:lpstr>Как определить вид глагола?</vt:lpstr>
      <vt:lpstr>Переходность/непереходность</vt:lpstr>
      <vt:lpstr>Возвратность/ невозвратность</vt:lpstr>
      <vt:lpstr>Спряжение</vt:lpstr>
      <vt:lpstr>Наклонение</vt:lpstr>
      <vt:lpstr>Только в изъявительном наклонении определяется  время</vt:lpstr>
      <vt:lpstr>Число</vt:lpstr>
      <vt:lpstr>Лицо</vt:lpstr>
      <vt:lpstr>Род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ххх</dc:creator>
  <cp:lastModifiedBy>Vasiliy Proleev</cp:lastModifiedBy>
  <cp:revision>5</cp:revision>
  <cp:lastPrinted>1601-01-01T00:00:00Z</cp:lastPrinted>
  <dcterms:created xsi:type="dcterms:W3CDTF">2016-09-11T13:43:55Z</dcterms:created>
  <dcterms:modified xsi:type="dcterms:W3CDTF">2025-06-24T18:32:57Z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