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79" r:id="rId6"/>
    <p:sldId id="278" r:id="rId7"/>
    <p:sldId id="260" r:id="rId8"/>
    <p:sldId id="261" r:id="rId9"/>
    <p:sldId id="263" r:id="rId10"/>
    <p:sldId id="264" r:id="rId11"/>
    <p:sldId id="265" r:id="rId12"/>
    <p:sldId id="266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4" r:id="rId23"/>
    <p:sldId id="280" r:id="rId24"/>
    <p:sldId id="281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48DE-D106-468B-87ED-8469AF7EC4A4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CBE8-617D-4282-A419-CA0F86223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035" y="927463"/>
            <a:ext cx="6244046" cy="4898571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4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«Проектная деятельность учителя и учащихся в рамках ФГОС»</a:t>
            </a:r>
            <a:br>
              <a:rPr lang="ru-RU" sz="54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Хамматова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Алина </a:t>
            </a:r>
            <a:r>
              <a:rPr lang="ru-RU" sz="20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Рафилевна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327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36469" y="-513969"/>
            <a:ext cx="768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3600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освоить метод проектов я предлагаю вам решить такой пример: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Загадайте число.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Прибавьте столько же.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Прибавьте 10.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Разделите на два.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Отнимите задуманное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04949" y="3118"/>
            <a:ext cx="8255726" cy="67403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Мудрость…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Однажды мудрец странствовал в поисках смыслов и добрел до реки.  Ни моста, ни лодки не было видно. Возникла проблема – надо переправиться, но как… Задумался мудрец… Что же сделать? Как связать два берега реки? Мудрец закрыл глаза и представил, как он переправляется на другой берег. 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«Эврика!», - сказал мудрец, – «Надо сделать лодку, которая приведет меня к моей мечте и решит проблему». Сел мудрец, нарисовал схему лодки, расчеты произвел, план составил… Тут как раз ученики его подоспели, и они вместе начали действовать, периодически заглядывая в план, оценивая правильность и исправляя ошибки.  В команде дело шло быстро, и очень скоро лодка была готова! Со всех сторон осмотрели ее путники – нет ли где трещин, потом спустили на воду - плывет! Можно переправляться! УРА! Не прошло и 15 минут как мудрец и ученики были на другой стороне реки! Проблема решена и можно было странствовать дальше 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40526" y="585228"/>
            <a:ext cx="774627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С чем столкнулся мудрец на берегу реки?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Что сделал мудрец, чтобы решить возникшую проблему?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Какую работу выполняли  ученики в сказке?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Как быстро построили лодку и почему?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Что сделали ученики, прежде чем спустить лодку на воду?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Каков результат этой истории?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Как вы думаете, какова была роль учителя в этой истории?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2643174" y="3298992"/>
            <a:ext cx="5429288" cy="1273016"/>
          </a:xfrm>
          <a:prstGeom prst="downArrowCallout">
            <a:avLst>
              <a:gd name="adj1" fmla="val 16423"/>
              <a:gd name="adj2" fmla="val 17496"/>
              <a:gd name="adj3" fmla="val 25000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Bookman Old Style" pitchFamily="18" charset="0"/>
              </a:rPr>
              <a:t>4. Формулирование результатов или выводов. 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082129" y="4507719"/>
            <a:ext cx="3347391" cy="707231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5. Защита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3042" y="357166"/>
            <a:ext cx="6545382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Этапы проектной деятельности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097663" y="1032359"/>
            <a:ext cx="6753114" cy="1332017"/>
          </a:xfrm>
          <a:prstGeom prst="downArrowCallout">
            <a:avLst>
              <a:gd name="adj1" fmla="val 25000"/>
              <a:gd name="adj2" fmla="val 21441"/>
              <a:gd name="adj3" fmla="val 87584"/>
              <a:gd name="adj4" fmla="val 6309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1.</a:t>
            </a:r>
            <a:r>
              <a:rPr lang="ru-RU" sz="24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Выдвижение проблемы, цели проекта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. 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85918" y="1785926"/>
            <a:ext cx="3214341" cy="774204"/>
          </a:xfrm>
          <a:prstGeom prst="downArrowCallout">
            <a:avLst>
              <a:gd name="adj1" fmla="val 25000"/>
              <a:gd name="adj2" fmla="val 15604"/>
              <a:gd name="adj3" fmla="val 25000"/>
              <a:gd name="adj4" fmla="val 5933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Bookman Old Style" pitchFamily="18" charset="0"/>
              </a:rPr>
              <a:t>2. Планирование</a:t>
            </a:r>
            <a:r>
              <a:rPr lang="ru-RU" sz="2400" b="1" dirty="0">
                <a:latin typeface="Bookman Old Style" pitchFamily="18" charset="0"/>
              </a:rPr>
              <a:t>.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998617" y="2500306"/>
            <a:ext cx="6818812" cy="801529"/>
          </a:xfrm>
          <a:prstGeom prst="downArrowCallout">
            <a:avLst>
              <a:gd name="adj1" fmla="val 25000"/>
              <a:gd name="adj2" fmla="val 17483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Выполнение 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5229067"/>
            <a:ext cx="542928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Bookman Old Style" pitchFamily="18" charset="0"/>
              </a:rPr>
              <a:t>6. Оценка результатов и процесса проектной деятельности</a:t>
            </a:r>
          </a:p>
        </p:txBody>
      </p:sp>
      <p:pic>
        <p:nvPicPr>
          <p:cNvPr id="9" name="Picture 2" descr="http://www.playcast.ru/uploads/2015/09/25/152048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429132"/>
            <a:ext cx="2171695" cy="1900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428605"/>
            <a:ext cx="7143800" cy="6429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Классификация проектов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85860"/>
            <a:ext cx="41434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По содержанию </a:t>
            </a:r>
            <a:endParaRPr lang="ru-RU" sz="32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928662" y="2143116"/>
            <a:ext cx="4143404" cy="12858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9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Монопред-метные</a:t>
            </a:r>
            <a:endParaRPr lang="ru-RU" sz="3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928662" y="3643314"/>
            <a:ext cx="4143404" cy="12858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21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Межпред-метные</a:t>
            </a:r>
            <a:endParaRPr lang="ru-RU" sz="3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928662" y="5143512"/>
            <a:ext cx="4143404" cy="12858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21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Надпредмет-ные</a:t>
            </a:r>
            <a:endParaRPr lang="ru-RU" sz="3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2066" y="2071678"/>
            <a:ext cx="3714776" cy="13573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выполняются на материале конкретного предмета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2066" y="3500438"/>
            <a:ext cx="3714776" cy="14287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интегрируется смежная тематика нескольких предметов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628" y="5000636"/>
            <a:ext cx="3857652" cy="15001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выполняются на основе изучения сведений, не входящих в школьную программу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rot="5400000">
            <a:off x="3423840" y="1673616"/>
            <a:ext cx="760405" cy="21788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7" idx="0"/>
          </p:cNvCxnSpPr>
          <p:nvPr/>
        </p:nvCxnSpPr>
        <p:spPr>
          <a:xfrm rot="16200000" flipH="1">
            <a:off x="5537895" y="1738418"/>
            <a:ext cx="818572" cy="21074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9" idx="0"/>
          </p:cNvCxnSpPr>
          <p:nvPr/>
        </p:nvCxnSpPr>
        <p:spPr>
          <a:xfrm rot="5400000">
            <a:off x="2805392" y="2399220"/>
            <a:ext cx="2104456" cy="2071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10" idx="0"/>
          </p:cNvCxnSpPr>
          <p:nvPr/>
        </p:nvCxnSpPr>
        <p:spPr>
          <a:xfrm rot="16200000" flipH="1">
            <a:off x="4877094" y="2399220"/>
            <a:ext cx="2104456" cy="2071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rot="16200000" flipH="1">
            <a:off x="3245244" y="4031069"/>
            <a:ext cx="3332173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5984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428605"/>
            <a:ext cx="7143800" cy="6429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Классификация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428736"/>
            <a:ext cx="621510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tabLst>
                <a:tab pos="228600" algn="l"/>
              </a:tabLst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По доминирующему методу </a:t>
            </a:r>
            <a:endParaRPr lang="en-US" sz="28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marL="342900" indent="-342900" algn="ctr">
              <a:tabLst>
                <a:tab pos="228600" algn="l"/>
              </a:tabLst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или виду деятельности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201415"/>
            <a:ext cx="371477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исследовательские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201415"/>
            <a:ext cx="335758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творческие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487299"/>
            <a:ext cx="364333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</a:rPr>
              <a:t>ролево-игровые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487299"/>
            <a:ext cx="364333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информационные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5786454"/>
            <a:ext cx="546059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практико-ориентированные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studfiles.ru/html/2706/600/html_dVLQtzdG7H.9W1V/htmlconvd-2Gi2NY_html_19cef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723" y="3805376"/>
            <a:ext cx="3845603" cy="2691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2285984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428605"/>
            <a:ext cx="7143800" cy="6429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Классификация проектов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69062" y="2071678"/>
            <a:ext cx="56605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4000" b="1" dirty="0">
                <a:solidFill>
                  <a:srgbClr val="800000"/>
                </a:solidFill>
                <a:latin typeface="Segoe Script" pitchFamily="34" charset="0"/>
              </a:rPr>
              <a:t>индивидуальные</a:t>
            </a:r>
          </a:p>
          <a:p>
            <a:pPr algn="ctr"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4000" b="1" dirty="0">
                <a:solidFill>
                  <a:srgbClr val="800000"/>
                </a:solidFill>
                <a:latin typeface="Segoe Script" pitchFamily="34" charset="0"/>
              </a:rPr>
              <a:t>парные</a:t>
            </a:r>
          </a:p>
          <a:p>
            <a:pPr algn="ctr"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4000" b="1" dirty="0">
                <a:solidFill>
                  <a:srgbClr val="800000"/>
                </a:solidFill>
                <a:latin typeface="Segoe Script" pitchFamily="34" charset="0"/>
              </a:rPr>
              <a:t> групповые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2836" y="1357298"/>
            <a:ext cx="5862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По количеству участников:</a:t>
            </a:r>
            <a:endParaRPr lang="ru-RU" sz="2800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 rot="16200000" flipH="1">
            <a:off x="4464843" y="2250273"/>
            <a:ext cx="2786082" cy="27146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5984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428605"/>
            <a:ext cx="7143800" cy="6429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Классификация проектов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500694" y="4929198"/>
            <a:ext cx="32672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ru-RU" sz="3200" b="1" i="1" dirty="0">
                <a:solidFill>
                  <a:srgbClr val="800000"/>
                </a:solidFill>
                <a:latin typeface="Bookman Old Style" pitchFamily="18" charset="0"/>
              </a:rPr>
              <a:t>долгосрочные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285860"/>
            <a:ext cx="6572296" cy="12144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По продолжительности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786058"/>
            <a:ext cx="3861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800000"/>
                </a:solidFill>
                <a:latin typeface="Bookman Old Style" pitchFamily="18" charset="0"/>
              </a:rPr>
              <a:t>краткосрочные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857628"/>
            <a:ext cx="6896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800000"/>
                </a:solidFill>
                <a:latin typeface="Bookman Old Style" pitchFamily="18" charset="0"/>
              </a:rPr>
              <a:t>средней продолжительности</a:t>
            </a:r>
            <a:endParaRPr lang="ru-RU" sz="3200" b="1" i="1" dirty="0">
              <a:latin typeface="Bookman Old Style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928926" y="2214554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929058" y="2786058"/>
            <a:ext cx="185738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2" descr="http://www.playcast.ru/uploads/2015/09/25/152048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643446"/>
            <a:ext cx="2143140" cy="1875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428605"/>
            <a:ext cx="7143800" cy="6429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Классификация проектов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71670" y="1857364"/>
            <a:ext cx="381386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ü"/>
              <a:tabLst>
                <a:tab pos="228600" algn="l"/>
              </a:tabLst>
            </a:pPr>
            <a:endParaRPr lang="ru-RU" sz="2800" b="1" i="1" dirty="0">
              <a:solidFill>
                <a:schemeClr val="folHlink"/>
              </a:solidFill>
              <a:latin typeface="Segoe Script" pitchFamily="34" charset="0"/>
            </a:endParaRPr>
          </a:p>
          <a:p>
            <a:pPr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800" b="1" dirty="0">
                <a:solidFill>
                  <a:srgbClr val="800000"/>
                </a:solidFill>
                <a:latin typeface="Segoe Script" pitchFamily="34" charset="0"/>
              </a:rPr>
              <a:t>  видеофильм</a:t>
            </a:r>
          </a:p>
          <a:p>
            <a:pPr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800" b="1" dirty="0">
                <a:solidFill>
                  <a:srgbClr val="800000"/>
                </a:solidFill>
                <a:latin typeface="Segoe Script" pitchFamily="34" charset="0"/>
              </a:rPr>
              <a:t>  доклад</a:t>
            </a:r>
          </a:p>
          <a:p>
            <a:pPr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800" b="1" dirty="0">
                <a:solidFill>
                  <a:srgbClr val="800000"/>
                </a:solidFill>
                <a:latin typeface="Segoe Script" pitchFamily="34" charset="0"/>
              </a:rPr>
              <a:t> альбом </a:t>
            </a:r>
          </a:p>
          <a:p>
            <a:pPr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800" b="1" dirty="0">
                <a:solidFill>
                  <a:srgbClr val="800000"/>
                </a:solidFill>
                <a:latin typeface="Segoe Script" pitchFamily="34" charset="0"/>
              </a:rPr>
              <a:t> сборник </a:t>
            </a:r>
          </a:p>
          <a:p>
            <a:pPr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800" b="1" dirty="0">
                <a:solidFill>
                  <a:srgbClr val="800000"/>
                </a:solidFill>
                <a:latin typeface="Segoe Script" pitchFamily="34" charset="0"/>
              </a:rPr>
              <a:t> каталог</a:t>
            </a:r>
          </a:p>
          <a:p>
            <a:pPr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800" b="1" dirty="0">
                <a:solidFill>
                  <a:srgbClr val="800000"/>
                </a:solidFill>
                <a:latin typeface="Segoe Script" pitchFamily="34" charset="0"/>
              </a:rPr>
              <a:t>  макет </a:t>
            </a:r>
          </a:p>
          <a:p>
            <a:pPr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800" b="1" dirty="0">
                <a:solidFill>
                  <a:srgbClr val="800000"/>
                </a:solidFill>
                <a:latin typeface="Segoe Script" pitchFamily="34" charset="0"/>
              </a:rPr>
              <a:t> схема </a:t>
            </a:r>
          </a:p>
          <a:p>
            <a:pPr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800" b="1" dirty="0">
                <a:solidFill>
                  <a:srgbClr val="800000"/>
                </a:solidFill>
                <a:latin typeface="Segoe Script" pitchFamily="34" charset="0"/>
              </a:rPr>
              <a:t> </a:t>
            </a:r>
            <a:r>
              <a:rPr lang="ru-RU" sz="2800" b="1" dirty="0" err="1">
                <a:solidFill>
                  <a:srgbClr val="800000"/>
                </a:solidFill>
                <a:latin typeface="Segoe Script" pitchFamily="34" charset="0"/>
              </a:rPr>
              <a:t>план-карта</a:t>
            </a:r>
            <a:endParaRPr lang="ru-RU" sz="2800" b="1" dirty="0">
              <a:solidFill>
                <a:srgbClr val="800000"/>
              </a:solidFill>
              <a:latin typeface="Segoe Script" pitchFamily="34" charset="0"/>
            </a:endParaRPr>
          </a:p>
          <a:p>
            <a:pPr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800" b="1" dirty="0">
                <a:solidFill>
                  <a:srgbClr val="800000"/>
                </a:solidFill>
                <a:latin typeface="Segoe Script" pitchFamily="34" charset="0"/>
              </a:rPr>
              <a:t>  выставка и др.</a:t>
            </a:r>
          </a:p>
        </p:txBody>
      </p:sp>
      <p:pic>
        <p:nvPicPr>
          <p:cNvPr id="5" name="Picture 2" descr="http://trud.sch3.gancevichi.edu.by/ru/sm_full.aspx?guid=1513"/>
          <p:cNvPicPr>
            <a:picLocks noChangeAspect="1" noChangeArrowheads="1"/>
          </p:cNvPicPr>
          <p:nvPr/>
        </p:nvPicPr>
        <p:blipFill>
          <a:blip r:embed="rId2" cstate="print"/>
          <a:srcRect b="10423"/>
          <a:stretch>
            <a:fillRect/>
          </a:stretch>
        </p:blipFill>
        <p:spPr bwMode="auto">
          <a:xfrm>
            <a:off x="5857884" y="4500570"/>
            <a:ext cx="2950132" cy="194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 со стрелкой вниз 5"/>
          <p:cNvSpPr/>
          <p:nvPr/>
        </p:nvSpPr>
        <p:spPr>
          <a:xfrm>
            <a:off x="1285852" y="1428736"/>
            <a:ext cx="5000660" cy="895826"/>
          </a:xfrm>
          <a:prstGeom prst="downArrowCallout">
            <a:avLst/>
          </a:prstGeom>
          <a:solidFill>
            <a:srgbClr val="85DFFF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По результатам 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00100" y="620713"/>
            <a:ext cx="7677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685800" algn="l"/>
              </a:tabLst>
            </a:pPr>
            <a:r>
              <a:rPr lang="ru-RU" sz="3600" b="1" i="1" dirty="0">
                <a:solidFill>
                  <a:srgbClr val="FF0000"/>
                </a:solidFill>
                <a:latin typeface="Bookman Old Style" pitchFamily="18" charset="0"/>
              </a:rPr>
              <a:t>ТРЕБОВАНИЯ   К   ПРОЕКТУ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71538" y="1500175"/>
            <a:ext cx="771530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 typeface="Wingdings" pitchFamily="2" charset="2"/>
              <a:buChar char="ü"/>
              <a:tabLst>
                <a:tab pos="685800" algn="l"/>
              </a:tabLst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включение в процесс обучения и воспитания учеников;</a:t>
            </a:r>
          </a:p>
          <a:p>
            <a:pPr algn="ctr">
              <a:buFont typeface="Wingdings" pitchFamily="2" charset="2"/>
              <a:buChar char="ü"/>
              <a:tabLst>
                <a:tab pos="685800" algn="l"/>
              </a:tabLst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наличие реальной проблемы, значимость результата</a:t>
            </a:r>
            <a:endParaRPr lang="en-US" sz="2800" b="1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ü"/>
              <a:tabLst>
                <a:tab pos="685800" algn="l"/>
              </a:tabLst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 деятельности;</a:t>
            </a:r>
          </a:p>
          <a:p>
            <a:pPr algn="ctr">
              <a:buFont typeface="Wingdings" pitchFamily="2" charset="2"/>
              <a:buChar char="ü"/>
              <a:tabLst>
                <a:tab pos="685800" algn="l"/>
              </a:tabLst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осмысленность и активность работы учащихся;</a:t>
            </a:r>
          </a:p>
          <a:p>
            <a:pPr algn="ctr">
              <a:buFont typeface="Wingdings" pitchFamily="2" charset="2"/>
              <a:buChar char="ü"/>
              <a:tabLst>
                <a:tab pos="685800" algn="l"/>
              </a:tabLst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умение самостоятельно и творчески действовать;</a:t>
            </a:r>
          </a:p>
          <a:p>
            <a:pPr algn="ctr">
              <a:buFont typeface="Wingdings" pitchFamily="2" charset="2"/>
              <a:buChar char="ü"/>
              <a:tabLst>
                <a:tab pos="685800" algn="l"/>
              </a:tabLst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правильное оформление конечного результата работы.</a:t>
            </a:r>
          </a:p>
          <a:p>
            <a:pPr algn="ctr" eaLnBrk="0" hangingPunct="0">
              <a:buFont typeface="Wingdings" pitchFamily="2" charset="2"/>
              <a:buChar char="ü"/>
              <a:tabLst>
                <a:tab pos="685800" algn="l"/>
              </a:tabLst>
            </a:pP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097" y="1136469"/>
            <a:ext cx="6831874" cy="82296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Цель:</a:t>
            </a:r>
            <a:r>
              <a:rPr lang="ru-RU" sz="2700" b="1" dirty="0"/>
              <a:t> </a:t>
            </a:r>
            <a:r>
              <a:rPr lang="ru-RU" sz="2700" dirty="0">
                <a:solidFill>
                  <a:srgbClr val="7030A0"/>
                </a:solidFill>
              </a:rPr>
              <a:t>эффективное использование метода  проекта как формы организации деятельности и социализации субъекта образовательного процесса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589" y="2129247"/>
            <a:ext cx="7561761" cy="404771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Задачи практико-ориентированного семинара:</a:t>
            </a:r>
            <a:r>
              <a:rPr lang="ru-RU" b="1" dirty="0"/>
              <a:t> </a:t>
            </a:r>
            <a:r>
              <a:rPr lang="ru-RU" dirty="0">
                <a:solidFill>
                  <a:srgbClr val="7030A0"/>
                </a:solidFill>
              </a:rPr>
              <a:t>создать условия для: осознания целей проектной деятельности, возможностей и технологических средств; повышения интереса педагогов к инновационным технологиям; понимания педагогами необходимости приобретения новых знаний для коррекции педагогической деятельности на основе самоанализа и саморегуляци</a:t>
            </a:r>
            <a:r>
              <a:rPr lang="ru-RU" dirty="0"/>
              <a:t>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 стрелкой 15"/>
          <p:cNvCxnSpPr/>
          <p:nvPr/>
        </p:nvCxnSpPr>
        <p:spPr>
          <a:xfrm rot="10800000">
            <a:off x="1643042" y="3214686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1" idx="0"/>
          </p:cNvCxnSpPr>
          <p:nvPr/>
        </p:nvCxnSpPr>
        <p:spPr>
          <a:xfrm rot="16200000" flipH="1">
            <a:off x="4964908" y="4464850"/>
            <a:ext cx="1285884" cy="928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285984" y="3786190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1"/>
          </p:cNvCxnSpPr>
          <p:nvPr/>
        </p:nvCxnSpPr>
        <p:spPr>
          <a:xfrm rot="16200000" flipV="1">
            <a:off x="2359113" y="1641360"/>
            <a:ext cx="798593" cy="944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25601" idx="2"/>
          </p:cNvCxnSpPr>
          <p:nvPr/>
        </p:nvCxnSpPr>
        <p:spPr>
          <a:xfrm rot="16200000" flipV="1">
            <a:off x="3346331" y="1274636"/>
            <a:ext cx="1201175" cy="821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072198" y="1714488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715140" y="2571744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000892" y="3571876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143636" y="4071918"/>
            <a:ext cx="1000132" cy="928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500286" y="4572020"/>
            <a:ext cx="185741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4750595" y="1535893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5984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71736" y="2208853"/>
            <a:ext cx="4500594" cy="20774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u="sng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Виды</a:t>
            </a:r>
          </a:p>
          <a:p>
            <a:pPr algn="ctr"/>
            <a:r>
              <a:rPr lang="ru-RU" sz="3000" b="1" u="sng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представления </a:t>
            </a:r>
          </a:p>
          <a:p>
            <a:pPr algn="ctr"/>
            <a:r>
              <a:rPr lang="ru-RU" sz="3000" b="1" u="sng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проекта</a:t>
            </a:r>
            <a:endParaRPr lang="ru-RU" sz="3000" u="sng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5984" y="500042"/>
            <a:ext cx="250033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Доклад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72298" y="2285992"/>
            <a:ext cx="2071702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Газета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72132" y="4857760"/>
            <a:ext cx="3429024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Путеводитель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143636" y="4071942"/>
            <a:ext cx="285752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429124" y="5572140"/>
            <a:ext cx="3286148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Письменное обращение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572264" y="1214422"/>
            <a:ext cx="2357422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Реферат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28596" y="1129713"/>
            <a:ext cx="250033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Альманах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286248" y="500042"/>
            <a:ext cx="2000264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Эссе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57290" y="5857892"/>
            <a:ext cx="300039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Видеофильм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28596" y="2643182"/>
            <a:ext cx="2071734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85720" y="4286256"/>
            <a:ext cx="285752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Плакат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57166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>
                <a:solidFill>
                  <a:srgbClr val="0000FF"/>
                </a:solidFill>
                <a:latin typeface="Monotype Corsiva" pitchFamily="66" charset="0"/>
              </a:rPr>
              <a:t>Критерии оценки проекта</a:t>
            </a:r>
            <a:endParaRPr lang="ru-RU" sz="4400" u="sng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1357298"/>
            <a:ext cx="778674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Актуальность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Практическая направленность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Значимость выполненной работы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Объем и полнота работы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Самостоятельность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Законченность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Подготовленность к восприятию другими людьми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Материальное воплощение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Picture 8" descr="http://foneyes.ru/img/picture/Apr/08/10531443695fa288ba3ed45c4a13fe42/1.jpg"/>
          <p:cNvPicPr>
            <a:picLocks noChangeAspect="1" noChangeArrowheads="1"/>
          </p:cNvPicPr>
          <p:nvPr/>
        </p:nvPicPr>
        <p:blipFill>
          <a:blip r:embed="rId2" cstate="print"/>
          <a:srcRect t="51753" r="71698"/>
          <a:stretch>
            <a:fillRect/>
          </a:stretch>
        </p:blipFill>
        <p:spPr bwMode="auto">
          <a:xfrm>
            <a:off x="642910" y="5108086"/>
            <a:ext cx="1357322" cy="1581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307225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</a:rPr>
              <a:t>Роль учителя</a:t>
            </a:r>
            <a:endParaRPr lang="en-US" sz="3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929454" y="4643446"/>
            <a:ext cx="1838308" cy="1871667"/>
            <a:chOff x="3217" y="1371"/>
            <a:chExt cx="2106" cy="2106"/>
          </a:xfrm>
        </p:grpSpPr>
        <p:sp>
          <p:nvSpPr>
            <p:cNvPr id="15364" name="AutoShape 4"/>
            <p:cNvSpPr>
              <a:spLocks noChangeArrowheads="1"/>
            </p:cNvSpPr>
            <p:nvPr/>
          </p:nvSpPr>
          <p:spPr bwMode="gray">
            <a:xfrm rot="-5545250">
              <a:off x="3217" y="1371"/>
              <a:ext cx="2106" cy="2106"/>
            </a:xfrm>
            <a:custGeom>
              <a:avLst/>
              <a:gdLst>
                <a:gd name="G0" fmla="+- 0 0 0"/>
                <a:gd name="G1" fmla="+- -3915913 0 0"/>
                <a:gd name="G2" fmla="+- 0 0 -3915913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30 0 0"/>
                <a:gd name="G9" fmla="+- 0 0 -3915913"/>
                <a:gd name="G10" fmla="+- 733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733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7330 0"/>
                <a:gd name="G29" fmla="sin 733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15913"/>
                <a:gd name="G36" fmla="sin G34 -3915913"/>
                <a:gd name="G37" fmla="+/ -3915913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30 G39"/>
                <a:gd name="G43" fmla="sin 73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164 w 21600"/>
                <a:gd name="T5" fmla="*/ 5420 h 21600"/>
                <a:gd name="T6" fmla="*/ 15366 w 21600"/>
                <a:gd name="T7" fmla="*/ 2969 h 21600"/>
                <a:gd name="T8" fmla="*/ 17155 w 21600"/>
                <a:gd name="T9" fmla="*/ 7148 h 21600"/>
                <a:gd name="T10" fmla="*/ 24300 w 21600"/>
                <a:gd name="T11" fmla="*/ 10800 h 21600"/>
                <a:gd name="T12" fmla="*/ 19865 w 21600"/>
                <a:gd name="T13" fmla="*/ 15235 h 21600"/>
                <a:gd name="T14" fmla="*/ 1543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30" y="10800"/>
                  </a:moveTo>
                  <a:cubicBezTo>
                    <a:pt x="18130" y="8192"/>
                    <a:pt x="16744" y="5781"/>
                    <a:pt x="14492" y="4467"/>
                  </a:cubicBezTo>
                  <a:lnTo>
                    <a:pt x="16240" y="1470"/>
                  </a:lnTo>
                  <a:cubicBezTo>
                    <a:pt x="19559" y="3405"/>
                    <a:pt x="21599" y="6958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9865" y="15235"/>
                  </a:lnTo>
                  <a:lnTo>
                    <a:pt x="15430" y="10800"/>
                  </a:lnTo>
                  <a:lnTo>
                    <a:pt x="18130" y="108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039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BottomRight">
                <a:rot lat="206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365" name="AutoShape 5"/>
            <p:cNvSpPr>
              <a:spLocks noChangeArrowheads="1"/>
            </p:cNvSpPr>
            <p:nvPr/>
          </p:nvSpPr>
          <p:spPr bwMode="gray">
            <a:xfrm rot="10800000">
              <a:off x="3217" y="1371"/>
              <a:ext cx="2106" cy="2106"/>
            </a:xfrm>
            <a:custGeom>
              <a:avLst/>
              <a:gdLst>
                <a:gd name="G0" fmla="+- 365983 0 0"/>
                <a:gd name="G1" fmla="+- -3923966 0 0"/>
                <a:gd name="G2" fmla="+- 365983 0 -3923966"/>
                <a:gd name="G3" fmla="+- 10800 0 0"/>
                <a:gd name="G4" fmla="+- 0 0 36598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67 0 0"/>
                <a:gd name="G9" fmla="+- 0 0 -3923966"/>
                <a:gd name="G10" fmla="+- 7367 0 2700"/>
                <a:gd name="G11" fmla="cos G10 365983"/>
                <a:gd name="G12" fmla="sin G10 365983"/>
                <a:gd name="G13" fmla="cos 13500 365983"/>
                <a:gd name="G14" fmla="sin 13500 365983"/>
                <a:gd name="G15" fmla="+- G11 10800 0"/>
                <a:gd name="G16" fmla="+- G12 10800 0"/>
                <a:gd name="G17" fmla="+- G13 10800 0"/>
                <a:gd name="G18" fmla="+- G14 10800 0"/>
                <a:gd name="G19" fmla="*/ 7367 1 2"/>
                <a:gd name="G20" fmla="+- G19 5400 0"/>
                <a:gd name="G21" fmla="cos G20 365983"/>
                <a:gd name="G22" fmla="sin G20 365983"/>
                <a:gd name="G23" fmla="+- G21 10800 0"/>
                <a:gd name="G24" fmla="+- G12 G23 G22"/>
                <a:gd name="G25" fmla="+- G22 G23 G11"/>
                <a:gd name="G26" fmla="cos 10800 365983"/>
                <a:gd name="G27" fmla="sin 10800 365983"/>
                <a:gd name="G28" fmla="cos 7367 365983"/>
                <a:gd name="G29" fmla="sin 7367 36598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23966"/>
                <a:gd name="G36" fmla="sin G34 -3923966"/>
                <a:gd name="G37" fmla="+/ -3923966 36598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67 G39"/>
                <a:gd name="G43" fmla="sin 736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410 w 21600"/>
                <a:gd name="T5" fmla="*/ 5872 h 21600"/>
                <a:gd name="T6" fmla="*/ 15359 w 21600"/>
                <a:gd name="T7" fmla="*/ 2942 h 21600"/>
                <a:gd name="T8" fmla="*/ 17355 w 21600"/>
                <a:gd name="T9" fmla="*/ 7438 h 21600"/>
                <a:gd name="T10" fmla="*/ 24235 w 21600"/>
                <a:gd name="T11" fmla="*/ 12113 h 21600"/>
                <a:gd name="T12" fmla="*/ 19411 w 21600"/>
                <a:gd name="T13" fmla="*/ 16079 h 21600"/>
                <a:gd name="T14" fmla="*/ 15444 w 21600"/>
                <a:gd name="T15" fmla="*/ 112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32" y="11516"/>
                  </a:moveTo>
                  <a:cubicBezTo>
                    <a:pt x="18155" y="11278"/>
                    <a:pt x="18167" y="11039"/>
                    <a:pt x="18167" y="10800"/>
                  </a:cubicBezTo>
                  <a:cubicBezTo>
                    <a:pt x="18167" y="8173"/>
                    <a:pt x="16768" y="5746"/>
                    <a:pt x="14497" y="4428"/>
                  </a:cubicBezTo>
                  <a:lnTo>
                    <a:pt x="16220" y="1458"/>
                  </a:lnTo>
                  <a:cubicBezTo>
                    <a:pt x="19550" y="3391"/>
                    <a:pt x="21600" y="6949"/>
                    <a:pt x="21600" y="10800"/>
                  </a:cubicBezTo>
                  <a:cubicBezTo>
                    <a:pt x="21600" y="11150"/>
                    <a:pt x="21582" y="11501"/>
                    <a:pt x="21548" y="11850"/>
                  </a:cubicBezTo>
                  <a:lnTo>
                    <a:pt x="24235" y="12113"/>
                  </a:lnTo>
                  <a:lnTo>
                    <a:pt x="19411" y="16079"/>
                  </a:lnTo>
                  <a:lnTo>
                    <a:pt x="15444" y="11254"/>
                  </a:lnTo>
                  <a:lnTo>
                    <a:pt x="18132" y="1151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BottomRight">
                <a:rot lat="209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366" name="AutoShape 6"/>
            <p:cNvSpPr>
              <a:spLocks noChangeArrowheads="1"/>
            </p:cNvSpPr>
            <p:nvPr/>
          </p:nvSpPr>
          <p:spPr bwMode="gray">
            <a:xfrm rot="5400000">
              <a:off x="3217" y="1371"/>
              <a:ext cx="2106" cy="2106"/>
            </a:xfrm>
            <a:custGeom>
              <a:avLst/>
              <a:gdLst>
                <a:gd name="G0" fmla="+- 0 0 0"/>
                <a:gd name="G1" fmla="+- -3863678 0 0"/>
                <a:gd name="G2" fmla="+- 0 0 -3863678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30 0 0"/>
                <a:gd name="G9" fmla="+- 0 0 -3863678"/>
                <a:gd name="G10" fmla="+- 733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733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7330 0"/>
                <a:gd name="G29" fmla="sin 733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863678"/>
                <a:gd name="G36" fmla="sin G34 -3863678"/>
                <a:gd name="G37" fmla="+/ -3863678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30 G39"/>
                <a:gd name="G43" fmla="sin 73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201 w 21600"/>
                <a:gd name="T5" fmla="*/ 5485 h 21600"/>
                <a:gd name="T6" fmla="*/ 15474 w 21600"/>
                <a:gd name="T7" fmla="*/ 3033 h 21600"/>
                <a:gd name="T8" fmla="*/ 17181 w 21600"/>
                <a:gd name="T9" fmla="*/ 7193 h 21600"/>
                <a:gd name="T10" fmla="*/ 24300 w 21600"/>
                <a:gd name="T11" fmla="*/ 10800 h 21600"/>
                <a:gd name="T12" fmla="*/ 19865 w 21600"/>
                <a:gd name="T13" fmla="*/ 15235 h 21600"/>
                <a:gd name="T14" fmla="*/ 1543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30" y="10800"/>
                  </a:moveTo>
                  <a:cubicBezTo>
                    <a:pt x="18130" y="8228"/>
                    <a:pt x="16782" y="5845"/>
                    <a:pt x="14580" y="4519"/>
                  </a:cubicBezTo>
                  <a:lnTo>
                    <a:pt x="16369" y="1546"/>
                  </a:lnTo>
                  <a:cubicBezTo>
                    <a:pt x="19615" y="3500"/>
                    <a:pt x="21599" y="7011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9865" y="15235"/>
                  </a:lnTo>
                  <a:lnTo>
                    <a:pt x="15430" y="10800"/>
                  </a:lnTo>
                  <a:lnTo>
                    <a:pt x="18130" y="108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0392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BottomRight">
                <a:rot lat="209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367" name="AutoShape 7"/>
            <p:cNvSpPr>
              <a:spLocks noChangeArrowheads="1"/>
            </p:cNvSpPr>
            <p:nvPr/>
          </p:nvSpPr>
          <p:spPr bwMode="gray">
            <a:xfrm>
              <a:off x="3217" y="1371"/>
              <a:ext cx="2106" cy="2106"/>
            </a:xfrm>
            <a:custGeom>
              <a:avLst/>
              <a:gdLst>
                <a:gd name="G0" fmla="+- -68763 0 0"/>
                <a:gd name="G1" fmla="+- -3981460 0 0"/>
                <a:gd name="G2" fmla="+- -68763 0 -3981460"/>
                <a:gd name="G3" fmla="+- 10800 0 0"/>
                <a:gd name="G4" fmla="+- 0 0 -6876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63 0 0"/>
                <a:gd name="G9" fmla="+- 0 0 -3981460"/>
                <a:gd name="G10" fmla="+- 7263 0 2700"/>
                <a:gd name="G11" fmla="cos G10 -68763"/>
                <a:gd name="G12" fmla="sin G10 -68763"/>
                <a:gd name="G13" fmla="cos 13500 -68763"/>
                <a:gd name="G14" fmla="sin 13500 -68763"/>
                <a:gd name="G15" fmla="+- G11 10800 0"/>
                <a:gd name="G16" fmla="+- G12 10800 0"/>
                <a:gd name="G17" fmla="+- G13 10800 0"/>
                <a:gd name="G18" fmla="+- G14 10800 0"/>
                <a:gd name="G19" fmla="*/ 7263 1 2"/>
                <a:gd name="G20" fmla="+- G19 5400 0"/>
                <a:gd name="G21" fmla="cos G20 -68763"/>
                <a:gd name="G22" fmla="sin G20 -68763"/>
                <a:gd name="G23" fmla="+- G21 10800 0"/>
                <a:gd name="G24" fmla="+- G12 G23 G22"/>
                <a:gd name="G25" fmla="+- G22 G23 G11"/>
                <a:gd name="G26" fmla="cos 10800 -68763"/>
                <a:gd name="G27" fmla="sin 10800 -68763"/>
                <a:gd name="G28" fmla="cos 7263 -68763"/>
                <a:gd name="G29" fmla="sin 7263 -6876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81460"/>
                <a:gd name="G36" fmla="sin G34 -3981460"/>
                <a:gd name="G37" fmla="+/ -3981460 -6876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63 G39"/>
                <a:gd name="G43" fmla="sin 726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067 w 21600"/>
                <a:gd name="T5" fmla="*/ 5253 h 21600"/>
                <a:gd name="T6" fmla="*/ 15212 w 21600"/>
                <a:gd name="T7" fmla="*/ 2919 h 21600"/>
                <a:gd name="T8" fmla="*/ 17032 w 21600"/>
                <a:gd name="T9" fmla="*/ 7070 h 21600"/>
                <a:gd name="T10" fmla="*/ 24297 w 21600"/>
                <a:gd name="T11" fmla="*/ 10552 h 21600"/>
                <a:gd name="T12" fmla="*/ 19912 w 21600"/>
                <a:gd name="T13" fmla="*/ 15102 h 21600"/>
                <a:gd name="T14" fmla="*/ 15362 w 21600"/>
                <a:gd name="T15" fmla="*/ 107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61" y="10667"/>
                  </a:moveTo>
                  <a:cubicBezTo>
                    <a:pt x="18014" y="8086"/>
                    <a:pt x="16600" y="5724"/>
                    <a:pt x="14348" y="4462"/>
                  </a:cubicBezTo>
                  <a:lnTo>
                    <a:pt x="16076" y="1376"/>
                  </a:lnTo>
                  <a:cubicBezTo>
                    <a:pt x="19425" y="3252"/>
                    <a:pt x="21527" y="6764"/>
                    <a:pt x="21598" y="10602"/>
                  </a:cubicBezTo>
                  <a:lnTo>
                    <a:pt x="24297" y="10552"/>
                  </a:lnTo>
                  <a:lnTo>
                    <a:pt x="19912" y="15102"/>
                  </a:lnTo>
                  <a:lnTo>
                    <a:pt x="15362" y="10716"/>
                  </a:lnTo>
                  <a:lnTo>
                    <a:pt x="18061" y="1066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6039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BottomRight">
                <a:rot lat="20999999" lon="1500000" rev="0"/>
              </a:camera>
              <a:lightRig rig="legacyHarsh3" dir="b"/>
            </a:scene3d>
            <a:sp3d extrusionH="290500" prstMaterial="legacyMetal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pic>
        <p:nvPicPr>
          <p:cNvPr id="15369" name="Picture 9" descr="1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gray">
          <a:xfrm>
            <a:off x="914400" y="3332163"/>
            <a:ext cx="5800725" cy="962025"/>
          </a:xfrm>
          <a:prstGeom prst="rect">
            <a:avLst/>
          </a:prstGeom>
          <a:noFill/>
        </p:spPr>
      </p:pic>
      <p:pic>
        <p:nvPicPr>
          <p:cNvPr id="15370" name="Picture 10" descr="1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gray">
          <a:xfrm>
            <a:off x="914400" y="5153025"/>
            <a:ext cx="5800725" cy="962025"/>
          </a:xfrm>
          <a:prstGeom prst="rect">
            <a:avLst/>
          </a:prstGeom>
          <a:noFill/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gray">
          <a:xfrm>
            <a:off x="785786" y="1928802"/>
            <a:ext cx="771530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Font typeface="Arial" pitchFamily="34" charset="0"/>
              <a:buChar char="•"/>
            </a:pP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ctr" eaLnBrk="0" hangingPunct="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  Специалист  (обладает знаниями и умениями)</a:t>
            </a:r>
            <a:endParaRPr lang="en-US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black">
          <a:xfrm>
            <a:off x="857224" y="3143248"/>
            <a:ext cx="716282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Консультант (организует доступ к информационным ресурсам)</a:t>
            </a:r>
            <a:endParaRPr lang="en-US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gray">
          <a:xfrm>
            <a:off x="844550" y="3929066"/>
            <a:ext cx="679928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«Человек, который задаёт вопросы» (наводящие вопросы при преодолении трудностей)</a:t>
            </a:r>
            <a:endParaRPr lang="en-US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black">
          <a:xfrm>
            <a:off x="714348" y="5072074"/>
            <a:ext cx="57917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Координатор группового процесса</a:t>
            </a:r>
            <a:endParaRPr lang="en-US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black">
          <a:xfrm>
            <a:off x="785786" y="5786454"/>
            <a:ext cx="630556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Эксперт, анализирующий результаты выполненного проекта</a:t>
            </a:r>
            <a:endParaRPr lang="en-US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2913016" y="1"/>
            <a:ext cx="6230983" cy="1892784"/>
          </a:xfrm>
          <a:prstGeom prst="cloudCallout">
            <a:avLst>
              <a:gd name="adj1" fmla="val 25782"/>
              <a:gd name="adj2" fmla="val 135498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Будущее – в руках школьного учителя</a:t>
            </a:r>
            <a:r>
              <a:rPr lang="ru-RU" sz="2000" b="1" i="1" dirty="0"/>
              <a:t>                                          </a:t>
            </a:r>
          </a:p>
          <a:p>
            <a:pPr algn="ctr" eaLnBrk="0" hangingPunct="0">
              <a:lnSpc>
                <a:spcPct val="11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                              Виктор Гюго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black">
          <a:xfrm>
            <a:off x="838199" y="1785926"/>
            <a:ext cx="76628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008000"/>
                </a:solidFill>
                <a:latin typeface="Bookman Old Style" pitchFamily="18" charset="0"/>
              </a:rPr>
              <a:t>Энтузиаст (вдохновляет и мотивирует)</a:t>
            </a:r>
            <a:endParaRPr lang="en-US" sz="24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85786" y="428604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Советы учителю, работающему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 методу проектов.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1.Вы должны быть уверенны, что тема проекта интересна в классе.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2.Убедитесь, что тема проекта достаточно гибкая и её можно рассматривать с разных точек зрения.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3.Обратите внимание, предполагает ли решение проблемы различные виды деятельности ( изготовление предметов, рисунки, аппликации, записи на плёнку, интервью, короткую пьесу и.т.д.)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4.Не ошеломляйте учащихся своим проектом. Лучше меньше, да лучше.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5.Всегда будьте рядом, чтобы протянуть руку помощи.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6.Установите ограничители, чтобы не было состязаний между более и менее способными.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7.Прокоментируйте и оцените работу учащихся. Сотрудничайте с детьми.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8" descr="http://foneyes.ru/img/picture/Apr/08/10531443695fa288ba3ed45c4a13fe42/1.jpg"/>
          <p:cNvPicPr>
            <a:picLocks noChangeAspect="1" noChangeArrowheads="1"/>
          </p:cNvPicPr>
          <p:nvPr/>
        </p:nvPicPr>
        <p:blipFill>
          <a:blip r:embed="rId2" cstate="print"/>
          <a:srcRect r="73467" b="45659"/>
          <a:stretch>
            <a:fillRect/>
          </a:stretch>
        </p:blipFill>
        <p:spPr bwMode="auto">
          <a:xfrm>
            <a:off x="857224" y="214290"/>
            <a:ext cx="107157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Monotype Corsiva" pitchFamily="66" charset="0"/>
              </a:rPr>
              <a:t>Чему учит работа над проектом?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1285860"/>
            <a:ext cx="7929618" cy="4840303"/>
          </a:xfrm>
        </p:spPr>
        <p:txBody>
          <a:bodyPr/>
          <a:lstStyle/>
          <a:p>
            <a:r>
              <a:rPr lang="ru-RU" sz="2800" b="1" dirty="0">
                <a:latin typeface="Bookman Old Style" pitchFamily="18" charset="0"/>
              </a:rPr>
              <a:t>Распределять правильно время;</a:t>
            </a:r>
          </a:p>
          <a:p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Анализировать собственные действия</a:t>
            </a:r>
          </a:p>
          <a:p>
            <a:r>
              <a:rPr lang="ru-RU" sz="2800" b="1" dirty="0">
                <a:latin typeface="Bookman Old Style" pitchFamily="18" charset="0"/>
              </a:rPr>
              <a:t>Презентовать результаты своего труда</a:t>
            </a:r>
          </a:p>
          <a:p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Доделывать все до конца</a:t>
            </a:r>
          </a:p>
          <a:p>
            <a:r>
              <a:rPr lang="ru-RU" sz="2800" b="1" dirty="0">
                <a:latin typeface="Bookman Old Style" pitchFamily="18" charset="0"/>
              </a:rPr>
              <a:t>Достигать поставленной цели</a:t>
            </a:r>
          </a:p>
          <a:p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Рассматривать тему с разных точек зрения</a:t>
            </a:r>
          </a:p>
        </p:txBody>
      </p:sp>
      <p:pic>
        <p:nvPicPr>
          <p:cNvPr id="44034" name="Picture 2" descr="C:\Users\Hamster\Desktop\урок-землеве-ения-156329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214950"/>
            <a:ext cx="1994914" cy="1331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12" descr="http://eye-inspire.com/wp-content/uploads/2013/07/Depositphotos_4840412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214950"/>
            <a:ext cx="2041511" cy="13602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588" y="653143"/>
            <a:ext cx="7824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Если мы будем учить сегодня так, как мы учили вчера, мы украдем у детей завтра. </a:t>
            </a:r>
            <a:r>
              <a:rPr lang="ru-RU" sz="2800" b="1" dirty="0"/>
              <a:t>(Джон </a:t>
            </a:r>
            <a:r>
              <a:rPr lang="ru-RU" sz="2800" b="1" dirty="0" err="1"/>
              <a:t>Дьюи</a:t>
            </a:r>
            <a:r>
              <a:rPr lang="ru-RU" sz="2800" b="1" dirty="0"/>
              <a:t>)</a:t>
            </a:r>
            <a:endParaRPr lang="ru-RU" sz="2800" dirty="0"/>
          </a:p>
        </p:txBody>
      </p:sp>
      <p:pic>
        <p:nvPicPr>
          <p:cNvPr id="3074" name="Picture 2" descr="C:\Users\999\Desktop\фото 4кл мои дети\видео по проектам\20170919_081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1724297"/>
            <a:ext cx="3670663" cy="2455818"/>
          </a:xfrm>
          <a:prstGeom prst="rect">
            <a:avLst/>
          </a:prstGeom>
          <a:noFill/>
        </p:spPr>
      </p:pic>
      <p:pic>
        <p:nvPicPr>
          <p:cNvPr id="3075" name="Picture 3" descr="C:\Users\999\Desktop\фото 4кл мои дети\видео по проектам\20171018_092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132" y="1724297"/>
            <a:ext cx="3775166" cy="2743200"/>
          </a:xfrm>
          <a:prstGeom prst="rect">
            <a:avLst/>
          </a:prstGeom>
          <a:noFill/>
        </p:spPr>
      </p:pic>
      <p:pic>
        <p:nvPicPr>
          <p:cNvPr id="3076" name="Picture 4" descr="C:\Users\999\Desktop\фото 4кл мои дети\видео по проектам\20171018_100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954" y="4323806"/>
            <a:ext cx="3735977" cy="2160269"/>
          </a:xfrm>
          <a:prstGeom prst="rect">
            <a:avLst/>
          </a:prstGeom>
          <a:noFill/>
        </p:spPr>
      </p:pic>
      <p:pic>
        <p:nvPicPr>
          <p:cNvPr id="3077" name="Picture 5" descr="C:\Users\999\Desktop\фото 4кл мои дети\видео по проектам\20171018_1005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189" y="4506684"/>
            <a:ext cx="3931920" cy="208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99\Desktop\шляп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83" y="313509"/>
            <a:ext cx="8085907" cy="6257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Учителям!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149531"/>
            <a:ext cx="7869891" cy="502743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Если б не было учителя,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То и не было б, наверное,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Ни поэта, ни мыслителя,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Ни Шекспира, ни Коперника.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И поныне бы, наверное,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Если б не было учителя,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Неоткрытые Америки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Оставались неоткрытыми.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И не быть бы нам </a:t>
            </a:r>
            <a:r>
              <a:rPr lang="ru-RU" sz="2000" dirty="0" err="1">
                <a:solidFill>
                  <a:srgbClr val="002060"/>
                </a:solidFill>
              </a:rPr>
              <a:t>Икарами</a:t>
            </a:r>
            <a:r>
              <a:rPr lang="ru-RU" sz="2000" dirty="0">
                <a:solidFill>
                  <a:srgbClr val="002060"/>
                </a:solidFill>
              </a:rPr>
              <a:t>,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Никогда б не взмыли в небо мы,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Если б в нас его стараньями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Крылья выращены не были.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Без его бы сердца доброго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Не был мир так удивителен.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Потому нам очень дорого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Имя нашего учителя</a:t>
            </a:r>
            <a:r>
              <a:rPr lang="ru-RU" sz="2000" dirty="0"/>
              <a:t>! </a:t>
            </a:r>
          </a:p>
        </p:txBody>
      </p:sp>
      <p:pic>
        <p:nvPicPr>
          <p:cNvPr id="1027" name="Picture 3" descr="C:\Users\999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088672" y="535714"/>
            <a:ext cx="5055325" cy="2468743"/>
          </a:xfrm>
          <a:prstGeom prst="rect">
            <a:avLst/>
          </a:prstGeom>
          <a:noFill/>
        </p:spPr>
      </p:pic>
      <p:pic>
        <p:nvPicPr>
          <p:cNvPr id="1028" name="Picture 4" descr="C:\Users\999\Desktop\фото 4кл мои дети\педсовет март\20180315_144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623" y="2860766"/>
            <a:ext cx="4650377" cy="3139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7" y="600891"/>
            <a:ext cx="6499539" cy="50945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Один из интереснейших видов деятельности…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593669"/>
            <a:ext cx="7869891" cy="4583294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rgbClr val="0070C0"/>
                </a:solidFill>
              </a:rPr>
              <a:t>– проблема, планирование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   – развитие, рефлексия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  – организованность, опыт, общение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  – единство, естественность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  – </a:t>
            </a:r>
            <a:r>
              <a:rPr lang="ru-RU" sz="2400" dirty="0" err="1">
                <a:solidFill>
                  <a:srgbClr val="0070C0"/>
                </a:solidFill>
              </a:rPr>
              <a:t>коммуникативность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креативность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  - творчество, талант</a:t>
            </a:r>
          </a:p>
        </p:txBody>
      </p:sp>
      <p:pic>
        <p:nvPicPr>
          <p:cNvPr id="1026" name="Picture 2" descr="C:\Users\999\Desktop\фото 4кл мои дети\фото за декабрь 17г до 23 дек\фото дети сценки проекты 4вкласс\20171218_084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343" y="1201784"/>
            <a:ext cx="3461657" cy="3187336"/>
          </a:xfrm>
          <a:prstGeom prst="rect">
            <a:avLst/>
          </a:prstGeom>
          <a:noFill/>
        </p:spPr>
      </p:pic>
      <p:pic>
        <p:nvPicPr>
          <p:cNvPr id="1027" name="Picture 3" descr="C:\Users\999\Desktop\фото 4кл мои дети\фото за декабрь 17г до 23 дек\фото дети сценки проекты 4вкласс\20171218_084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354" y="4297680"/>
            <a:ext cx="4624252" cy="2351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428604"/>
            <a:ext cx="7143800" cy="2085796"/>
          </a:xfrm>
          <a:prstGeom prst="horizontalScrol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Проект </a:t>
            </a: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– слово иноязычное, происходит оно от латинского </a:t>
            </a:r>
            <a:r>
              <a:rPr lang="ru-RU" sz="2800" b="1" dirty="0" err="1">
                <a:solidFill>
                  <a:srgbClr val="0000FF"/>
                </a:solidFill>
                <a:latin typeface="Bookman Old Style" pitchFamily="18" charset="0"/>
              </a:rPr>
              <a:t>projectus</a:t>
            </a: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3200" b="1" i="1" dirty="0">
                <a:solidFill>
                  <a:srgbClr val="0000FF"/>
                </a:solidFill>
                <a:latin typeface="Bookman Old Style" pitchFamily="18" charset="0"/>
              </a:rPr>
              <a:t>«брошенный вперёд» </a:t>
            </a:r>
            <a:endParaRPr lang="ru-RU" sz="28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00" y="4429132"/>
            <a:ext cx="7715304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понимание и применение учащимися знаний, умений и навыков, приобретенных при изучении различных предметов (на интеграционной основе). 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571744"/>
            <a:ext cx="4714907" cy="120032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33CCFF"/>
                  </a:solidFill>
                </a:ln>
                <a:solidFill>
                  <a:srgbClr val="FFFF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Цель  проектной деятельности </a:t>
            </a:r>
            <a:endParaRPr lang="ru-RU" sz="3600" b="1" dirty="0">
              <a:ln>
                <a:solidFill>
                  <a:srgbClr val="33CCFF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786314" y="3786190"/>
            <a:ext cx="285752" cy="64294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928802"/>
            <a:ext cx="764386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Проект - это метод обучения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Может применяться на уроке и во внеурочное время.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Ориентирован на достижение целей самих обучающихся, и поэтому он уникален.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Проект формирует невероятно большое количество умений и навыков, и поэтому он эффективен.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Проект дает ученикам опыт деятельности, и поэтому он незаменим.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Облако 2"/>
          <p:cNvSpPr/>
          <p:nvPr/>
        </p:nvSpPr>
        <p:spPr>
          <a:xfrm rot="21161506">
            <a:off x="136391" y="382262"/>
            <a:ext cx="6500858" cy="163978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Школа будущего - школа проектов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4" descr="http://www.nach-info.yourtalent.ru/Avgust/148560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2081215" cy="208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rot="21200803">
            <a:off x="1911130" y="274728"/>
            <a:ext cx="6325363" cy="2466915"/>
          </a:xfrm>
          <a:prstGeom prst="wedgeEllipseCallout">
            <a:avLst>
              <a:gd name="adj1" fmla="val -67383"/>
              <a:gd name="adj2" fmla="val 621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Человек рожден для мысли и действия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429000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Проектная деятельность </a:t>
            </a:r>
            <a:r>
              <a:rPr lang="ru-RU" sz="2800" b="1" dirty="0" err="1">
                <a:solidFill>
                  <a:srgbClr val="0000FF"/>
                </a:solidFill>
                <a:latin typeface="Bookman Old Style" pitchFamily="18" charset="0"/>
              </a:rPr>
              <a:t>обучащихся</a:t>
            </a: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 – </a:t>
            </a:r>
            <a:r>
              <a:rPr lang="ru-RU" sz="2800" b="1" dirty="0">
                <a:solidFill>
                  <a:srgbClr val="008000"/>
                </a:solidFill>
                <a:latin typeface="Bookman Old Style" pitchFamily="18" charset="0"/>
              </a:rPr>
              <a:t>сфера, где необходим союз между знаниями и умениями, теорией и практикой.</a:t>
            </a:r>
          </a:p>
        </p:txBody>
      </p:sp>
      <p:pic>
        <p:nvPicPr>
          <p:cNvPr id="4" name="Picture 2" descr="http://deti-raduga.ru/files/rep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286388"/>
            <a:ext cx="4857784" cy="141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500166" y="2000240"/>
            <a:ext cx="6572296" cy="3098721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Все, что я познаю, это надо для последующей деятельности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214414" y="714356"/>
            <a:ext cx="7199407" cy="996375"/>
          </a:xfrm>
          <a:prstGeom prst="downArrowCallout">
            <a:avLst>
              <a:gd name="adj1" fmla="val 18820"/>
              <a:gd name="adj2" fmla="val 20770"/>
              <a:gd name="adj3" fmla="val 25000"/>
              <a:gd name="adj4" fmla="val 6459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Comic Sans MS" pitchFamily="66" charset="0"/>
              </a:rPr>
              <a:t>Лейтмотив проектной работы </a:t>
            </a:r>
          </a:p>
        </p:txBody>
      </p:sp>
      <p:pic>
        <p:nvPicPr>
          <p:cNvPr id="4" name="Picture 2" descr="http://img-fotki.yandex.ru/get/6509/47407354.707/0_eacc0_429cf7b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357694"/>
            <a:ext cx="2601689" cy="2268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704" y="285728"/>
            <a:ext cx="7380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Bookman Old Style" pitchFamily="18" charset="0"/>
              </a:rPr>
              <a:t>ПРОЕКТ –это шесть «П»:</a:t>
            </a:r>
            <a:endParaRPr lang="ru-RU" sz="40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Круговая стрелка 2"/>
          <p:cNvSpPr/>
          <p:nvPr/>
        </p:nvSpPr>
        <p:spPr>
          <a:xfrm rot="14564589">
            <a:off x="1981262" y="1078222"/>
            <a:ext cx="5531780" cy="5571122"/>
          </a:xfrm>
          <a:prstGeom prst="circularArrow">
            <a:avLst>
              <a:gd name="adj1" fmla="val 6170"/>
              <a:gd name="adj2" fmla="val 782413"/>
              <a:gd name="adj3" fmla="val 20569966"/>
              <a:gd name="adj4" fmla="val 220342"/>
              <a:gd name="adj5" fmla="val 497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29018" y="1000108"/>
            <a:ext cx="330043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Проблема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58255" y="4948122"/>
            <a:ext cx="300039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Поиск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информации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5000636"/>
            <a:ext cx="300039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Продукт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804982"/>
            <a:ext cx="300039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Презентация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2786058"/>
            <a:ext cx="300039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Проектирование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500430" y="3143248"/>
            <a:ext cx="2500329" cy="1357322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692</Words>
  <Application>Microsoft Office PowerPoint</Application>
  <PresentationFormat>Экран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Мастер-класс «Проектная деятельность учителя и учащихся в рамках ФГОС»  Хамматова Алина Рафилевна</vt:lpstr>
      <vt:lpstr>Цель: эффективное использование метода  проекта как формы организации деятельности и социализации субъекта образовательного процесса </vt:lpstr>
      <vt:lpstr>Учителям! </vt:lpstr>
      <vt:lpstr>Один из интереснейших видов деятельности…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Роль учителя</vt:lpstr>
      <vt:lpstr>Слайд 23</vt:lpstr>
      <vt:lpstr>Чему учит работа над проектом?</vt:lpstr>
      <vt:lpstr>Слайд 25</vt:lpstr>
      <vt:lpstr>Слайд 26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asus</cp:lastModifiedBy>
  <cp:revision>100</cp:revision>
  <dcterms:created xsi:type="dcterms:W3CDTF">2016-11-18T14:12:19Z</dcterms:created>
  <dcterms:modified xsi:type="dcterms:W3CDTF">2025-06-29T09:48:15Z</dcterms:modified>
</cp:coreProperties>
</file>