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9" r:id="rId2"/>
    <p:sldId id="298" r:id="rId3"/>
    <p:sldId id="258" r:id="rId4"/>
    <p:sldId id="259" r:id="rId5"/>
    <p:sldId id="267" r:id="rId6"/>
    <p:sldId id="296" r:id="rId7"/>
    <p:sldId id="260" r:id="rId8"/>
    <p:sldId id="288" r:id="rId9"/>
    <p:sldId id="261" r:id="rId10"/>
    <p:sldId id="265" r:id="rId11"/>
    <p:sldId id="294" r:id="rId12"/>
    <p:sldId id="295" r:id="rId13"/>
    <p:sldId id="272" r:id="rId14"/>
    <p:sldId id="273" r:id="rId15"/>
    <p:sldId id="297" r:id="rId16"/>
    <p:sldId id="28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1" d="100"/>
        <a:sy n="71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52F4A9A-BF02-4275-9F8E-3D2141B4D2C2}" type="datetimeFigureOut">
              <a:rPr lang="ru-RU" smtClean="0"/>
              <a:pPr/>
              <a:t>13.04.2010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5E1A8C7-C275-473B-913B-A130121EB6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4A9A-BF02-4275-9F8E-3D2141B4D2C2}" type="datetimeFigureOut">
              <a:rPr lang="ru-RU" smtClean="0"/>
              <a:pPr/>
              <a:t>13.04.2010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A8C7-C275-473B-913B-A130121EB6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4A9A-BF02-4275-9F8E-3D2141B4D2C2}" type="datetimeFigureOut">
              <a:rPr lang="ru-RU" smtClean="0"/>
              <a:pPr/>
              <a:t>13.04.2010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A8C7-C275-473B-913B-A130121EB6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4A9A-BF02-4275-9F8E-3D2141B4D2C2}" type="datetimeFigureOut">
              <a:rPr lang="ru-RU" smtClean="0"/>
              <a:pPr/>
              <a:t>13.04.2010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A8C7-C275-473B-913B-A130121EB6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4A9A-BF02-4275-9F8E-3D2141B4D2C2}" type="datetimeFigureOut">
              <a:rPr lang="ru-RU" smtClean="0"/>
              <a:pPr/>
              <a:t>13.04.2010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A8C7-C275-473B-913B-A130121EB6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4A9A-BF02-4275-9F8E-3D2141B4D2C2}" type="datetimeFigureOut">
              <a:rPr lang="ru-RU" smtClean="0"/>
              <a:pPr/>
              <a:t>13.04.2010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A8C7-C275-473B-913B-A130121EB6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2F4A9A-BF02-4275-9F8E-3D2141B4D2C2}" type="datetimeFigureOut">
              <a:rPr lang="ru-RU" smtClean="0"/>
              <a:pPr/>
              <a:t>13.04.2010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E1A8C7-C275-473B-913B-A130121EB6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52F4A9A-BF02-4275-9F8E-3D2141B4D2C2}" type="datetimeFigureOut">
              <a:rPr lang="ru-RU" smtClean="0"/>
              <a:pPr/>
              <a:t>13.04.2010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5E1A8C7-C275-473B-913B-A130121EB6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4A9A-BF02-4275-9F8E-3D2141B4D2C2}" type="datetimeFigureOut">
              <a:rPr lang="ru-RU" smtClean="0"/>
              <a:pPr/>
              <a:t>13.04.2010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A8C7-C275-473B-913B-A130121EB6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4A9A-BF02-4275-9F8E-3D2141B4D2C2}" type="datetimeFigureOut">
              <a:rPr lang="ru-RU" smtClean="0"/>
              <a:pPr/>
              <a:t>13.04.2010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A8C7-C275-473B-913B-A130121EB6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4A9A-BF02-4275-9F8E-3D2141B4D2C2}" type="datetimeFigureOut">
              <a:rPr lang="ru-RU" smtClean="0"/>
              <a:pPr/>
              <a:t>13.04.2010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1A8C7-C275-473B-913B-A130121EB6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52F4A9A-BF02-4275-9F8E-3D2141B4D2C2}" type="datetimeFigureOut">
              <a:rPr lang="ru-RU" smtClean="0"/>
              <a:pPr/>
              <a:t>13.04.2010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5E1A8C7-C275-473B-913B-A130121EB6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66882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/>
            </a:r>
            <a:br>
              <a:rPr lang="ru-RU" sz="31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</a:b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Тема   урока </a:t>
            </a:r>
            <a:br>
              <a:rPr lang="ru-RU" sz="31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</a:br>
            <a:r>
              <a:rPr lang="ru-RU" sz="3100" b="1" i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Буквы </a:t>
            </a:r>
            <a:r>
              <a:rPr lang="ru-RU" sz="3100" b="1" i="1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е-и</a:t>
            </a:r>
            <a:r>
              <a:rPr lang="ru-RU" sz="3100" b="1" i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 в корнях с  чередованием</a:t>
            </a:r>
            <a:r>
              <a:rPr lang="ru-RU" i="1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ru-RU" i="1" dirty="0" smtClean="0">
                <a:solidFill>
                  <a:schemeClr val="tx1"/>
                </a:solidFill>
                <a:latin typeface="Arial" pitchFamily="34" charset="0"/>
              </a:rPr>
            </a:b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Цели урока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Знать: </a:t>
            </a:r>
            <a:r>
              <a:rPr lang="ru-RU" dirty="0" smtClean="0"/>
              <a:t>- понятие «чередование звуков»;</a:t>
            </a:r>
          </a:p>
          <a:p>
            <a:pPr>
              <a:buNone/>
            </a:pPr>
            <a:r>
              <a:rPr lang="ru-RU" b="1" dirty="0" smtClean="0"/>
              <a:t>            - </a:t>
            </a:r>
            <a:r>
              <a:rPr lang="ru-RU" dirty="0" smtClean="0"/>
              <a:t>условия выбора</a:t>
            </a:r>
            <a:r>
              <a:rPr lang="ru-RU" b="1" dirty="0" smtClean="0"/>
              <a:t> </a:t>
            </a:r>
            <a:r>
              <a:rPr lang="ru-RU" dirty="0" smtClean="0"/>
              <a:t> гласных </a:t>
            </a:r>
            <a:r>
              <a:rPr lang="ru-RU" dirty="0" err="1" smtClean="0"/>
              <a:t>е-и</a:t>
            </a:r>
            <a:r>
              <a:rPr lang="ru-RU" dirty="0" smtClean="0"/>
              <a:t> в</a:t>
            </a:r>
            <a:r>
              <a:rPr lang="ru-RU" i="1" dirty="0" smtClean="0"/>
              <a:t> </a:t>
            </a:r>
            <a:r>
              <a:rPr lang="ru-RU" dirty="0" smtClean="0"/>
              <a:t>корнях с чередованием; </a:t>
            </a:r>
          </a:p>
          <a:p>
            <a:pPr>
              <a:buNone/>
            </a:pPr>
            <a:r>
              <a:rPr lang="ru-RU" b="1" dirty="0" smtClean="0"/>
              <a:t>Уметь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            - объяснять условия выбора гласных </a:t>
            </a:r>
            <a:r>
              <a:rPr lang="ru-RU" dirty="0" err="1" smtClean="0"/>
              <a:t>е-и</a:t>
            </a:r>
            <a:r>
              <a:rPr lang="ru-RU" dirty="0" smtClean="0"/>
              <a:t>  в корнях с чередованием; </a:t>
            </a:r>
          </a:p>
          <a:p>
            <a:pPr>
              <a:buNone/>
            </a:pPr>
            <a:r>
              <a:rPr lang="ru-RU" dirty="0" smtClean="0"/>
              <a:t>             - находить  и графически обозначать изучаемую орфограмму.</a:t>
            </a:r>
          </a:p>
          <a:p>
            <a:pPr>
              <a:buNone/>
            </a:pPr>
            <a:r>
              <a:rPr lang="ru-RU" dirty="0" smtClean="0"/>
              <a:t>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ru-RU" dirty="0" smtClean="0"/>
              <a:t>– </a:t>
            </a:r>
            <a:r>
              <a:rPr lang="ru-RU" sz="2400" dirty="0" smtClean="0"/>
              <a:t>О каком человеке так говорят?</a:t>
            </a:r>
            <a:br>
              <a:rPr lang="ru-RU" sz="2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3200" dirty="0" smtClean="0"/>
              <a:t>За всё б..</a:t>
            </a:r>
            <a:r>
              <a:rPr lang="ru-RU" sz="3200" dirty="0" err="1" smtClean="0"/>
              <a:t>рётся</a:t>
            </a:r>
            <a:r>
              <a:rPr lang="ru-RU" sz="3200" dirty="0" smtClean="0"/>
              <a:t>, да не всё удаётся. </a:t>
            </a:r>
            <a:br>
              <a:rPr lang="ru-RU" sz="3200" dirty="0" smtClean="0"/>
            </a:br>
            <a:r>
              <a:rPr lang="ru-RU" sz="3200" dirty="0" smtClean="0"/>
              <a:t> Чего не положил – не б..</a:t>
            </a:r>
            <a:r>
              <a:rPr lang="ru-RU" sz="3200" dirty="0" err="1" smtClean="0"/>
              <a:t>ри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> С живого шкуру </a:t>
            </a:r>
            <a:r>
              <a:rPr lang="ru-RU" sz="3200" dirty="0" err="1" smtClean="0"/>
              <a:t>сд</a:t>
            </a:r>
            <a:r>
              <a:rPr lang="ru-RU" sz="3200" dirty="0" smtClean="0"/>
              <a:t>..</a:t>
            </a:r>
            <a:r>
              <a:rPr lang="ru-RU" sz="3200" dirty="0" err="1" smtClean="0"/>
              <a:t>рёт</a:t>
            </a:r>
            <a:r>
              <a:rPr lang="ru-RU" sz="3200" dirty="0" smtClean="0"/>
              <a:t>. </a:t>
            </a:r>
            <a:br>
              <a:rPr lang="ru-RU" sz="3200" dirty="0" smtClean="0"/>
            </a:br>
            <a:r>
              <a:rPr lang="ru-RU" sz="3200" dirty="0" smtClean="0"/>
              <a:t> Нос зад..</a:t>
            </a:r>
            <a:r>
              <a:rPr lang="ru-RU" sz="3200" dirty="0" err="1" smtClean="0"/>
              <a:t>рает</a:t>
            </a:r>
            <a:r>
              <a:rPr lang="ru-RU" sz="3200" dirty="0" smtClean="0"/>
              <a:t>, а в голове ветер гуляет.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>Объясните написание пропущенных букв.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214430"/>
          </a:xfrm>
        </p:spPr>
        <p:txBody>
          <a:bodyPr>
            <a:normAutofit fontScale="90000"/>
          </a:bodyPr>
          <a:lstStyle/>
          <a:p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3100" i="1" dirty="0" smtClean="0"/>
              <a:t> </a:t>
            </a:r>
            <a:br>
              <a:rPr lang="ru-RU" sz="3100" i="1" dirty="0" smtClean="0"/>
            </a:br>
            <a:r>
              <a:rPr lang="ru-RU" sz="3100" i="1" dirty="0" smtClean="0"/>
              <a:t>Самостоятельная работа.</a:t>
            </a:r>
            <a:br>
              <a:rPr lang="ru-RU" sz="3100" i="1" dirty="0" smtClean="0"/>
            </a:br>
            <a:r>
              <a:rPr lang="ru-RU" sz="3100" i="1" dirty="0" smtClean="0"/>
              <a:t>Распределите словосочетания в два столбика: Е       -          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786058"/>
            <a:ext cx="8258204" cy="3788478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выб</a:t>
            </a:r>
            <a:r>
              <a:rPr lang="ru-RU" dirty="0" smtClean="0"/>
              <a:t>..</a:t>
            </a:r>
            <a:r>
              <a:rPr lang="ru-RU" dirty="0" err="1" smtClean="0"/>
              <a:t>ри</a:t>
            </a:r>
            <a:r>
              <a:rPr lang="ru-RU" dirty="0" smtClean="0"/>
              <a:t> книгу,  </a:t>
            </a:r>
            <a:r>
              <a:rPr lang="ru-RU" dirty="0" err="1" smtClean="0"/>
              <a:t>выб</a:t>
            </a:r>
            <a:r>
              <a:rPr lang="ru-RU" dirty="0" smtClean="0"/>
              <a:t>..рать книгу,</a:t>
            </a:r>
          </a:p>
          <a:p>
            <a:pPr>
              <a:buNone/>
            </a:pPr>
            <a:r>
              <a:rPr lang="ru-RU" dirty="0" err="1" smtClean="0"/>
              <a:t>выд</a:t>
            </a:r>
            <a:r>
              <a:rPr lang="ru-RU" dirty="0" smtClean="0"/>
              <a:t>..рать сорняки; </a:t>
            </a:r>
            <a:r>
              <a:rPr lang="ru-RU" dirty="0" err="1" smtClean="0"/>
              <a:t>выд</a:t>
            </a:r>
            <a:r>
              <a:rPr lang="ru-RU" dirty="0" smtClean="0"/>
              <a:t>..</a:t>
            </a:r>
            <a:r>
              <a:rPr lang="ru-RU" dirty="0" err="1" smtClean="0"/>
              <a:t>ру</a:t>
            </a:r>
            <a:r>
              <a:rPr lang="ru-RU" dirty="0" smtClean="0"/>
              <a:t> сорняки, </a:t>
            </a:r>
          </a:p>
          <a:p>
            <a:pPr>
              <a:buNone/>
            </a:pPr>
            <a:r>
              <a:rPr lang="ru-RU" dirty="0" smtClean="0"/>
              <a:t>выт..рать пыль, выт..</a:t>
            </a:r>
            <a:r>
              <a:rPr lang="ru-RU" dirty="0" err="1" smtClean="0"/>
              <a:t>реть</a:t>
            </a:r>
            <a:r>
              <a:rPr lang="ru-RU" dirty="0" smtClean="0"/>
              <a:t> </a:t>
            </a:r>
            <a:r>
              <a:rPr lang="ru-RU" dirty="0" smtClean="0"/>
              <a:t>пыль,</a:t>
            </a:r>
            <a:endParaRPr lang="en-US" dirty="0" smtClean="0"/>
          </a:p>
          <a:p>
            <a:pPr>
              <a:buNone/>
            </a:pPr>
            <a:r>
              <a:rPr lang="ru-RU" dirty="0" err="1" smtClean="0"/>
              <a:t>зап</a:t>
            </a:r>
            <a:r>
              <a:rPr lang="ru-RU" dirty="0" smtClean="0"/>
              <a:t>..</a:t>
            </a:r>
            <a:r>
              <a:rPr lang="ru-RU" dirty="0" err="1" smtClean="0"/>
              <a:t>реться</a:t>
            </a:r>
            <a:r>
              <a:rPr lang="ru-RU" dirty="0" smtClean="0"/>
              <a:t> в комнате, </a:t>
            </a:r>
            <a:r>
              <a:rPr lang="ru-RU" dirty="0" err="1" smtClean="0"/>
              <a:t>зап</a:t>
            </a:r>
            <a:r>
              <a:rPr lang="ru-RU" dirty="0" smtClean="0"/>
              <a:t>..рать </a:t>
            </a:r>
            <a:r>
              <a:rPr lang="ru-RU" dirty="0" smtClean="0"/>
              <a:t>дом</a:t>
            </a:r>
            <a:r>
              <a:rPr lang="ru-RU" dirty="0" smtClean="0"/>
              <a:t>, </a:t>
            </a:r>
          </a:p>
          <a:p>
            <a:pPr>
              <a:buNone/>
            </a:pPr>
            <a:r>
              <a:rPr lang="ru-RU" dirty="0" err="1" smtClean="0"/>
              <a:t>ут</a:t>
            </a:r>
            <a:r>
              <a:rPr lang="ru-RU" dirty="0" smtClean="0"/>
              <a:t>..</a:t>
            </a:r>
            <a:r>
              <a:rPr lang="ru-RU" dirty="0" err="1" smtClean="0"/>
              <a:t>реть</a:t>
            </a:r>
            <a:r>
              <a:rPr lang="ru-RU" dirty="0" smtClean="0"/>
              <a:t> нос, </a:t>
            </a:r>
            <a:r>
              <a:rPr lang="ru-RU" dirty="0" err="1" smtClean="0"/>
              <a:t>ут</a:t>
            </a:r>
            <a:r>
              <a:rPr lang="ru-RU" dirty="0" smtClean="0"/>
              <a:t>..рать слезы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709758"/>
          </a:xfrm>
        </p:spPr>
        <p:txBody>
          <a:bodyPr/>
          <a:lstStyle/>
          <a:p>
            <a:r>
              <a:rPr lang="ru-RU" dirty="0" smtClean="0"/>
              <a:t>Проверяем!</a:t>
            </a:r>
            <a:br>
              <a:rPr lang="ru-RU" dirty="0" smtClean="0"/>
            </a:br>
            <a:r>
              <a:rPr lang="ru-RU" dirty="0" smtClean="0"/>
              <a:t>Е                                 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выб</a:t>
            </a:r>
            <a:r>
              <a:rPr lang="ru-RU" sz="2800" b="1" u="sng" dirty="0" smtClean="0"/>
              <a:t>е</a:t>
            </a:r>
            <a:r>
              <a:rPr lang="ru-RU" sz="2800" dirty="0" smtClean="0"/>
              <a:t>ри (нет </a:t>
            </a:r>
            <a:r>
              <a:rPr lang="ru-RU" sz="2800" u="dbl" dirty="0" smtClean="0"/>
              <a:t>а)</a:t>
            </a:r>
            <a:r>
              <a:rPr lang="ru-RU" sz="2800" dirty="0" smtClean="0"/>
              <a:t> книгу </a:t>
            </a:r>
          </a:p>
          <a:p>
            <a:pPr>
              <a:buNone/>
            </a:pPr>
            <a:r>
              <a:rPr lang="ru-RU" sz="2800" dirty="0" smtClean="0"/>
              <a:t>выд</a:t>
            </a:r>
            <a:r>
              <a:rPr lang="ru-RU" sz="2800" b="1" u="sng" dirty="0" smtClean="0"/>
              <a:t>е</a:t>
            </a:r>
            <a:r>
              <a:rPr lang="ru-RU" sz="2800" dirty="0" smtClean="0"/>
              <a:t>ру (нет </a:t>
            </a:r>
            <a:r>
              <a:rPr lang="ru-RU" sz="2800" u="dbl" dirty="0" smtClean="0"/>
              <a:t>а)</a:t>
            </a:r>
            <a:r>
              <a:rPr lang="ru-RU" sz="2800" dirty="0" smtClean="0"/>
              <a:t> сорняки</a:t>
            </a:r>
          </a:p>
          <a:p>
            <a:pPr>
              <a:buNone/>
            </a:pPr>
            <a:r>
              <a:rPr lang="ru-RU" sz="2800" dirty="0" smtClean="0"/>
              <a:t>зап</a:t>
            </a:r>
            <a:r>
              <a:rPr lang="ru-RU" sz="2800" b="1" u="sng" dirty="0" smtClean="0"/>
              <a:t>е</a:t>
            </a:r>
            <a:r>
              <a:rPr lang="ru-RU" sz="2800" dirty="0" smtClean="0"/>
              <a:t>реться (нет </a:t>
            </a:r>
            <a:r>
              <a:rPr lang="ru-RU" sz="2800" u="dbl" dirty="0" smtClean="0"/>
              <a:t>а)</a:t>
            </a:r>
            <a:r>
              <a:rPr lang="ru-RU" sz="2800" dirty="0" smtClean="0"/>
              <a:t> в комнате</a:t>
            </a:r>
          </a:p>
          <a:p>
            <a:pPr>
              <a:buNone/>
            </a:pPr>
            <a:r>
              <a:rPr lang="ru-RU" sz="2800" dirty="0" smtClean="0"/>
              <a:t> ут</a:t>
            </a:r>
            <a:r>
              <a:rPr lang="ru-RU" sz="2800" b="1" u="sng" dirty="0" smtClean="0"/>
              <a:t>е</a:t>
            </a:r>
            <a:r>
              <a:rPr lang="ru-RU" sz="2800" dirty="0" smtClean="0"/>
              <a:t>реть нос (нет </a:t>
            </a:r>
            <a:r>
              <a:rPr lang="ru-RU" sz="2800" u="dbl" dirty="0" smtClean="0"/>
              <a:t>а)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выб</a:t>
            </a:r>
            <a:r>
              <a:rPr lang="ru-RU" sz="2800" b="1" u="sng" dirty="0" smtClean="0"/>
              <a:t>и</a:t>
            </a:r>
            <a:r>
              <a:rPr lang="ru-RU" sz="2800" dirty="0" smtClean="0"/>
              <a:t>р</a:t>
            </a:r>
            <a:r>
              <a:rPr lang="ru-RU" sz="2800" u="dbl" dirty="0" smtClean="0"/>
              <a:t>а</a:t>
            </a:r>
            <a:r>
              <a:rPr lang="ru-RU" sz="2800" dirty="0" smtClean="0"/>
              <a:t>ть книгу</a:t>
            </a:r>
          </a:p>
          <a:p>
            <a:pPr>
              <a:buNone/>
            </a:pPr>
            <a:r>
              <a:rPr lang="ru-RU" sz="2800" dirty="0" smtClean="0"/>
              <a:t> выд</a:t>
            </a:r>
            <a:r>
              <a:rPr lang="ru-RU" sz="2800" b="1" u="sng" dirty="0" smtClean="0"/>
              <a:t>и</a:t>
            </a:r>
            <a:r>
              <a:rPr lang="ru-RU" sz="2800" dirty="0" smtClean="0"/>
              <a:t>р</a:t>
            </a:r>
            <a:r>
              <a:rPr lang="ru-RU" sz="2800" u="dbl" dirty="0" smtClean="0"/>
              <a:t>а</a:t>
            </a:r>
            <a:r>
              <a:rPr lang="ru-RU" sz="2800" dirty="0" smtClean="0"/>
              <a:t>ть сорняки</a:t>
            </a:r>
          </a:p>
          <a:p>
            <a:pPr>
              <a:buNone/>
            </a:pPr>
            <a:r>
              <a:rPr lang="ru-RU" sz="2800" dirty="0" smtClean="0"/>
              <a:t> зап</a:t>
            </a:r>
            <a:r>
              <a:rPr lang="ru-RU" sz="2800" b="1" u="sng" dirty="0" smtClean="0"/>
              <a:t>и</a:t>
            </a:r>
            <a:r>
              <a:rPr lang="ru-RU" sz="2800" dirty="0" smtClean="0"/>
              <a:t>р</a:t>
            </a:r>
            <a:r>
              <a:rPr lang="ru-RU" sz="2800" u="dbl" dirty="0" smtClean="0"/>
              <a:t>а</a:t>
            </a:r>
            <a:r>
              <a:rPr lang="ru-RU" sz="2800" dirty="0" smtClean="0"/>
              <a:t>ть дом</a:t>
            </a:r>
          </a:p>
          <a:p>
            <a:pPr>
              <a:buNone/>
            </a:pPr>
            <a:r>
              <a:rPr lang="ru-RU" sz="2800" dirty="0" smtClean="0"/>
              <a:t>ут</a:t>
            </a:r>
            <a:r>
              <a:rPr lang="ru-RU" sz="2800" b="1" u="sng" dirty="0" smtClean="0"/>
              <a:t>и</a:t>
            </a:r>
            <a:r>
              <a:rPr lang="ru-RU" sz="2800" dirty="0" smtClean="0"/>
              <a:t>р</a:t>
            </a:r>
            <a:r>
              <a:rPr lang="ru-RU" sz="2800" u="dbl" dirty="0" smtClean="0"/>
              <a:t>а</a:t>
            </a:r>
            <a:r>
              <a:rPr lang="ru-RU" sz="2800" dirty="0" smtClean="0"/>
              <a:t>ть слезы</a:t>
            </a:r>
            <a:r>
              <a:rPr lang="ru-RU" sz="2800" b="1" dirty="0" smtClean="0"/>
              <a:t>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Игра «Четвёртое лишнее»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285860"/>
          <a:ext cx="8215370" cy="5173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685"/>
                <a:gridCol w="4107685"/>
              </a:tblGrid>
              <a:tr h="8382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 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соб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рите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тетради</a:t>
                      </a:r>
                    </a:p>
                    <a:p>
                      <a:endParaRPr kumimoji="0"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 в.</a:t>
                      </a:r>
                    </a:p>
                    <a:p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выст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лать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соломой</a:t>
                      </a:r>
                    </a:p>
                    <a:p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8382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зверь зам..</a:t>
                      </a: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endParaRPr kumimoji="0"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бл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снуть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знаниями</a:t>
                      </a:r>
                    </a:p>
                    <a:p>
                      <a:endParaRPr lang="ru-R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8382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пробл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ски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мысли</a:t>
                      </a:r>
                    </a:p>
                    <a:p>
                      <a:endParaRPr lang="ru-R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заст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лать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постель</a:t>
                      </a:r>
                    </a:p>
                    <a:p>
                      <a:endParaRPr lang="ru-R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485886">
                <a:tc>
                  <a:txBody>
                    <a:bodyPr/>
                    <a:lstStyle/>
                    <a:p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расст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..лается туман</a:t>
                      </a:r>
                      <a:endParaRPr lang="ru-R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ст..рать мел с доски</a:t>
                      </a:r>
                    </a:p>
                    <a:p>
                      <a:endParaRPr lang="ru-R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ПРОВЕРЯЕМ!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2271714"/>
          <a:ext cx="850112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0"/>
                <a:gridCol w="4929223"/>
              </a:tblGrid>
              <a:tr h="928694">
                <a:tc>
                  <a:txBody>
                    <a:bodyPr/>
                    <a:lstStyle/>
                    <a:p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Расст</a:t>
                      </a:r>
                      <a:r>
                        <a:rPr kumimoji="0" lang="ru-RU" sz="2800" b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</a:t>
                      </a:r>
                      <a:r>
                        <a:rPr kumimoji="0" lang="ru-RU" sz="2800" b="1" u="dbl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ется туман,</a:t>
                      </a:r>
                    </a:p>
                    <a:p>
                      <a:endParaRPr lang="ru-R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бл</a:t>
                      </a:r>
                      <a:r>
                        <a:rPr kumimoji="0" lang="ru-RU" sz="2800" b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снуть (нет </a:t>
                      </a:r>
                      <a:r>
                        <a:rPr kumimoji="0" lang="ru-RU" sz="2800" b="1" u="dbl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 знаниями</a:t>
                      </a:r>
                    </a:p>
                    <a:p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2286016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 </a:t>
            </a:r>
            <a:r>
              <a:rPr lang="ru-RU" sz="2700" i="1" dirty="0" smtClean="0"/>
              <a:t>Соревнуемся!</a:t>
            </a:r>
            <a:br>
              <a:rPr lang="ru-RU" sz="2700" i="1" dirty="0" smtClean="0"/>
            </a:br>
            <a:r>
              <a:rPr lang="ru-RU" sz="2200" dirty="0" smtClean="0"/>
              <a:t>Представьте себе, что таблица, показывающая, каким правилам подчиняется правописание безударных гласных в корнях, попала в воду и часть текста исчезла. Сколько времени вам понадобится, чтобы восстановить ее? Имейте в виду, что в каждой графе было не менее трёх примеров:</a:t>
            </a:r>
            <a:br>
              <a:rPr lang="ru-RU" sz="22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64560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85852" y="3000372"/>
          <a:ext cx="60960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Безударные гласные в корне, </a:t>
                      </a:r>
                      <a:r>
                        <a:rPr lang="ru-RU" sz="1800" dirty="0" err="1" smtClean="0">
                          <a:latin typeface="Calibri"/>
                          <a:ea typeface="Times New Roman"/>
                          <a:cs typeface="Times New Roman"/>
                        </a:rPr>
                        <a:t>проверя</a:t>
                      </a: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...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... гласные</a:t>
                      </a:r>
                      <a:b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непроверяемые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Чередующиеся … в корне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... гласные</a:t>
                      </a:r>
                      <a:b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ru-RU" sz="1800" b="1" i="1" dirty="0" smtClean="0">
                          <a:latin typeface="Arial"/>
                          <a:ea typeface="Times New Roman"/>
                          <a:cs typeface="Times New Roman"/>
                        </a:rPr>
                        <a:t>е/и</a:t>
                      </a: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в корне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помидор</a:t>
                      </a: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трава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положить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выбирать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214958"/>
          </a:xfrm>
        </p:spPr>
        <p:txBody>
          <a:bodyPr/>
          <a:lstStyle/>
          <a:p>
            <a:r>
              <a:rPr lang="ru-RU" dirty="0" smtClean="0"/>
              <a:t>Дома:  правило стр. 245, </a:t>
            </a:r>
            <a:br>
              <a:rPr lang="ru-RU" dirty="0" smtClean="0"/>
            </a:br>
            <a:r>
              <a:rPr lang="ru-RU" dirty="0" smtClean="0"/>
              <a:t>упр. 654, придумайте 5 предложений с данными словосочетаниями.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143124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Письмо по памяти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600" b="1" i="1" dirty="0" smtClean="0"/>
              <a:t>Испокон века книга растит человека. </a:t>
            </a:r>
            <a:r>
              <a:rPr lang="ru-RU" sz="3600" i="1" dirty="0" smtClean="0"/>
              <a:t>(пословица)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endParaRPr lang="ru-RU" sz="2800" dirty="0"/>
          </a:p>
        </p:txBody>
      </p:sp>
      <p:pic>
        <p:nvPicPr>
          <p:cNvPr id="1026" name="Picture 2" descr="D:\Новая папка\123\школа\фото\Received\100410-1202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7" y="2857496"/>
            <a:ext cx="4191030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ru-RU" u="sng" dirty="0"/>
              <a:t>Чередование звуков</a:t>
            </a:r>
            <a:r>
              <a:rPr lang="ru-RU" i="1" u="sng"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При   образовании  и изменении  слов  может происходить  замена одних звуков  другими  в  одной   и той  же  части  слова.</a:t>
            </a:r>
            <a:br>
              <a:rPr lang="ru-RU" i="1" dirty="0"/>
            </a:br>
            <a:r>
              <a:rPr lang="ru-RU" i="1" dirty="0"/>
              <a:t>Эту замену называют чередованием </a:t>
            </a:r>
            <a:r>
              <a:rPr lang="ru-RU" i="1" dirty="0" smtClean="0"/>
              <a:t>звуков: </a:t>
            </a:r>
            <a:br>
              <a:rPr lang="ru-RU" i="1" dirty="0" smtClean="0"/>
            </a:br>
            <a:r>
              <a:rPr lang="ru-RU" dirty="0" smtClean="0"/>
              <a:t>выб</a:t>
            </a:r>
            <a:r>
              <a:rPr lang="ru-RU" u="sng" dirty="0" smtClean="0"/>
              <a:t>е</a:t>
            </a:r>
            <a:r>
              <a:rPr lang="ru-RU" dirty="0" smtClean="0"/>
              <a:t>ри книгу -  выб</a:t>
            </a:r>
            <a:r>
              <a:rPr lang="ru-RU" u="sng" dirty="0" smtClean="0"/>
              <a:t>и</a:t>
            </a:r>
            <a:r>
              <a:rPr lang="ru-RU" dirty="0" smtClean="0"/>
              <a:t>рать книгу</a:t>
            </a:r>
            <a:br>
              <a:rPr lang="ru-RU" dirty="0" smtClean="0"/>
            </a:b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154758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Ваша </a:t>
            </a:r>
            <a:r>
              <a:rPr lang="ru-RU" dirty="0"/>
              <a:t>цель – узнать, в каких случаях  происходит чередование гласных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е –и в корнях с чередованием,  </a:t>
            </a:r>
            <a:r>
              <a:rPr lang="ru-RU" dirty="0"/>
              <a:t>и  </a:t>
            </a:r>
            <a:r>
              <a:rPr lang="ru-RU" dirty="0" smtClean="0"/>
              <a:t>овладеть </a:t>
            </a:r>
            <a:r>
              <a:rPr lang="ru-RU" dirty="0"/>
              <a:t>способом выбора </a:t>
            </a:r>
            <a:r>
              <a:rPr lang="ru-RU" dirty="0" err="1" smtClean="0"/>
              <a:t>е-и</a:t>
            </a:r>
            <a:r>
              <a:rPr lang="ru-RU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в корнях с чередованием :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/>
              <a:t>б</a:t>
            </a:r>
            <a:r>
              <a:rPr lang="ru-RU" u="sng" dirty="0" err="1" smtClean="0"/>
              <a:t>е</a:t>
            </a:r>
            <a:r>
              <a:rPr lang="ru-RU" dirty="0" err="1" smtClean="0"/>
              <a:t>р</a:t>
            </a:r>
            <a:r>
              <a:rPr lang="ru-RU" dirty="0" smtClean="0"/>
              <a:t> – </a:t>
            </a:r>
            <a:r>
              <a:rPr lang="ru-RU" dirty="0" err="1" smtClean="0"/>
              <a:t>б</a:t>
            </a:r>
            <a:r>
              <a:rPr lang="ru-RU" u="sng" dirty="0" err="1" smtClean="0"/>
              <a:t>и</a:t>
            </a:r>
            <a:r>
              <a:rPr lang="ru-RU" dirty="0" err="1" smtClean="0"/>
              <a:t>р</a:t>
            </a:r>
            <a:r>
              <a:rPr lang="ru-RU" u="dbl" dirty="0" err="1" smtClean="0"/>
              <a:t>а</a:t>
            </a:r>
            <a:r>
              <a:rPr lang="ru-RU" dirty="0" smtClean="0"/>
              <a:t>, п</a:t>
            </a:r>
            <a:r>
              <a:rPr lang="ru-RU" u="sng" dirty="0" smtClean="0"/>
              <a:t>е</a:t>
            </a:r>
            <a:r>
              <a:rPr lang="ru-RU" dirty="0" smtClean="0"/>
              <a:t>р – п</a:t>
            </a:r>
            <a:r>
              <a:rPr lang="ru-RU" u="sng" dirty="0" smtClean="0"/>
              <a:t>и</a:t>
            </a:r>
            <a:r>
              <a:rPr lang="ru-RU" dirty="0" smtClean="0"/>
              <a:t>р</a:t>
            </a:r>
            <a:r>
              <a:rPr lang="ru-RU" u="dbl" dirty="0" smtClean="0"/>
              <a:t>а</a:t>
            </a:r>
            <a:r>
              <a:rPr lang="ru-RU" dirty="0" smtClean="0"/>
              <a:t>, </a:t>
            </a:r>
            <a:r>
              <a:rPr lang="ru-RU" dirty="0" err="1" smtClean="0"/>
              <a:t>д</a:t>
            </a:r>
            <a:r>
              <a:rPr lang="ru-RU" u="sng" dirty="0" err="1" smtClean="0"/>
              <a:t>е</a:t>
            </a:r>
            <a:r>
              <a:rPr lang="ru-RU" dirty="0" err="1" smtClean="0"/>
              <a:t>р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ru-RU" dirty="0" err="1" smtClean="0"/>
              <a:t>д</a:t>
            </a:r>
            <a:r>
              <a:rPr lang="ru-RU" u="sng" dirty="0" err="1" smtClean="0"/>
              <a:t>и</a:t>
            </a:r>
            <a:r>
              <a:rPr lang="ru-RU" dirty="0" err="1" smtClean="0"/>
              <a:t>р</a:t>
            </a:r>
            <a:r>
              <a:rPr lang="ru-RU" u="dbl" dirty="0" err="1" smtClean="0"/>
              <a:t>а</a:t>
            </a:r>
            <a:r>
              <a:rPr lang="ru-RU" dirty="0" smtClean="0"/>
              <a:t>, т</a:t>
            </a:r>
            <a:r>
              <a:rPr lang="ru-RU" u="sng" dirty="0" smtClean="0"/>
              <a:t>е</a:t>
            </a:r>
            <a:r>
              <a:rPr lang="ru-RU" dirty="0" smtClean="0"/>
              <a:t>р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ru-RU" dirty="0" smtClean="0"/>
              <a:t>т</a:t>
            </a:r>
            <a:r>
              <a:rPr lang="ru-RU" u="sng" dirty="0" smtClean="0"/>
              <a:t>и</a:t>
            </a:r>
            <a:r>
              <a:rPr lang="ru-RU" dirty="0" smtClean="0"/>
              <a:t>р</a:t>
            </a:r>
            <a:r>
              <a:rPr lang="ru-RU" u="dbl" dirty="0" smtClean="0"/>
              <a:t>а</a:t>
            </a:r>
            <a:r>
              <a:rPr lang="ru-RU" dirty="0" smtClean="0"/>
              <a:t>, м</a:t>
            </a:r>
            <a:r>
              <a:rPr lang="ru-RU" i="1" u="sng" dirty="0" smtClean="0"/>
              <a:t>е</a:t>
            </a:r>
            <a:r>
              <a:rPr lang="ru-RU" dirty="0" smtClean="0"/>
              <a:t>р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ru-RU" dirty="0" smtClean="0"/>
              <a:t>м</a:t>
            </a:r>
            <a:r>
              <a:rPr lang="ru-RU" u="sng" dirty="0" smtClean="0"/>
              <a:t>и</a:t>
            </a:r>
            <a:r>
              <a:rPr lang="ru-RU" dirty="0" smtClean="0"/>
              <a:t>р</a:t>
            </a:r>
            <a:r>
              <a:rPr lang="ru-RU" u="dbl" dirty="0" smtClean="0"/>
              <a:t>а</a:t>
            </a:r>
            <a:r>
              <a:rPr lang="ru-RU" dirty="0" smtClean="0"/>
              <a:t>, ст</a:t>
            </a:r>
            <a:r>
              <a:rPr lang="ru-RU" u="sng" dirty="0" smtClean="0"/>
              <a:t>е</a:t>
            </a:r>
            <a:r>
              <a:rPr lang="ru-RU" dirty="0" smtClean="0"/>
              <a:t>л – </a:t>
            </a:r>
            <a:r>
              <a:rPr lang="ru-RU" dirty="0" err="1" smtClean="0"/>
              <a:t>ст</a:t>
            </a:r>
            <a:r>
              <a:rPr lang="ru-RU" u="sng" dirty="0" err="1" smtClean="0"/>
              <a:t>и</a:t>
            </a:r>
            <a:r>
              <a:rPr lang="ru-RU" dirty="0" err="1" smtClean="0"/>
              <a:t>л</a:t>
            </a:r>
            <a:r>
              <a:rPr lang="ru-RU" u="dbl" dirty="0" err="1" smtClean="0"/>
              <a:t>а</a:t>
            </a:r>
            <a:r>
              <a:rPr lang="ru-RU" dirty="0" smtClean="0"/>
              <a:t>, </a:t>
            </a:r>
            <a:r>
              <a:rPr lang="ru-RU" dirty="0" err="1" smtClean="0"/>
              <a:t>бл</a:t>
            </a:r>
            <a:r>
              <a:rPr lang="ru-RU" u="sng" dirty="0" err="1" smtClean="0"/>
              <a:t>е</a:t>
            </a:r>
            <a:r>
              <a:rPr lang="ru-RU" dirty="0" err="1" smtClean="0"/>
              <a:t>ст</a:t>
            </a:r>
            <a:r>
              <a:rPr lang="ru-RU" dirty="0" smtClean="0"/>
              <a:t> – </a:t>
            </a:r>
            <a:r>
              <a:rPr lang="ru-RU" dirty="0" err="1" smtClean="0"/>
              <a:t>бл</a:t>
            </a:r>
            <a:r>
              <a:rPr lang="ru-RU" u="sng" dirty="0" err="1" smtClean="0"/>
              <a:t>и</a:t>
            </a:r>
            <a:r>
              <a:rPr lang="ru-RU" dirty="0" err="1" smtClean="0"/>
              <a:t>ст</a:t>
            </a:r>
            <a:r>
              <a:rPr lang="ru-RU" u="dbl" dirty="0" err="1" smtClean="0"/>
              <a:t>а</a:t>
            </a:r>
            <a:r>
              <a:rPr lang="ru-RU" dirty="0" smtClean="0"/>
              <a:t>, ж</a:t>
            </a:r>
            <a:r>
              <a:rPr lang="ru-RU" u="sng" dirty="0" smtClean="0"/>
              <a:t>е</a:t>
            </a:r>
            <a:r>
              <a:rPr lang="ru-RU" dirty="0" smtClean="0"/>
              <a:t>г –ж</a:t>
            </a:r>
            <a:r>
              <a:rPr lang="ru-RU" u="sng" dirty="0" smtClean="0"/>
              <a:t>и</a:t>
            </a:r>
            <a:r>
              <a:rPr lang="ru-RU" dirty="0" smtClean="0"/>
              <a:t>г</a:t>
            </a:r>
            <a:r>
              <a:rPr lang="ru-RU" u="dbl" dirty="0" smtClean="0"/>
              <a:t>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20717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Наблюдение</a:t>
            </a:r>
            <a:br>
              <a:rPr lang="ru-RU" sz="2700" dirty="0" smtClean="0"/>
            </a:br>
            <a:r>
              <a:rPr lang="ru-RU" sz="2700" dirty="0" smtClean="0"/>
              <a:t>Определите вид глаголов. Назовите корни и чередующиеся гласные в них.</a:t>
            </a:r>
            <a:br>
              <a:rPr lang="ru-RU" sz="2700" dirty="0" smtClean="0"/>
            </a:br>
            <a:r>
              <a:rPr lang="ru-RU" sz="2700" dirty="0" smtClean="0"/>
              <a:t>Какой суффикс стоит после корня в глаголах несовершенного вида? Сделайте вывод, когда </a:t>
            </a:r>
            <a:r>
              <a:rPr lang="ru-RU" sz="2700" dirty="0"/>
              <a:t>в </a:t>
            </a:r>
            <a:r>
              <a:rPr lang="ru-RU" sz="2700" dirty="0" smtClean="0"/>
              <a:t>корне пишется е </a:t>
            </a:r>
            <a:r>
              <a:rPr lang="ru-RU" sz="2700" dirty="0"/>
              <a:t>и когда </a:t>
            </a:r>
            <a:r>
              <a:rPr lang="ru-RU" sz="2700" dirty="0" smtClean="0"/>
              <a:t>–и?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786058"/>
            <a:ext cx="4757742" cy="3643338"/>
          </a:xfrm>
        </p:spPr>
        <p:txBody>
          <a:bodyPr>
            <a:noAutofit/>
          </a:bodyPr>
          <a:lstStyle/>
          <a:p>
            <a:r>
              <a:rPr lang="ru-RU" sz="2800" dirty="0" smtClean="0"/>
              <a:t>Из</a:t>
            </a:r>
            <a:r>
              <a:rPr lang="ru-RU" sz="2800" b="1" dirty="0" smtClean="0"/>
              <a:t>бир</a:t>
            </a:r>
            <a:r>
              <a:rPr lang="ru-RU" sz="2800" u="sng" dirty="0" smtClean="0"/>
              <a:t>а</a:t>
            </a:r>
            <a:r>
              <a:rPr lang="ru-RU" sz="2800" dirty="0" smtClean="0"/>
              <a:t>ть – из</a:t>
            </a:r>
            <a:r>
              <a:rPr lang="ru-RU" sz="2800" b="1" dirty="0" smtClean="0"/>
              <a:t>бер</a:t>
            </a:r>
            <a:r>
              <a:rPr lang="ru-RU" sz="2800" dirty="0" smtClean="0"/>
              <a:t>у</a:t>
            </a:r>
          </a:p>
          <a:p>
            <a:r>
              <a:rPr lang="ru-RU" sz="2800" dirty="0" smtClean="0"/>
              <a:t>За</a:t>
            </a:r>
            <a:r>
              <a:rPr lang="ru-RU" sz="2800" b="1" dirty="0" smtClean="0"/>
              <a:t>пир</a:t>
            </a:r>
            <a:r>
              <a:rPr lang="ru-RU" sz="2800" u="sng" dirty="0" smtClean="0"/>
              <a:t>а</a:t>
            </a:r>
            <a:r>
              <a:rPr lang="ru-RU" sz="2800" dirty="0" smtClean="0"/>
              <a:t>ть – за</a:t>
            </a:r>
            <a:r>
              <a:rPr lang="ru-RU" sz="2800" b="1" dirty="0" smtClean="0"/>
              <a:t>пер</a:t>
            </a:r>
          </a:p>
          <a:p>
            <a:r>
              <a:rPr lang="ru-RU" sz="2800" dirty="0" smtClean="0"/>
              <a:t>От</a:t>
            </a:r>
            <a:r>
              <a:rPr lang="ru-RU" sz="2800" b="1" dirty="0" smtClean="0"/>
              <a:t>дир</a:t>
            </a:r>
            <a:r>
              <a:rPr lang="ru-RU" sz="2800" u="sng" dirty="0" smtClean="0"/>
              <a:t>а</a:t>
            </a:r>
            <a:r>
              <a:rPr lang="ru-RU" sz="2800" dirty="0" smtClean="0"/>
              <a:t>ть – от</a:t>
            </a:r>
            <a:r>
              <a:rPr lang="ru-RU" sz="2800" b="1" dirty="0" smtClean="0"/>
              <a:t>дер</a:t>
            </a:r>
            <a:r>
              <a:rPr lang="ru-RU" sz="2800" dirty="0" smtClean="0"/>
              <a:t>у</a:t>
            </a:r>
          </a:p>
          <a:p>
            <a:r>
              <a:rPr lang="ru-RU" sz="2800" dirty="0" smtClean="0"/>
              <a:t>Вы</a:t>
            </a:r>
            <a:r>
              <a:rPr lang="ru-RU" sz="2800" b="1" dirty="0" smtClean="0"/>
              <a:t>тир</a:t>
            </a:r>
            <a:r>
              <a:rPr lang="ru-RU" sz="2800" u="sng" dirty="0" smtClean="0"/>
              <a:t>а</a:t>
            </a:r>
            <a:r>
              <a:rPr lang="ru-RU" sz="2800" dirty="0" smtClean="0"/>
              <a:t>ть – вы</a:t>
            </a:r>
            <a:r>
              <a:rPr lang="ru-RU" sz="2800" b="1" dirty="0" smtClean="0"/>
              <a:t>тер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За</a:t>
            </a:r>
            <a:r>
              <a:rPr lang="ru-RU" sz="2800" b="1" dirty="0" smtClean="0"/>
              <a:t>мир</a:t>
            </a:r>
            <a:r>
              <a:rPr lang="ru-RU" sz="2800" u="sng" dirty="0" smtClean="0"/>
              <a:t>а</a:t>
            </a:r>
            <a:r>
              <a:rPr lang="ru-RU" sz="2800" dirty="0" smtClean="0"/>
              <a:t>ть – за</a:t>
            </a:r>
            <a:r>
              <a:rPr lang="ru-RU" sz="2800" b="1" dirty="0" smtClean="0"/>
              <a:t>мер</a:t>
            </a:r>
          </a:p>
          <a:p>
            <a:r>
              <a:rPr lang="ru-RU" sz="2800" dirty="0" smtClean="0"/>
              <a:t>Рас</a:t>
            </a:r>
            <a:r>
              <a:rPr lang="ru-RU" sz="2800" b="1" dirty="0" smtClean="0"/>
              <a:t>стил</a:t>
            </a:r>
            <a:r>
              <a:rPr lang="ru-RU" sz="2800" u="sng" dirty="0" smtClean="0"/>
              <a:t>а</a:t>
            </a:r>
            <a:r>
              <a:rPr lang="ru-RU" sz="2800" dirty="0" smtClean="0"/>
              <a:t>ть - рас</a:t>
            </a:r>
            <a:r>
              <a:rPr lang="ru-RU" sz="2800" b="1" dirty="0" smtClean="0"/>
              <a:t>стел</a:t>
            </a:r>
            <a:r>
              <a:rPr lang="ru-RU" sz="2800" dirty="0" smtClean="0"/>
              <a:t>ю</a:t>
            </a:r>
          </a:p>
          <a:p>
            <a:r>
              <a:rPr lang="ru-RU" sz="2800" b="1" dirty="0" smtClean="0"/>
              <a:t>Блист</a:t>
            </a:r>
            <a:r>
              <a:rPr lang="ru-RU" sz="2800" u="sng" dirty="0" smtClean="0"/>
              <a:t>а</a:t>
            </a:r>
            <a:r>
              <a:rPr lang="ru-RU" sz="2800" dirty="0" smtClean="0"/>
              <a:t>ть - </a:t>
            </a:r>
            <a:r>
              <a:rPr lang="ru-RU" sz="2800" b="1" dirty="0" smtClean="0"/>
              <a:t>блест</a:t>
            </a:r>
            <a:r>
              <a:rPr lang="ru-RU" sz="2800" dirty="0" smtClean="0"/>
              <a:t>еть</a:t>
            </a:r>
          </a:p>
          <a:p>
            <a:r>
              <a:rPr lang="ru-RU" sz="2800" dirty="0" smtClean="0"/>
              <a:t>Вы</a:t>
            </a:r>
            <a:r>
              <a:rPr lang="ru-RU" sz="2800" b="1" dirty="0" smtClean="0"/>
              <a:t>жиг</a:t>
            </a:r>
            <a:r>
              <a:rPr lang="ru-RU" sz="2800" u="sng" dirty="0" smtClean="0"/>
              <a:t>а</a:t>
            </a:r>
            <a:r>
              <a:rPr lang="ru-RU" sz="2800" dirty="0" smtClean="0"/>
              <a:t>ть - вы</a:t>
            </a:r>
            <a:r>
              <a:rPr lang="ru-RU" sz="2800" b="1" dirty="0" smtClean="0"/>
              <a:t>жечь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 l="37211" t="6962" r="36396"/>
          <a:stretch>
            <a:fillRect/>
          </a:stretch>
        </p:blipFill>
        <p:spPr>
          <a:xfrm>
            <a:off x="6236057" y="2071678"/>
            <a:ext cx="979148" cy="3876685"/>
          </a:xfrm>
          <a:prstGeom prst="rect">
            <a:avLst/>
          </a:prstGeom>
          <a:noFill/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/>
          <a:lstStyle/>
          <a:p>
            <a:r>
              <a:rPr lang="ru-RU" dirty="0" smtClean="0"/>
              <a:t>Корни с чередованием </a:t>
            </a:r>
            <a:r>
              <a:rPr lang="ru-RU" i="1" dirty="0" err="1" smtClean="0"/>
              <a:t>е-и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бер</a:t>
            </a:r>
            <a:r>
              <a:rPr lang="ru-RU" dirty="0" smtClean="0"/>
              <a:t> – </a:t>
            </a:r>
            <a:r>
              <a:rPr lang="ru-RU" dirty="0" err="1" smtClean="0"/>
              <a:t>бир</a:t>
            </a:r>
            <a:r>
              <a:rPr lang="ru-RU" u="dbl" dirty="0" err="1" smtClean="0"/>
              <a:t>а</a:t>
            </a:r>
            <a:r>
              <a:rPr lang="ru-RU" dirty="0" smtClean="0"/>
              <a:t>- </a:t>
            </a:r>
          </a:p>
          <a:p>
            <a:r>
              <a:rPr lang="ru-RU" dirty="0" err="1" smtClean="0"/>
              <a:t>блест</a:t>
            </a:r>
            <a:r>
              <a:rPr lang="ru-RU" dirty="0" smtClean="0"/>
              <a:t> – </a:t>
            </a:r>
            <a:r>
              <a:rPr lang="ru-RU" dirty="0" err="1" smtClean="0"/>
              <a:t>блист</a:t>
            </a:r>
            <a:r>
              <a:rPr lang="ru-RU" u="dbl" dirty="0" err="1" smtClean="0"/>
              <a:t>а</a:t>
            </a:r>
            <a:r>
              <a:rPr lang="ru-RU" dirty="0" smtClean="0"/>
              <a:t>-</a:t>
            </a:r>
          </a:p>
          <a:p>
            <a:r>
              <a:rPr lang="ru-RU" dirty="0" err="1" smtClean="0"/>
              <a:t>дер</a:t>
            </a:r>
            <a:r>
              <a:rPr lang="ru-RU" dirty="0" smtClean="0"/>
              <a:t> - </a:t>
            </a:r>
            <a:r>
              <a:rPr lang="ru-RU" dirty="0" err="1" smtClean="0"/>
              <a:t>дир</a:t>
            </a:r>
            <a:r>
              <a:rPr lang="ru-RU" u="dbl" dirty="0" err="1" smtClean="0"/>
              <a:t>а</a:t>
            </a:r>
            <a:r>
              <a:rPr lang="ru-RU" dirty="0" smtClean="0"/>
              <a:t>-</a:t>
            </a:r>
          </a:p>
          <a:p>
            <a:r>
              <a:rPr lang="ru-RU" dirty="0" smtClean="0"/>
              <a:t>жег –жиг</a:t>
            </a:r>
            <a:r>
              <a:rPr lang="ru-RU" u="dbl" dirty="0" smtClean="0"/>
              <a:t>а</a:t>
            </a:r>
            <a:r>
              <a:rPr lang="ru-RU" dirty="0" smtClean="0"/>
              <a:t>-</a:t>
            </a:r>
          </a:p>
          <a:p>
            <a:r>
              <a:rPr lang="ru-RU" dirty="0" smtClean="0"/>
              <a:t>мер - мир</a:t>
            </a:r>
            <a:r>
              <a:rPr lang="ru-RU" u="dbl" dirty="0" smtClean="0"/>
              <a:t>а</a:t>
            </a:r>
            <a:r>
              <a:rPr lang="ru-RU" dirty="0" smtClean="0"/>
              <a:t> -</a:t>
            </a:r>
          </a:p>
          <a:p>
            <a:r>
              <a:rPr lang="ru-RU" dirty="0" smtClean="0"/>
              <a:t>пер – пир</a:t>
            </a:r>
            <a:r>
              <a:rPr lang="ru-RU" u="dbl" dirty="0" smtClean="0"/>
              <a:t>а</a:t>
            </a:r>
            <a:r>
              <a:rPr lang="ru-RU" dirty="0" smtClean="0"/>
              <a:t>- </a:t>
            </a:r>
          </a:p>
          <a:p>
            <a:r>
              <a:rPr lang="ru-RU" dirty="0" smtClean="0"/>
              <a:t>стел – </a:t>
            </a:r>
            <a:r>
              <a:rPr lang="ru-RU" dirty="0" err="1" smtClean="0"/>
              <a:t>стил</a:t>
            </a:r>
            <a:r>
              <a:rPr lang="ru-RU" u="dbl" dirty="0" err="1" smtClean="0"/>
              <a:t>а</a:t>
            </a:r>
            <a:r>
              <a:rPr lang="ru-RU" dirty="0" smtClean="0"/>
              <a:t>- </a:t>
            </a:r>
          </a:p>
          <a:p>
            <a:r>
              <a:rPr lang="ru-RU" dirty="0" smtClean="0"/>
              <a:t>тер - тир</a:t>
            </a:r>
            <a:r>
              <a:rPr lang="ru-RU" u="dbl" dirty="0" smtClean="0"/>
              <a:t>а</a:t>
            </a:r>
            <a:r>
              <a:rPr lang="ru-RU" dirty="0" smtClean="0"/>
              <a:t>-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57261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корнях с чередованием </a:t>
            </a:r>
            <a:r>
              <a:rPr lang="ru-RU" dirty="0" err="1" smtClean="0"/>
              <a:t>е-и</a:t>
            </a:r>
            <a:r>
              <a:rPr lang="ru-RU" dirty="0" smtClean="0"/>
              <a:t>  пишется буква и, если после корня стоит суффикс –а-.</a:t>
            </a:r>
            <a:br>
              <a:rPr lang="ru-RU" dirty="0" smtClean="0"/>
            </a:br>
            <a:r>
              <a:rPr lang="ru-RU" dirty="0" smtClean="0"/>
              <a:t>Например</a:t>
            </a:r>
            <a:r>
              <a:rPr lang="ru-RU" dirty="0"/>
              <a:t>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</a:t>
            </a:r>
            <a:r>
              <a:rPr lang="ru-RU" b="1" dirty="0" smtClean="0"/>
              <a:t>м</a:t>
            </a:r>
            <a:r>
              <a:rPr lang="ru-RU" b="1" u="sng" dirty="0" smtClean="0"/>
              <a:t>е</a:t>
            </a:r>
            <a:r>
              <a:rPr lang="ru-RU" b="1" dirty="0" smtClean="0"/>
              <a:t>р</a:t>
            </a:r>
            <a:r>
              <a:rPr lang="ru-RU" dirty="0" smtClean="0"/>
              <a:t>ло (нет </a:t>
            </a:r>
            <a:r>
              <a:rPr lang="ru-RU" u="dbl" dirty="0" smtClean="0"/>
              <a:t>а</a:t>
            </a:r>
            <a:r>
              <a:rPr lang="ru-RU" dirty="0" smtClean="0"/>
              <a:t>), со</a:t>
            </a:r>
            <a:r>
              <a:rPr lang="ru-RU" b="1" dirty="0" smtClean="0"/>
              <a:t>б</a:t>
            </a:r>
            <a:r>
              <a:rPr lang="ru-RU" b="1" u="sng" dirty="0" smtClean="0"/>
              <a:t>и</a:t>
            </a:r>
            <a:r>
              <a:rPr lang="ru-RU" b="1" dirty="0" smtClean="0"/>
              <a:t>р</a:t>
            </a:r>
            <a:r>
              <a:rPr lang="ru-RU" b="1" u="dbl" dirty="0" smtClean="0"/>
              <a:t>а</a:t>
            </a:r>
            <a:r>
              <a:rPr lang="ru-RU" dirty="0" smtClean="0"/>
              <a:t>ешь.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200" b="1" dirty="0" smtClean="0"/>
              <a:t>Используя  корни с чередованием, с данными приставками образуйте слова: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5800"/>
          </a:xfrm>
        </p:spPr>
        <p:txBody>
          <a:bodyPr>
            <a:normAutofit/>
          </a:bodyPr>
          <a:lstStyle/>
          <a:p>
            <a:pPr fontAlgn="t"/>
            <a:endParaRPr lang="ru-RU" b="1" i="1" dirty="0" smtClean="0"/>
          </a:p>
          <a:p>
            <a:pPr fontAlgn="t"/>
            <a:endParaRPr lang="ru-RU" b="1" i="1" dirty="0" smtClean="0"/>
          </a:p>
          <a:p>
            <a:pPr fontAlgn="t"/>
            <a:endParaRPr lang="ru-RU" b="1" i="1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2143116"/>
          <a:ext cx="7358114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9057"/>
                <a:gridCol w="3679057"/>
              </a:tblGrid>
              <a:tr h="3429024"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раз-</a:t>
                      </a:r>
                    </a:p>
                    <a:p>
                      <a:pPr algn="ctr"/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за-</a:t>
                      </a:r>
                    </a:p>
                    <a:p>
                      <a:pPr algn="ctr"/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при-</a:t>
                      </a:r>
                    </a:p>
                    <a:p>
                      <a:pPr algn="ctr"/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на-</a:t>
                      </a:r>
                    </a:p>
                    <a:p>
                      <a:pPr algn="ctr"/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у-</a:t>
                      </a:r>
                    </a:p>
                    <a:p>
                      <a:pPr algn="ctr"/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по-</a:t>
                      </a:r>
                    </a:p>
                    <a:p>
                      <a:pPr algn="ctr"/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рас-</a:t>
                      </a:r>
                    </a:p>
                    <a:p>
                      <a:pPr algn="ctr"/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под-</a:t>
                      </a:r>
                      <a:endParaRPr kumimoji="0" lang="ru-RU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</a:t>
                      </a:r>
                      <a:r>
                        <a:rPr kumimoji="0" lang="ru-RU" sz="2800" b="1" u="sng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</a:t>
                      </a:r>
                      <a:r>
                        <a:rPr kumimoji="0" lang="ru-RU" sz="2800" b="1" u="sng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kumimoji="0" lang="ru-RU" sz="2800" b="1" u="dbl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kumimoji="0" lang="ru-RU" sz="2800" b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 – п</a:t>
                      </a:r>
                      <a:r>
                        <a:rPr kumimoji="0" lang="ru-RU" sz="2800" b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kumimoji="0" lang="ru-RU" sz="2800" b="1" u="dbl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r>
                        <a:rPr kumimoji="0" lang="ru-RU" sz="2800" b="1" u="sng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r>
                        <a:rPr kumimoji="0" lang="ru-RU" sz="2800" b="1" u="sng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kumimoji="0" lang="ru-RU" sz="2800" b="1" u="dbl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  <a:r>
                        <a:rPr kumimoji="0" lang="ru-RU" sz="2800" b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 -т</a:t>
                      </a:r>
                      <a:r>
                        <a:rPr kumimoji="0" lang="ru-RU" sz="2800" b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kumimoji="0" lang="ru-RU" sz="2800" b="1" u="dbl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r>
                        <a:rPr kumimoji="0" lang="ru-RU" sz="2800" b="1" i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 -м</a:t>
                      </a:r>
                      <a:r>
                        <a:rPr kumimoji="0" lang="ru-RU" sz="2800" b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kumimoji="0" lang="ru-RU" sz="2800" b="1" u="dbl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endParaRPr kumimoji="0" lang="ru-RU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</a:t>
                      </a:r>
                      <a:r>
                        <a:rPr kumimoji="0" lang="ru-RU" sz="2800" b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 – </a:t>
                      </a: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</a:t>
                      </a:r>
                      <a:r>
                        <a:rPr kumimoji="0" lang="ru-RU" sz="2800" b="1" u="sng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kumimoji="0" lang="ru-RU" sz="2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</a:t>
                      </a:r>
                      <a:r>
                        <a:rPr kumimoji="0" lang="ru-RU" sz="2800" b="1" u="dbl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2800" b="1" i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Письмо с комментированием. </a:t>
            </a:r>
            <a:r>
              <a:rPr lang="ru-RU" sz="2000" b="1" dirty="0"/>
              <a:t>Объясни, какая буква пишется в корне?</a:t>
            </a:r>
            <a:r>
              <a:rPr lang="ru-RU" sz="20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 </a:t>
            </a:r>
            <a:r>
              <a:rPr lang="ru-RU" sz="3200" dirty="0" smtClean="0"/>
              <a:t>Быстро </a:t>
            </a:r>
            <a:r>
              <a:rPr lang="ru-RU" sz="3200" dirty="0" err="1" smtClean="0"/>
              <a:t>соб</a:t>
            </a:r>
            <a:r>
              <a:rPr lang="ru-RU" sz="3200" dirty="0" smtClean="0"/>
              <a:t>..</a:t>
            </a:r>
            <a:r>
              <a:rPr lang="ru-RU" sz="3200" dirty="0" err="1" smtClean="0"/>
              <a:t>рись</a:t>
            </a:r>
            <a:r>
              <a:rPr lang="ru-RU" sz="3200" dirty="0" smtClean="0"/>
              <a:t> – </a:t>
            </a:r>
            <a:r>
              <a:rPr lang="ru-RU" sz="3200" dirty="0" err="1" smtClean="0"/>
              <a:t>заб</a:t>
            </a:r>
            <a:r>
              <a:rPr lang="ru-RU" sz="3200" dirty="0" smtClean="0"/>
              <a:t>..</a:t>
            </a:r>
            <a:r>
              <a:rPr lang="ru-RU" sz="3200" dirty="0" err="1" smtClean="0"/>
              <a:t>райся</a:t>
            </a:r>
            <a:r>
              <a:rPr lang="ru-RU" sz="3200" dirty="0" smtClean="0"/>
              <a:t> в сани,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200" b="1" dirty="0" err="1" smtClean="0"/>
              <a:t>зам_реть</a:t>
            </a:r>
            <a:r>
              <a:rPr lang="ru-RU" sz="3200" b="1" dirty="0" smtClean="0"/>
              <a:t> от восторга </a:t>
            </a:r>
            <a:r>
              <a:rPr lang="ru-RU" sz="3200" dirty="0" smtClean="0"/>
              <a:t>– </a:t>
            </a:r>
            <a:r>
              <a:rPr lang="ru-RU" sz="3200" dirty="0" err="1" smtClean="0"/>
              <a:t>зам_рать</a:t>
            </a:r>
            <a:r>
              <a:rPr lang="ru-RU" sz="3200" dirty="0" smtClean="0"/>
              <a:t> от восхищения,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заж_гательный</a:t>
            </a:r>
            <a:r>
              <a:rPr lang="ru-RU" sz="3200" b="1" dirty="0" smtClean="0"/>
              <a:t> танец</a:t>
            </a:r>
            <a:r>
              <a:rPr lang="en-US" sz="3200" b="1" dirty="0" smtClean="0"/>
              <a:t> </a:t>
            </a:r>
            <a:r>
              <a:rPr lang="ru-RU" sz="3200" dirty="0" smtClean="0"/>
              <a:t>– </a:t>
            </a:r>
            <a:r>
              <a:rPr lang="ru-RU" sz="3200" dirty="0" err="1" smtClean="0"/>
              <a:t>выж_чь</a:t>
            </a:r>
            <a:r>
              <a:rPr lang="ru-RU" sz="3200" dirty="0" smtClean="0"/>
              <a:t> узор, </a:t>
            </a:r>
            <a:r>
              <a:rPr lang="ru-RU" sz="3200" b="1" dirty="0" err="1" smtClean="0"/>
              <a:t>бл_стательный</a:t>
            </a:r>
            <a:r>
              <a:rPr lang="ru-RU" sz="3200" b="1" dirty="0" smtClean="0"/>
              <a:t> успех.</a:t>
            </a:r>
            <a:br>
              <a:rPr lang="ru-RU" sz="3200" b="1" dirty="0" smtClean="0"/>
            </a:b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2800" i="1" dirty="0" smtClean="0"/>
              <a:t>Придумайте и запишите предложение с использованием выделенных словосочетаний.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907</TotalTime>
  <Words>318</Words>
  <Application>Microsoft Office PowerPoint</Application>
  <PresentationFormat>Экран (4:3)</PresentationFormat>
  <Paragraphs>94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Городская</vt:lpstr>
      <vt:lpstr> Тема   урока  Буквы е-и в корнях с  чередованием </vt:lpstr>
      <vt:lpstr>Письмо по памяти  Испокон века книга растит человека. (пословица)   </vt:lpstr>
      <vt:lpstr>Чередование звуков  При   образовании  и изменении  слов  может происходить  замена одних звуков  другими  в  одной   и той  же  части  слова. Эту замену называют чередованием звуков:  выбери книгу -  выбирать книгу </vt:lpstr>
      <vt:lpstr>  Ваша цель – узнать, в каких случаях  происходит чередование гласных  е –и в корнях с чередованием,  и  овладеть способом выбора е-и  в корнях с чередованием :  бер – бира, пер – пира, дер - дира, тер - тира, мер - мира, стел – стила, блест – блиста, жег –жига.       </vt:lpstr>
      <vt:lpstr>    Наблюдение Определите вид глаголов. Назовите корни и чередующиеся гласные в них. Какой суффикс стоит после корня в глаголах несовершенного вида? Сделайте вывод, когда в корне пишется е и когда –и?   </vt:lpstr>
      <vt:lpstr>Корни с чередованием е-и</vt:lpstr>
      <vt:lpstr>   В корнях с чередованием е-и  пишется буква и, если после корня стоит суффикс –а-. Например:  замерло (нет а), собираешь.   </vt:lpstr>
      <vt:lpstr>  Используя  корни с чередованием, с данными приставками образуйте слова:  </vt:lpstr>
      <vt:lpstr>Письмо с комментированием. Объясни, какая буква пишется в корне?   Быстро соб..рись – заб..райся в сани,  зам_реть от восторга – зам_рать от восхищения, заж_гательный танец – выж_чь узор, бл_стательный успех.   Придумайте и запишите предложение с использованием выделенных словосочетаний. </vt:lpstr>
      <vt:lpstr>– О каком человеке так говорят?   За всё б..рётся, да не всё удаётся.   Чего не положил – не б..ри.  С живого шкуру сд..рёт.   Нос зад..рает, а в голове ветер гуляет.   Объясните написание пропущенных букв. </vt:lpstr>
      <vt:lpstr>   Самостоятельная работа. Распределите словосочетания в два столбика: Е       -          И </vt:lpstr>
      <vt:lpstr>Проверяем! Е                                 И</vt:lpstr>
      <vt:lpstr> Игра «Четвёртое лишнее»    </vt:lpstr>
      <vt:lpstr>ПРОВЕРЯЕМ!</vt:lpstr>
      <vt:lpstr> Соревнуемся! Представьте себе, что таблица, показывающая, каким правилам подчиняется правописание безударных гласных в корнях, попала в воду и часть текста исчезла. Сколько времени вам понадобится, чтобы восстановить ее? Имейте в виду, что в каждой графе было не менее трёх примеров:  </vt:lpstr>
      <vt:lpstr>Дома:  правило стр. 245,  упр. 654, придумайте 5 предложений с данными словосочетаниями.     </vt:lpstr>
    </vt:vector>
  </TitlesOfParts>
  <Company>ПК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146</cp:revision>
  <dcterms:created xsi:type="dcterms:W3CDTF">2010-03-13T01:55:41Z</dcterms:created>
  <dcterms:modified xsi:type="dcterms:W3CDTF">2010-04-13T12:36:14Z</dcterms:modified>
</cp:coreProperties>
</file>