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BA297-7E92-44D1-B41B-DC9706A50472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1FD19-7547-45AE-98E3-C1CE498FC4D4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9353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BA297-7E92-44D1-B41B-DC9706A50472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1FD19-7547-45AE-98E3-C1CE498FC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22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BA297-7E92-44D1-B41B-DC9706A50472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1FD19-7547-45AE-98E3-C1CE498FC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6523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BA297-7E92-44D1-B41B-DC9706A50472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1FD19-7547-45AE-98E3-C1CE498FC4D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42991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BA297-7E92-44D1-B41B-DC9706A50472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1FD19-7547-45AE-98E3-C1CE498FC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3401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BA297-7E92-44D1-B41B-DC9706A50472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1FD19-7547-45AE-98E3-C1CE498FC4D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2910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BA297-7E92-44D1-B41B-DC9706A50472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1FD19-7547-45AE-98E3-C1CE498FC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9660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BA297-7E92-44D1-B41B-DC9706A50472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1FD19-7547-45AE-98E3-C1CE498FC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2549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BA297-7E92-44D1-B41B-DC9706A50472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1FD19-7547-45AE-98E3-C1CE498FC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0770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BA297-7E92-44D1-B41B-DC9706A50472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1FD19-7547-45AE-98E3-C1CE498FC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653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BA297-7E92-44D1-B41B-DC9706A50472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1FD19-7547-45AE-98E3-C1CE498FC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744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BA297-7E92-44D1-B41B-DC9706A50472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1FD19-7547-45AE-98E3-C1CE498FC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620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BA297-7E92-44D1-B41B-DC9706A50472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1FD19-7547-45AE-98E3-C1CE498FC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923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BA297-7E92-44D1-B41B-DC9706A50472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1FD19-7547-45AE-98E3-C1CE498FC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3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BA297-7E92-44D1-B41B-DC9706A50472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1FD19-7547-45AE-98E3-C1CE498FC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793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BA297-7E92-44D1-B41B-DC9706A50472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1FD19-7547-45AE-98E3-C1CE498FC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403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BA297-7E92-44D1-B41B-DC9706A50472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1FD19-7547-45AE-98E3-C1CE498FC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719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00BA297-7E92-44D1-B41B-DC9706A50472}" type="datetimeFigureOut">
              <a:rPr lang="ru-RU" smtClean="0"/>
              <a:t>09.06.2025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6D1FD19-7547-45AE-98E3-C1CE498FC4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6554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  <p:sldLayoutId id="2147483885" r:id="rId12"/>
    <p:sldLayoutId id="2147483886" r:id="rId13"/>
    <p:sldLayoutId id="2147483887" r:id="rId14"/>
    <p:sldLayoutId id="2147483888" r:id="rId15"/>
    <p:sldLayoutId id="2147483889" r:id="rId16"/>
    <p:sldLayoutId id="214748389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10274940" cy="4295634"/>
          </a:xfrm>
        </p:spPr>
        <p:txBody>
          <a:bodyPr>
            <a:noAutofit/>
          </a:bodyPr>
          <a:lstStyle/>
          <a:p>
            <a:pPr lvl="0" algn="ctr" defTabSz="804668">
              <a:lnSpc>
                <a:spcPct val="150000"/>
              </a:lnSpc>
              <a:spcBef>
                <a:spcPts val="0"/>
              </a:spcBef>
            </a:pPr>
            <a:r>
              <a:rPr lang="ru-RU" sz="3200" cap="none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Инклюзивное образование подходы и </a:t>
            </a:r>
            <a:r>
              <a:rPr lang="ru-RU" sz="3200" cap="none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методики.</a:t>
            </a:r>
            <a:br>
              <a:rPr lang="ru-RU" sz="3200" cap="none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cap="none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</a:t>
            </a:r>
            <a:r>
              <a:rPr lang="ru-RU" sz="3200" cap="none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нестандартный подход к уроку</a:t>
            </a:r>
            <a:r>
              <a:rPr lang="ru-RU" sz="3200" cap="none" dirty="0" smtClean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200" cap="none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cap="none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cap="none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«СОШ № 9 им. Героя РФ Медведева С.Ю.», Бийск</a:t>
            </a:r>
            <a:br>
              <a:rPr lang="ru-RU" sz="3200" cap="none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2" y="4981433"/>
            <a:ext cx="6400800" cy="809767"/>
          </a:xfrm>
        </p:spPr>
        <p:txBody>
          <a:bodyPr/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Литовко Анна Александровна, учитель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7645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048" y="612845"/>
            <a:ext cx="1059066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	В современном мире молодое поколение не очень заинтересовано в изучении одного из важных школьных предметов - математики. В начальной школе, как правило, детям все просто и понятно, но когда они переходят в среднее звено (5-6 классы), начинается период с постоянными вопросами: Почему? Это как получилось? Откуда все это взялось?</a:t>
            </a:r>
          </a:p>
          <a:p>
            <a:pPr algn="just"/>
            <a:r>
              <a:rPr lang="ru-RU" sz="2400" dirty="0" smtClean="0"/>
              <a:t>	Ответ очевиден: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в учебниках, начиная с 5 класса, изменяется не только содержание, но и формат представления учебного материала;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в учебниках предлагаются разнообразные задания, которые не сразу доступны для понимания;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учащиеся затрудняются в выполнении действий умножения  и  деления, что зачастую связано со слабым знанием таблицы умножения;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школьники не знают математических определений и правил.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63770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4842" y="1028343"/>
            <a:ext cx="1109562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	Очень редко, сталкиваясь с трудностями в понимании задания по математике, ученик пытается разобраться сам, а не просит помощи у педагога или родителя. Как показывает опыт, многим детям неинтересно читать учебник и стараться понять ту или иную тему. Проще пойти легким путем – просто списать.</a:t>
            </a:r>
          </a:p>
          <a:p>
            <a:pPr algn="just"/>
            <a:r>
              <a:rPr lang="ru-RU" sz="2400" dirty="0" smtClean="0"/>
              <a:t>	Основная цель для учителя: донести знания до учащихся, чтобы они проявили интерес к изучению предмета . Возникает вопрос: как это сделать?</a:t>
            </a:r>
          </a:p>
          <a:p>
            <a:pPr algn="just"/>
            <a:r>
              <a:rPr lang="ru-RU" sz="2400" dirty="0" smtClean="0"/>
              <a:t>	Поставленная цель предполагает решение определенных задач: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формировать у школьников математические знания;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/>
              <a:t>практически применять эти знания для решения любых математических заданий.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81106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3457" y="751344"/>
            <a:ext cx="1037229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	Для достижения поставленных задач на уроках математики (урок обобщения и систематизации знаний), я использую следующие методические приемы: </a:t>
            </a:r>
          </a:p>
          <a:p>
            <a:pPr algn="just"/>
            <a:r>
              <a:rPr lang="ru-RU" sz="2400" dirty="0" smtClean="0"/>
              <a:t>	1. Фронтальный опрос (не более 3-х минут): на мои вопросы по повторению темы отвечает весь класс; не вызывая учащихся к доске, я опрашиваю всех. Дети внимательно слушают друг друга, дополняя ответ.  На протяжении этого времени полностью повторяется пройденный материал. Если ученик не участвует в опросе, ему предлагается повторить предыдущий ответ одноклассника. Форма опроса «</a:t>
            </a:r>
            <a:r>
              <a:rPr lang="ru-RU" sz="2400" dirty="0" err="1" smtClean="0"/>
              <a:t>безотметочная</a:t>
            </a:r>
            <a:r>
              <a:rPr lang="ru-RU" sz="2400" dirty="0" smtClean="0"/>
              <a:t>», учитель может использовать фразы:  «Ты молодец» или «Ты не готов» или «Тебе надо еще постараться». Это обязательный элемент урока, позволяющий оценить степень подготовки класса или ученика к данному уроку.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70838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3457" y="1305342"/>
            <a:ext cx="1037229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	2.  Устный  счет (раз в неделю???): не более 5-ти минут детям дается на решение несложных примеров на деление и умножение. Это позволяет отработать знание таблицы умножения. Положительные оценки ставятся в журнал, что формирует учебную мотивацию. Очень важно оценивание: правильно выполнил половину примеров - «3», выполнил все - «5». Как показывает опыт, дети с каждым разом увеличивают скорость и качество выполнения задания.</a:t>
            </a:r>
          </a:p>
          <a:p>
            <a:pPr algn="just"/>
            <a:r>
              <a:rPr lang="ru-RU" sz="2400" dirty="0" smtClean="0"/>
              <a:t>	3.  При выполнении заданий по математике необходимо проговаривать алгоритм решения. Это помогает запомнить последовательность выполнения действий. Важно не бояться трудностей, стремиться к их преодолению.3.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62839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0376" y="335846"/>
            <a:ext cx="1119116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	4. Большую роль играет установка на определенный объем тренировочных заданий: количество номеров, которые необходимо выполнить за урок (3-4 номера). Сразу комментируется домашнее задание (аналогичные 3 номера). Как правило, это хорошая мотивация, так как дети видят, сколько заданий необходимо выполнить. Все, кто учится на 4 и 5, успевают выполнить классную работу и начать выполнение домашнего задания. Нет смысла давать установку сделать как можно больше, так как это приводит к быстрой утомляемости учеников на уроке. Таким образом, решение 3-4 номеров  за урок для учащихся 5-6 классов считаю нормой.</a:t>
            </a:r>
          </a:p>
          <a:p>
            <a:pPr algn="just"/>
            <a:r>
              <a:rPr lang="ru-RU" sz="2400" dirty="0" smtClean="0"/>
              <a:t>	5. Необходим контроль со стороны учителя за работой в классе, возможно индивидуальное консультирование школьников. Слабые учащиеся выполняют решение у доски, при помощи учителя. Это позволяет ученикам раскрыть свой потенциал, у них повышается самооценка. Приятным бонусом будет похвала за смелость и </a:t>
            </a:r>
            <a:r>
              <a:rPr lang="ru-RU" sz="2400" dirty="0" err="1" smtClean="0"/>
              <a:t>безотметочное</a:t>
            </a:r>
            <a:r>
              <a:rPr lang="ru-RU" sz="2400" dirty="0" smtClean="0"/>
              <a:t> оценивание.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05375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32763" y="1582341"/>
            <a:ext cx="1035865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6. Проверочная работа проводится в конце каждой темы. Обязательно поясняется, когда и по какой теме будет проверочная  работа. Объясняется, сколько примеров надо сделать на отметку «3», «4» или  «5». Для подготовки обязательно выполняются подобные задания из учебника.	</a:t>
            </a:r>
          </a:p>
          <a:p>
            <a:pPr algn="just"/>
            <a:r>
              <a:rPr lang="ru-RU" sz="2400" dirty="0" smtClean="0"/>
              <a:t> 	На следующем уроке дети более спокойно и уверенно выполняют задания, так как знают структуру и содержание проверочной работы. </a:t>
            </a:r>
          </a:p>
          <a:p>
            <a:pPr algn="just"/>
            <a:r>
              <a:rPr lang="ru-RU" sz="2400" dirty="0" smtClean="0"/>
              <a:t>Итог проверочной  работы: малое количество  отрицательных отметок, дополнительное закрепление алгоритма решения.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79293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5910" y="1564649"/>
            <a:ext cx="1150506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	7. </a:t>
            </a:r>
            <a:r>
              <a:rPr lang="ru-RU" sz="2400" dirty="0" smtClean="0"/>
              <a:t>В конце урока обязательно проводится рефлексия в разных формах: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	Отметка за урок, которую ученик ставит себе в тетрадь карандашом:  «2» - ничего не понял, «3» - более-менее, надо потренироваться, «4» – все понятно, но есть ошибки в выполнении, «5» – все понятно и все правильно выполнено.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	Ответ на вопрос: «Чему вы научились на уроке? Какую тему повторили?» Как правило, ответы детей краткие, но все же им приходится вспомнить и охарактеризовать основные умения, которые формировались на данном уроке.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/>
              <a:t>	Нарисовать карандашом на полях смайлик – это настроение ученика на уроке.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9085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10185" y="1182512"/>
            <a:ext cx="1014028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	Вывод: независимо от интеллектуальных способностей детей и уровня </a:t>
            </a:r>
            <a:r>
              <a:rPr lang="ru-RU" sz="2400" dirty="0" err="1" smtClean="0"/>
              <a:t>сформированности</a:t>
            </a:r>
            <a:r>
              <a:rPr lang="ru-RU" sz="2400" dirty="0" smtClean="0"/>
              <a:t> у них математических умений, определенными методическими приемами привлекаю всю аудиторию (весь класс) к образовательному процессу. </a:t>
            </a:r>
          </a:p>
          <a:p>
            <a:pPr algn="just"/>
            <a:r>
              <a:rPr lang="ru-RU" sz="2400" dirty="0"/>
              <a:t>	</a:t>
            </a:r>
            <a:r>
              <a:rPr lang="ru-RU" sz="2400" dirty="0" smtClean="0"/>
              <a:t>При изучении математики на уроках систематически повторяю с детьми  все алгоритмы решения и необходимые правила, отрабатываю с учащимися навыки устного счета. </a:t>
            </a:r>
          </a:p>
          <a:p>
            <a:pPr algn="just"/>
            <a:r>
              <a:rPr lang="ru-RU" sz="2400" dirty="0" smtClean="0"/>
              <a:t>	Считаю важным условием успешного обучения математике выполнение установленного объема тренировочных заданий, а также использование на некоторых этапах урока </a:t>
            </a:r>
            <a:r>
              <a:rPr lang="ru-RU" sz="2400" dirty="0" err="1" smtClean="0"/>
              <a:t>безотметочного</a:t>
            </a:r>
            <a:r>
              <a:rPr lang="ru-RU" sz="2400" dirty="0" smtClean="0"/>
              <a:t> обучения.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37085588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987</TotalTime>
  <Words>63</Words>
  <Application>Microsoft Office PowerPoint</Application>
  <PresentationFormat>Широкоэкранный</PresentationFormat>
  <Paragraphs>29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Times New Roman</vt:lpstr>
      <vt:lpstr>Wingdings 3</vt:lpstr>
      <vt:lpstr>Сектор</vt:lpstr>
      <vt:lpstr>Инклюзивное образование подходы и методики. Математика, нестандартный подход к уроку. МБОУ «СОШ № 9 им. Героя РФ Медведева С.Ю.», Бийск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Инклюзивное образование подходы и методики Математика, нестандартный подход к уроку. Литовко Анна Александровна, учитель математики, математика и физика МБОУ «СОШ № 9 им. Героя РФ Медведева С.Ю.», Бийск</dc:title>
  <dc:creator>Библиотека 1</dc:creator>
  <cp:lastModifiedBy>Библиотека 1</cp:lastModifiedBy>
  <cp:revision>3</cp:revision>
  <dcterms:created xsi:type="dcterms:W3CDTF">2025-06-09T08:59:58Z</dcterms:created>
  <dcterms:modified xsi:type="dcterms:W3CDTF">2025-06-10T01:27:55Z</dcterms:modified>
</cp:coreProperties>
</file>