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24D1F"/>
    <a:srgbClr val="9ECB7F"/>
    <a:srgbClr val="BFDDAB"/>
    <a:srgbClr val="C2DFAF"/>
    <a:srgbClr val="B0D5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84-961F-444D-B815-05C3F43FC309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4AB7-B455-416E-BB04-671A4E46A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84-961F-444D-B815-05C3F43FC309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4AB7-B455-416E-BB04-671A4E46A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19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84-961F-444D-B815-05C3F43FC309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4AB7-B455-416E-BB04-671A4E46A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84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84-961F-444D-B815-05C3F43FC309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4AB7-B455-416E-BB04-671A4E46A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56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84-961F-444D-B815-05C3F43FC309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4AB7-B455-416E-BB04-671A4E46A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59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84-961F-444D-B815-05C3F43FC309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4AB7-B455-416E-BB04-671A4E46A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7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84-961F-444D-B815-05C3F43FC309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4AB7-B455-416E-BB04-671A4E46A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09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84-961F-444D-B815-05C3F43FC309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4AB7-B455-416E-BB04-671A4E46A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33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84-961F-444D-B815-05C3F43FC309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4AB7-B455-416E-BB04-671A4E46A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79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84-961F-444D-B815-05C3F43FC309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4AB7-B455-416E-BB04-671A4E46A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94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84-961F-444D-B815-05C3F43FC309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4AB7-B455-416E-BB04-671A4E46A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60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C2DFAF"/>
            </a:gs>
            <a:gs pos="50000">
              <a:srgbClr val="BFDDAB"/>
            </a:gs>
            <a:gs pos="77000">
              <a:srgbClr val="B0D597"/>
            </a:gs>
            <a:gs pos="96000">
              <a:srgbClr val="9ECB7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6B84-961F-444D-B815-05C3F43FC309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4AB7-B455-416E-BB04-671A4E46A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73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et" TargetMode="External"/><Relationship Id="rId2" Type="http://schemas.openxmlformats.org/officeDocument/2006/relationships/hyperlink" Target="https://en.wikipedia.org/wiki/Language_chan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archive.org/web/20190210032546/http:/www.lolcatbible.com/index.php?title=How_to_speak_lolcat" TargetMode="External"/><Relationship Id="rId5" Type="http://schemas.openxmlformats.org/officeDocument/2006/relationships/hyperlink" Target="https://en.wikipedia.org/wiki/Lolcat" TargetMode="External"/><Relationship Id="rId4" Type="http://schemas.openxmlformats.org/officeDocument/2006/relationships/hyperlink" Target="https://en.wikipedia.org/wiki/SMS_langua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4188" y="190500"/>
            <a:ext cx="7996845" cy="85724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МАОУ</a:t>
            </a:r>
            <a:r>
              <a:rPr lang="ru-RU" sz="2400" dirty="0">
                <a:solidFill>
                  <a:srgbClr val="324D1F"/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«Средняя общеобразовательная школа №17»</a:t>
            </a:r>
            <a:endParaRPr lang="ru-RU" sz="2400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75785" y="4934134"/>
            <a:ext cx="3716215" cy="165576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Проект выполнил: </a:t>
            </a:r>
            <a:r>
              <a:rPr lang="ru-RU" dirty="0" err="1" smtClean="0">
                <a:solidFill>
                  <a:srgbClr val="324D1F"/>
                </a:solidFill>
                <a:latin typeface="Trebuchet MS" panose="020B0603020202020204" pitchFamily="34" charset="0"/>
              </a:rPr>
              <a:t>Трунов</a:t>
            </a:r>
            <a:r>
              <a:rPr lang="ru-RU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 Данила, 10Б</a:t>
            </a:r>
          </a:p>
          <a:p>
            <a:pPr algn="l"/>
            <a:r>
              <a:rPr lang="ru-RU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Руководитель: Максакова Анна Викторовна</a:t>
            </a:r>
            <a:endParaRPr lang="ru-RU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9900" y="279759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Тема </a:t>
            </a:r>
            <a:r>
              <a:rPr lang="ru-RU" sz="3200" b="1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исследовательского проекта</a:t>
            </a:r>
            <a:r>
              <a:rPr lang="ru-RU" sz="3200" b="1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: Изменение английского языка под влиянием Интернета</a:t>
            </a:r>
            <a:endParaRPr lang="ru-RU" sz="3200" b="1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162" y="6189786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2024 г.</a:t>
            </a:r>
            <a:endParaRPr lang="ru-RU" sz="2000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0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2300"/>
            <a:ext cx="12192000" cy="132556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324D1F"/>
                </a:solidFill>
                <a:latin typeface="Trebuchet MS" panose="020B0603020202020204" pitchFamily="34" charset="0"/>
              </a:rPr>
              <a:t>Вывод:</a:t>
            </a:r>
            <a:r>
              <a:rPr lang="ru-RU" dirty="0">
                <a:solidFill>
                  <a:srgbClr val="324D1F"/>
                </a:solidFill>
                <a:latin typeface="Trebuchet MS" panose="020B0603020202020204" pitchFamily="34" charset="0"/>
              </a:rPr>
              <a:t/>
            </a:r>
            <a:br>
              <a:rPr lang="ru-RU" dirty="0">
                <a:solidFill>
                  <a:srgbClr val="324D1F"/>
                </a:solidFill>
                <a:latin typeface="Trebuchet MS" panose="020B0603020202020204" pitchFamily="34" charset="0"/>
              </a:rPr>
            </a:br>
            <a:endParaRPr lang="ru-RU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Из выбранных мной трёх экземпляров диалекта Интернета, один лишь SMS </a:t>
            </a:r>
            <a:r>
              <a:rPr lang="ru-RU" dirty="0" err="1" smtClean="0">
                <a:solidFill>
                  <a:srgbClr val="324D1F"/>
                </a:solidFill>
                <a:latin typeface="Trebuchet MS" panose="020B0603020202020204" pitchFamily="34" charset="0"/>
              </a:rPr>
              <a:t>language</a:t>
            </a:r>
            <a:r>
              <a:rPr lang="ru-RU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 остаётся</a:t>
            </a:r>
            <a:r>
              <a:rPr lang="en-US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 </a:t>
            </a:r>
            <a:r>
              <a:rPr lang="ru-RU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актуальным по сей день, это объясняется тем, что люди предпочитают заняться другими делами, чем долго печатать сообщения другим людям.</a:t>
            </a:r>
            <a:endParaRPr lang="ru-RU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68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-1492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Используемые материалы</a:t>
            </a:r>
            <a:endParaRPr lang="ru-RU" sz="3600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25" y="1301750"/>
            <a:ext cx="10515600" cy="4351338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Language change [https://en.wikipedia.org/wiki/Language_change]</a:t>
            </a:r>
            <a:endParaRPr lang="ru-RU" dirty="0"/>
          </a:p>
          <a:p>
            <a:r>
              <a:rPr lang="en-US" u="sng" dirty="0" err="1">
                <a:hlinkClick r:id="rId3"/>
              </a:rPr>
              <a:t>Leetspeak</a:t>
            </a:r>
            <a:r>
              <a:rPr lang="en-US" u="sng" dirty="0">
                <a:hlinkClick r:id="rId3"/>
              </a:rPr>
              <a:t> [https://en.wikipedia.org/wiki/Leet]</a:t>
            </a:r>
            <a:endParaRPr lang="ru-RU" dirty="0"/>
          </a:p>
          <a:p>
            <a:r>
              <a:rPr lang="en-US" u="sng" dirty="0">
                <a:hlinkClick r:id="rId4"/>
              </a:rPr>
              <a:t>SMS language [https://en.wikipedia.org/wiki/SMS_language]</a:t>
            </a:r>
            <a:endParaRPr lang="ru-RU" dirty="0"/>
          </a:p>
          <a:p>
            <a:r>
              <a:rPr lang="en-US" u="sng" dirty="0" err="1">
                <a:hlinkClick r:id="rId5"/>
              </a:rPr>
              <a:t>Lolcat</a:t>
            </a:r>
            <a:r>
              <a:rPr lang="en-US" u="sng" dirty="0">
                <a:hlinkClick r:id="rId5"/>
              </a:rPr>
              <a:t> [https://en.wikipedia.org/wiki/Lolcat]</a:t>
            </a:r>
            <a:endParaRPr lang="ru-RU" dirty="0"/>
          </a:p>
          <a:p>
            <a:r>
              <a:rPr lang="en-US" u="sng" dirty="0">
                <a:hlinkClick r:id="rId6"/>
              </a:rPr>
              <a:t>How to speak </a:t>
            </a:r>
            <a:r>
              <a:rPr lang="en-US" u="sng" dirty="0" err="1">
                <a:hlinkClick r:id="rId6"/>
              </a:rPr>
              <a:t>Lolcat</a:t>
            </a:r>
            <a:r>
              <a:rPr lang="en-US" u="sng" dirty="0">
                <a:hlinkClick r:id="rId6"/>
              </a:rPr>
              <a:t> [https://web.archive.org/web/20190210032546/http://www.lolcatbible.com/index.php?title=How_to_speak_lolcat]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633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224449"/>
            <a:ext cx="3470031" cy="9185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Актуальность:</a:t>
            </a:r>
            <a:endParaRPr lang="ru-RU" sz="3200" b="1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7322" y="1072664"/>
            <a:ext cx="5474678" cy="1987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24D1F"/>
                </a:solidFill>
                <a:latin typeface="Trebuchet MS" panose="020B0603020202020204" pitchFamily="34" charset="0"/>
              </a:rPr>
              <a:t>У языков есть свойство изменяться под воздействием других языков, аналогий и культурных сред.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3139" y="3200402"/>
            <a:ext cx="49588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  <a:latin typeface="Trebuchet MS" panose="020B0603020202020204" pitchFamily="34" charset="0"/>
              </a:rPr>
              <a:t>Таким образом некоторые слова либо перестают быть использованными, либо их значение постепенно меняется, либо же в лексикон добавляются новые или заимствованные слова.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35055">
            <a:off x="716751" y="1538243"/>
            <a:ext cx="5639718" cy="385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869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224449"/>
            <a:ext cx="3470031" cy="9185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Актуальность:</a:t>
            </a:r>
            <a:endParaRPr lang="ru-RU" sz="3200" b="1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5230" y="1072664"/>
            <a:ext cx="5216770" cy="1987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324D1F"/>
                </a:solidFill>
                <a:latin typeface="Trebuchet MS" panose="020B0603020202020204" pitchFamily="34" charset="0"/>
              </a:rPr>
              <a:t>В 2000-х годах образовались такие платформы как </a:t>
            </a:r>
            <a:r>
              <a:rPr lang="en-US" sz="2400" dirty="0">
                <a:solidFill>
                  <a:srgbClr val="324D1F"/>
                </a:solidFill>
                <a:latin typeface="Trebuchet MS" panose="020B0603020202020204" pitchFamily="34" charset="0"/>
              </a:rPr>
              <a:t>Myspace </a:t>
            </a:r>
            <a:r>
              <a:rPr lang="ru-RU" sz="2400" dirty="0">
                <a:solidFill>
                  <a:srgbClr val="324D1F"/>
                </a:solidFill>
                <a:latin typeface="Trebuchet MS" panose="020B0603020202020204" pitchFamily="34" charset="0"/>
              </a:rPr>
              <a:t>и </a:t>
            </a:r>
            <a:r>
              <a:rPr lang="en-US" sz="2400" dirty="0">
                <a:solidFill>
                  <a:srgbClr val="324D1F"/>
                </a:solidFill>
                <a:latin typeface="Trebuchet MS" panose="020B0603020202020204" pitchFamily="34" charset="0"/>
              </a:rPr>
              <a:t>Facebook</a:t>
            </a:r>
            <a:r>
              <a:rPr lang="ru-RU" sz="2400" dirty="0">
                <a:solidFill>
                  <a:srgbClr val="324D1F"/>
                </a:solidFill>
                <a:latin typeface="Trebuchet MS" panose="020B0603020202020204" pitchFamily="34" charset="0"/>
              </a:rPr>
              <a:t>, которые повысили количество пользователей интернета из-за своей простоты в использовании.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2830" y="3136638"/>
            <a:ext cx="50391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Появились </a:t>
            </a:r>
            <a:r>
              <a:rPr lang="en-US" sz="2400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AIM</a:t>
            </a:r>
            <a:r>
              <a:rPr lang="ru-RU" sz="2400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>
                <a:solidFill>
                  <a:srgbClr val="324D1F"/>
                </a:solidFill>
                <a:latin typeface="Trebuchet MS" panose="020B0603020202020204" pitchFamily="34" charset="0"/>
              </a:rPr>
              <a:t>(</a:t>
            </a:r>
            <a:r>
              <a:rPr lang="en-US" sz="2400" dirty="0">
                <a:solidFill>
                  <a:srgbClr val="324D1F"/>
                </a:solidFill>
                <a:latin typeface="Trebuchet MS" panose="020B0603020202020204" pitchFamily="34" charset="0"/>
              </a:rPr>
              <a:t>AOL Instant Messenger</a:t>
            </a:r>
            <a:r>
              <a:rPr lang="ru-RU" sz="2400" dirty="0">
                <a:solidFill>
                  <a:srgbClr val="324D1F"/>
                </a:solidFill>
                <a:latin typeface="Trebuchet MS" panose="020B0603020202020204" pitchFamily="34" charset="0"/>
              </a:rPr>
              <a:t>) и </a:t>
            </a:r>
            <a:r>
              <a:rPr lang="en-US" sz="2400" dirty="0">
                <a:solidFill>
                  <a:srgbClr val="324D1F"/>
                </a:solidFill>
                <a:latin typeface="Trebuchet MS" panose="020B0603020202020204" pitchFamily="34" charset="0"/>
              </a:rPr>
              <a:t>Windows Live Messenger</a:t>
            </a:r>
            <a:r>
              <a:rPr lang="ru-RU" sz="2400" dirty="0">
                <a:solidFill>
                  <a:srgbClr val="324D1F"/>
                </a:solidFill>
                <a:latin typeface="Trebuchet MS" panose="020B0603020202020204" pitchFamily="34" charset="0"/>
              </a:rPr>
              <a:t>, что повысило популярность коротких разговоров на расстоянии при помощи интернета</a:t>
            </a:r>
            <a:r>
              <a:rPr lang="ru-RU" sz="2400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.</a:t>
            </a:r>
          </a:p>
          <a:p>
            <a:endParaRPr lang="ru-RU" sz="2400" dirty="0">
              <a:solidFill>
                <a:srgbClr val="324D1F"/>
              </a:solidFill>
              <a:latin typeface="Trebuchet MS" panose="020B0603020202020204" pitchFamily="34" charset="0"/>
            </a:endParaRPr>
          </a:p>
          <a:p>
            <a:endParaRPr lang="ru-RU" sz="2400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https://icon-library.com/images/myspace-icon/myspace-icon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923" y="1143001"/>
            <a:ext cx="6243309" cy="154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923" y="3136638"/>
            <a:ext cx="2693021" cy="273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343" y="3098181"/>
            <a:ext cx="3260887" cy="2811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037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632" y="136732"/>
            <a:ext cx="3118503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Гипотеза:</a:t>
            </a:r>
            <a:endParaRPr lang="ru-RU" sz="3200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260" y="1050302"/>
            <a:ext cx="4105187" cy="1600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324D1F"/>
                </a:solidFill>
                <a:latin typeface="Trebuchet MS" panose="020B0603020202020204" pitchFamily="34" charset="0"/>
              </a:rPr>
              <a:t>Современный английский язык меняется со временем, проведённым его пользователями в интернете.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55378" y="464696"/>
            <a:ext cx="148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Цель:</a:t>
            </a:r>
            <a:endParaRPr lang="ru-RU" sz="3200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5378" y="1021659"/>
            <a:ext cx="49366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324D1F"/>
                </a:solidFill>
                <a:latin typeface="Trebuchet MS" panose="020B0603020202020204" pitchFamily="34" charset="0"/>
              </a:rPr>
              <a:t>Проанализировать сетевой диалект ранних 2000-ых годов, узнать причины его появления и узнать, какая его часть используется до сих пор.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44496" y="3762012"/>
            <a:ext cx="4708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24D1F"/>
                </a:solidFill>
                <a:latin typeface="Trebuchet MS" panose="020B0603020202020204" pitchFamily="34" charset="0"/>
              </a:rPr>
              <a:t>Задачи</a:t>
            </a:r>
            <a:r>
              <a:rPr lang="ru-RU" dirty="0">
                <a:solidFill>
                  <a:srgbClr val="324D1F"/>
                </a:solidFill>
                <a:latin typeface="Trebuchet MS" panose="020B0603020202020204" pitchFamily="34" charset="0"/>
              </a:rPr>
              <a:t>: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324D1F"/>
                </a:solidFill>
                <a:latin typeface="Trebuchet MS" panose="020B0603020202020204" pitchFamily="34" charset="0"/>
              </a:rPr>
              <a:t>Выяснить наиболее популярные образцы сетевого лексикона и поводы их образования</a:t>
            </a:r>
            <a:r>
              <a:rPr lang="ru-RU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.</a:t>
            </a:r>
            <a:endParaRPr lang="ru-RU" dirty="0">
              <a:solidFill>
                <a:srgbClr val="324D1F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324D1F"/>
                </a:solidFill>
                <a:latin typeface="Trebuchet MS" panose="020B0603020202020204" pitchFamily="34" charset="0"/>
              </a:rPr>
              <a:t>Найти и изучить их особенности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324D1F"/>
                </a:solidFill>
                <a:latin typeface="Trebuchet MS" panose="020B0603020202020204" pitchFamily="34" charset="0"/>
              </a:rPr>
              <a:t>Объяснить, по какой причине они ужились, если ими продолжают пользоваться, или, в ином случае, почему от них отказались.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1850" y="33926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39091" y="3635007"/>
            <a:ext cx="3657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24D1F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ru-RU" b="1" dirty="0">
                <a:solidFill>
                  <a:srgbClr val="324D1F"/>
                </a:solidFill>
                <a:latin typeface="Trebuchet MS" panose="020B0603020202020204" pitchFamily="34" charset="0"/>
              </a:rPr>
              <a:t>Методы исследования:</a:t>
            </a:r>
            <a:endParaRPr lang="ru-RU" dirty="0">
              <a:solidFill>
                <a:srgbClr val="324D1F"/>
              </a:solidFill>
              <a:latin typeface="Trebuchet MS" panose="020B0603020202020204" pitchFamily="34" charset="0"/>
            </a:endParaRPr>
          </a:p>
          <a:p>
            <a:r>
              <a:rPr lang="ru-RU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-Исследовательский</a:t>
            </a:r>
            <a:endParaRPr lang="ru-RU" dirty="0">
              <a:solidFill>
                <a:srgbClr val="324D1F"/>
              </a:solidFill>
              <a:latin typeface="Trebuchet MS" panose="020B0603020202020204" pitchFamily="34" charset="0"/>
            </a:endParaRPr>
          </a:p>
          <a:p>
            <a:r>
              <a:rPr lang="ru-RU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-</a:t>
            </a:r>
            <a:r>
              <a:rPr lang="ru-RU" dirty="0">
                <a:solidFill>
                  <a:srgbClr val="324D1F"/>
                </a:solidFill>
                <a:latin typeface="Trebuchet MS" panose="020B0603020202020204" pitchFamily="34" charset="0"/>
              </a:rPr>
              <a:t>Анализ и обобщение собранных </a:t>
            </a:r>
            <a:r>
              <a:rPr lang="ru-RU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материалов</a:t>
            </a:r>
            <a:endParaRPr lang="ru-RU" dirty="0">
              <a:solidFill>
                <a:srgbClr val="324D1F"/>
              </a:solidFill>
              <a:latin typeface="Trebuchet MS" panose="020B0603020202020204" pitchFamily="34" charset="0"/>
            </a:endParaRPr>
          </a:p>
          <a:p>
            <a:r>
              <a:rPr lang="ru-RU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-</a:t>
            </a:r>
            <a:r>
              <a:rPr lang="ru-RU" dirty="0">
                <a:solidFill>
                  <a:srgbClr val="324D1F"/>
                </a:solidFill>
                <a:latin typeface="Trebuchet MS" panose="020B0603020202020204" pitchFamily="34" charset="0"/>
              </a:rPr>
              <a:t>Анализ и сравнение полученных результатов</a:t>
            </a:r>
          </a:p>
          <a:p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550634" y="1126384"/>
            <a:ext cx="2392823" cy="822058"/>
          </a:xfrm>
          <a:prstGeom prst="rightArrow">
            <a:avLst/>
          </a:prstGeom>
          <a:solidFill>
            <a:srgbClr val="324D1F"/>
          </a:solidFill>
          <a:ln>
            <a:solidFill>
              <a:srgbClr val="324D1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rgbClr val="324D1F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585674" y="2392821"/>
            <a:ext cx="891751" cy="1646189"/>
          </a:xfrm>
          <a:prstGeom prst="downArrow">
            <a:avLst/>
          </a:prstGeom>
          <a:solidFill>
            <a:srgbClr val="324D1F"/>
          </a:solidFill>
          <a:ln>
            <a:solidFill>
              <a:srgbClr val="324D1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4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" y="0"/>
            <a:ext cx="6152260" cy="1138936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324D1F"/>
                </a:solidFill>
                <a:latin typeface="Trebuchet MS" panose="020B0603020202020204" pitchFamily="34" charset="0"/>
              </a:rPr>
              <a:t>Leetspeak</a:t>
            </a:r>
            <a:endParaRPr lang="ru-RU" sz="3200" b="1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0374" y="1480767"/>
            <a:ext cx="5436994" cy="2616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5089" y="4097001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Пример того, как выглядел</a:t>
            </a:r>
            <a:r>
              <a:rPr lang="ru-RU" i="1" dirty="0">
                <a:solidFill>
                  <a:srgbClr val="324D1F"/>
                </a:solidFill>
                <a:latin typeface="Trebuchet MS" panose="020B0603020202020204" pitchFamily="34" charset="0"/>
              </a:rPr>
              <a:t>и</a:t>
            </a:r>
            <a:r>
              <a:rPr lang="ru-RU" i="1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BBS</a:t>
            </a:r>
            <a:r>
              <a:rPr lang="ru-RU" i="1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 в то время</a:t>
            </a:r>
            <a:endParaRPr lang="ru-RU" i="1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9675" y="3372971"/>
            <a:ext cx="3305175" cy="3381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05355" y="1948198"/>
            <a:ext cx="330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Предложение «Это пример </a:t>
            </a:r>
            <a:r>
              <a:rPr lang="en-US" dirty="0" err="1" smtClean="0">
                <a:solidFill>
                  <a:srgbClr val="324D1F"/>
                </a:solidFill>
                <a:latin typeface="Trebuchet MS" panose="020B0603020202020204" pitchFamily="34" charset="0"/>
              </a:rPr>
              <a:t>leetspeak</a:t>
            </a:r>
            <a:r>
              <a:rPr lang="ru-RU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», переведённый на </a:t>
            </a:r>
            <a:r>
              <a:rPr lang="en-US" dirty="0" err="1" smtClean="0">
                <a:solidFill>
                  <a:srgbClr val="324D1F"/>
                </a:solidFill>
                <a:latin typeface="Trebuchet MS" panose="020B0603020202020204" pitchFamily="34" charset="0"/>
              </a:rPr>
              <a:t>leet</a:t>
            </a:r>
            <a:r>
              <a:rPr lang="en-US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 </a:t>
            </a:r>
            <a:r>
              <a:rPr lang="ru-RU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при помощи автоматического генератора </a:t>
            </a:r>
            <a:endParaRPr lang="ru-RU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9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" y="0"/>
            <a:ext cx="6152260" cy="1138936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324D1F"/>
                </a:solidFill>
                <a:latin typeface="Trebuchet MS" panose="020B0603020202020204" pitchFamily="34" charset="0"/>
              </a:rPr>
              <a:t>Leetspeak</a:t>
            </a:r>
            <a:endParaRPr lang="ru-RU" sz="3200" b="1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613" y="1292760"/>
            <a:ext cx="10258425" cy="4295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855231" y="5588535"/>
            <a:ext cx="1034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Пример возможных заменяемых символов</a:t>
            </a:r>
            <a:endParaRPr lang="ru-RU" sz="2400" i="1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1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090" y="91660"/>
            <a:ext cx="3109957" cy="103638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SMS</a:t>
            </a:r>
            <a:r>
              <a:rPr lang="en-US" sz="3600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 language</a:t>
            </a:r>
            <a:endParaRPr lang="ru-RU" sz="3600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65952">
            <a:off x="7988642" y="678703"/>
            <a:ext cx="2526795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3057" y="5168560"/>
            <a:ext cx="3085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Малый список возможных аббревиаций, используемых в переписке</a:t>
            </a:r>
            <a:endParaRPr lang="ru-RU" i="1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3384">
            <a:off x="1520584" y="1321901"/>
            <a:ext cx="2700337" cy="3806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10047" y="5168560"/>
            <a:ext cx="270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Пример мобильного кнопочного телефона</a:t>
            </a:r>
            <a:endParaRPr lang="ru-RU" i="1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9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54" y="125842"/>
            <a:ext cx="2050278" cy="60055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24D1F"/>
                </a:solidFill>
                <a:latin typeface="Trebuchet MS" panose="020B0603020202020204" pitchFamily="34" charset="0"/>
              </a:rPr>
              <a:t>LOLcat</a:t>
            </a:r>
            <a:endParaRPr lang="ru-RU" sz="3600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27345" y="1990029"/>
            <a:ext cx="2143850" cy="381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472">
            <a:off x="7492990" y="3332860"/>
            <a:ext cx="4308754" cy="3080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54583">
            <a:off x="436548" y="966165"/>
            <a:ext cx="4443160" cy="333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26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5454" y="125842"/>
            <a:ext cx="2050278" cy="60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324D1F"/>
                </a:solidFill>
                <a:latin typeface="Trebuchet MS" panose="020B0603020202020204" pitchFamily="34" charset="0"/>
              </a:rPr>
              <a:t>LOLcat</a:t>
            </a:r>
            <a:endParaRPr lang="ru-RU" sz="3600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057" y="726392"/>
            <a:ext cx="11039243" cy="5212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93057" y="6023429"/>
            <a:ext cx="1103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324D1F"/>
                </a:solidFill>
                <a:latin typeface="Trebuchet MS" panose="020B0603020202020204" pitchFamily="34" charset="0"/>
              </a:rPr>
              <a:t>Малая часть правил </a:t>
            </a:r>
            <a:r>
              <a:rPr lang="en-US" sz="2400" i="1" dirty="0" err="1" smtClean="0">
                <a:solidFill>
                  <a:srgbClr val="324D1F"/>
                </a:solidFill>
                <a:latin typeface="Trebuchet MS" panose="020B0603020202020204" pitchFamily="34" charset="0"/>
              </a:rPr>
              <a:t>LOLcat</a:t>
            </a:r>
            <a:endParaRPr lang="ru-RU" sz="2400" i="1" dirty="0">
              <a:solidFill>
                <a:srgbClr val="324D1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753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328</Words>
  <Application>Microsoft Office PowerPoint</Application>
  <PresentationFormat>Произвольный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МАОУ «Средняя общеобразовательная школа №17»</vt:lpstr>
      <vt:lpstr>Актуальность:</vt:lpstr>
      <vt:lpstr>Актуальность:</vt:lpstr>
      <vt:lpstr>Гипотеза:</vt:lpstr>
      <vt:lpstr>Leetspeak</vt:lpstr>
      <vt:lpstr>Leetspeak</vt:lpstr>
      <vt:lpstr>SMS language</vt:lpstr>
      <vt:lpstr>LOLcat</vt:lpstr>
      <vt:lpstr>Слайд 9</vt:lpstr>
      <vt:lpstr>Вывод: </vt:lpstr>
      <vt:lpstr>Используемые материалы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«Средняя Общеобразовательная Школа №17»</dc:title>
  <dc:creator>user</dc:creator>
  <cp:lastModifiedBy>User</cp:lastModifiedBy>
  <cp:revision>16</cp:revision>
  <dcterms:created xsi:type="dcterms:W3CDTF">2024-04-11T20:57:42Z</dcterms:created>
  <dcterms:modified xsi:type="dcterms:W3CDTF">2025-06-15T21:11:30Z</dcterms:modified>
</cp:coreProperties>
</file>