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1" r:id="rId2"/>
  </p:sldMasterIdLst>
  <p:notesMasterIdLst>
    <p:notesMasterId r:id="rId37"/>
  </p:notesMasterIdLst>
  <p:sldIdLst>
    <p:sldId id="256" r:id="rId3"/>
    <p:sldId id="258" r:id="rId4"/>
    <p:sldId id="270" r:id="rId5"/>
    <p:sldId id="298" r:id="rId6"/>
    <p:sldId id="260" r:id="rId7"/>
    <p:sldId id="261" r:id="rId8"/>
    <p:sldId id="295" r:id="rId9"/>
    <p:sldId id="278" r:id="rId10"/>
    <p:sldId id="262" r:id="rId11"/>
    <p:sldId id="265" r:id="rId12"/>
    <p:sldId id="266" r:id="rId13"/>
    <p:sldId id="299" r:id="rId14"/>
    <p:sldId id="268" r:id="rId15"/>
    <p:sldId id="271" r:id="rId16"/>
    <p:sldId id="300" r:id="rId17"/>
    <p:sldId id="273" r:id="rId18"/>
    <p:sldId id="276" r:id="rId19"/>
    <p:sldId id="274" r:id="rId20"/>
    <p:sldId id="279" r:id="rId21"/>
    <p:sldId id="280" r:id="rId22"/>
    <p:sldId id="307" r:id="rId23"/>
    <p:sldId id="286" r:id="rId24"/>
    <p:sldId id="302" r:id="rId25"/>
    <p:sldId id="288" r:id="rId26"/>
    <p:sldId id="289" r:id="rId27"/>
    <p:sldId id="290" r:id="rId28"/>
    <p:sldId id="303" r:id="rId29"/>
    <p:sldId id="304" r:id="rId30"/>
    <p:sldId id="293" r:id="rId31"/>
    <p:sldId id="305" r:id="rId32"/>
    <p:sldId id="291" r:id="rId33"/>
    <p:sldId id="296" r:id="rId34"/>
    <p:sldId id="297" r:id="rId35"/>
    <p:sldId id="31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A3E5"/>
    <a:srgbClr val="94B9D8"/>
    <a:srgbClr val="EBB7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47" autoAdjust="0"/>
    <p:restoredTop sz="93939" autoAdjust="0"/>
  </p:normalViewPr>
  <p:slideViewPr>
    <p:cSldViewPr snapToGrid="0">
      <p:cViewPr varScale="1">
        <p:scale>
          <a:sx n="109" d="100"/>
          <a:sy n="109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7B31D-BCE4-4296-B0E3-99B9C8BD68B3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76460-E3FF-4382-9193-19F1A9241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87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76460-E3FF-4382-9193-19F1A9241F4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69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63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59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18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167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839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51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76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22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80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320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64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66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297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63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91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3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7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31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28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4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24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22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24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64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73975EE-67BA-4547-A8F2-986351E693F5}" type="datetimeFigureOut">
              <a:rPr lang="ru-RU" smtClean="0"/>
              <a:pPr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0AA6-A19C-4685-9446-49A17A3F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44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2.xml"/><Relationship Id="rId7" Type="http://schemas.openxmlformats.org/officeDocument/2006/relationships/slide" Target="slide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1.xml"/><Relationship Id="rId5" Type="http://schemas.openxmlformats.org/officeDocument/2006/relationships/slide" Target="slide26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19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27.xml"/><Relationship Id="rId5" Type="http://schemas.openxmlformats.org/officeDocument/2006/relationships/slide" Target="slide25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slide" Target="slide2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2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35.jpeg"/><Relationship Id="rId7" Type="http://schemas.openxmlformats.org/officeDocument/2006/relationships/slide" Target="slide2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40.jpeg"/><Relationship Id="rId7" Type="http://schemas.openxmlformats.org/officeDocument/2006/relationships/slide" Target="slide2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Relationship Id="rId5" Type="http://schemas.openxmlformats.org/officeDocument/2006/relationships/slide" Target="slide1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.xml"/><Relationship Id="rId5" Type="http://schemas.openxmlformats.org/officeDocument/2006/relationships/slide" Target="slide3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xreferat.com/55/3577-1-venericheskie-zabolevaniya.html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2.xml"/><Relationship Id="rId5" Type="http://schemas.openxmlformats.org/officeDocument/2006/relationships/slide" Target="slide9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166254" y="106123"/>
            <a:ext cx="2220686" cy="961901"/>
          </a:xfrm>
          <a:prstGeom prst="actionButtonBlank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ЗППП?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0" y="1745673"/>
            <a:ext cx="2814453" cy="1033153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РАСПРОСТРАНЕННЫЕ ИППП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0" y="3550024"/>
            <a:ext cx="2232212" cy="1196788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ИППП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страиваемая 2">
            <a:hlinkClick r:id="rId6" action="ppaction://hlinksldjump" highlightClick="1"/>
          </p:cNvPr>
          <p:cNvSpPr/>
          <p:nvPr/>
        </p:nvSpPr>
        <p:spPr>
          <a:xfrm>
            <a:off x="9722224" y="1"/>
            <a:ext cx="2469776" cy="1068024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7" action="ppaction://hlinksldjump" highlightClick="1">
              <a:snd r:embed="rId8" name="applause.wav"/>
            </a:hlinkClick>
          </p:cNvPr>
          <p:cNvSpPr/>
          <p:nvPr/>
        </p:nvSpPr>
        <p:spPr>
          <a:xfrm>
            <a:off x="0" y="5755341"/>
            <a:ext cx="2220686" cy="1102659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27379"/>
            <a:ext cx="10515600" cy="993422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хламидиозом.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6962" y="1883140"/>
            <a:ext cx="10515600" cy="4306006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72727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32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случаев заражение хламидиозом происходит при половых контактах во влагалище и прямую кишку. </a:t>
            </a:r>
          </a:p>
          <a:p>
            <a:r>
              <a:rPr lang="ru-RU" sz="3200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При прохождении через родовые пути возможно инфицирование новорожденного с развитием у него </a:t>
            </a:r>
            <a:r>
              <a:rPr lang="ru-RU" sz="3200" b="0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конъюнктивита и воспаления легких.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0272156" y="6189146"/>
            <a:ext cx="1199408" cy="47291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316962" y="6189146"/>
            <a:ext cx="1298082" cy="47291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54379" y="5745707"/>
            <a:ext cx="1988320" cy="91634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0126639" y="5964072"/>
            <a:ext cx="1468666" cy="77640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3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870" y="1853293"/>
            <a:ext cx="10515600" cy="573969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Бытовое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3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маловероятно.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хламидия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быстро погибает вне организма человека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для заражения необходимо, чтобы в организм попало достаточное количество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хламидий;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бытовой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способ заражения не может обеспечить попадания нужного количества хламидий.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9951522" y="6175169"/>
            <a:ext cx="1401288" cy="53438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264524" y="6175169"/>
            <a:ext cx="1279268" cy="49876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264525" y="6032311"/>
            <a:ext cx="1409896" cy="64162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9785445" y="5841243"/>
            <a:ext cx="1757371" cy="832690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5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6394" y="2446424"/>
            <a:ext cx="6560841" cy="14878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заражения </a:t>
            </a:r>
            <a:r>
              <a:rPr lang="ru-RU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9" y="19727"/>
            <a:ext cx="3097366" cy="242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5826" y="249708"/>
            <a:ext cx="2138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Сидения унитазов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378" y="19727"/>
            <a:ext cx="3409622" cy="255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76815" y="278969"/>
            <a:ext cx="2774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Плавательный бассейн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008" y="4049487"/>
            <a:ext cx="5963533" cy="280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96430" y="5256349"/>
            <a:ext cx="114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23" y="4177918"/>
            <a:ext cx="3579408" cy="268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673098" y="4510007"/>
            <a:ext cx="237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104723" y="6360956"/>
            <a:ext cx="1063285" cy="49704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3673098" y="6360956"/>
            <a:ext cx="1219536" cy="497044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3673099" y="6005015"/>
            <a:ext cx="1219536" cy="85298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7" action="ppaction://hlinksldjump" highlightClick="1"/>
          </p:cNvPr>
          <p:cNvSpPr/>
          <p:nvPr/>
        </p:nvSpPr>
        <p:spPr>
          <a:xfrm>
            <a:off x="5104723" y="6002691"/>
            <a:ext cx="1110786" cy="84576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39" y="1028540"/>
            <a:ext cx="5156200" cy="825699"/>
          </a:xfrm>
        </p:spPr>
        <p:txBody>
          <a:bodyPr/>
          <a:lstStyle/>
          <a:p>
            <a:r>
              <a:rPr lang="ru-RU" dirty="0" smtClean="0"/>
              <a:t>У мужчин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870525"/>
            <a:ext cx="5156200" cy="3680525"/>
          </a:xfrm>
        </p:spPr>
        <p:txBody>
          <a:bodyPr/>
          <a:lstStyle/>
          <a:p>
            <a:r>
              <a:rPr lang="ru-RU" dirty="0"/>
              <a:t> выделения из мочеиспускательного канала (чаще всего прозрачные, скудные)</a:t>
            </a:r>
          </a:p>
          <a:p>
            <a:r>
              <a:rPr lang="ru-RU" dirty="0" smtClean="0"/>
              <a:t>боль </a:t>
            </a:r>
            <a:r>
              <a:rPr lang="ru-RU" dirty="0"/>
              <a:t>при мочеиспускании (часто легкая)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95089" y="1028541"/>
            <a:ext cx="5181601" cy="825698"/>
          </a:xfrm>
        </p:spPr>
        <p:txBody>
          <a:bodyPr/>
          <a:lstStyle/>
          <a:p>
            <a:r>
              <a:rPr lang="ru-RU" dirty="0" smtClean="0"/>
              <a:t>У женщин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10399" y="1870526"/>
            <a:ext cx="5181601" cy="3680525"/>
          </a:xfrm>
        </p:spPr>
        <p:txBody>
          <a:bodyPr>
            <a:normAutofit/>
          </a:bodyPr>
          <a:lstStyle/>
          <a:p>
            <a:r>
              <a:rPr lang="ru-RU" dirty="0"/>
              <a:t>выделения из влагалища</a:t>
            </a:r>
          </a:p>
          <a:p>
            <a:r>
              <a:rPr lang="ru-RU" dirty="0" smtClean="0"/>
              <a:t> </a:t>
            </a:r>
            <a:r>
              <a:rPr lang="ru-RU" dirty="0"/>
              <a:t>боль при мочеиспускании</a:t>
            </a:r>
          </a:p>
          <a:p>
            <a:r>
              <a:rPr lang="ru-RU" dirty="0" smtClean="0"/>
              <a:t> </a:t>
            </a:r>
            <a:r>
              <a:rPr lang="ru-RU" dirty="0" err="1"/>
              <a:t>межменструальные</a:t>
            </a:r>
            <a:r>
              <a:rPr lang="ru-RU" dirty="0"/>
              <a:t> кровотечения</a:t>
            </a:r>
          </a:p>
          <a:p>
            <a:r>
              <a:rPr lang="ru-RU" dirty="0" smtClean="0"/>
              <a:t> </a:t>
            </a:r>
            <a:r>
              <a:rPr lang="ru-RU" dirty="0"/>
              <a:t>боль внизу живота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090" y="-171927"/>
            <a:ext cx="10515600" cy="1155583"/>
          </a:xfrm>
        </p:spPr>
        <p:txBody>
          <a:bodyPr/>
          <a:lstStyle/>
          <a:p>
            <a:r>
              <a:rPr lang="ru-RU" dirty="0" smtClean="0"/>
              <a:t>Симптомы хламидиоза: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552" y="4108303"/>
            <a:ext cx="4330847" cy="255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47169" y="6175169"/>
            <a:ext cx="1163782" cy="48833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7659584" y="6175169"/>
            <a:ext cx="1211284" cy="48833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635833" y="5882185"/>
            <a:ext cx="1439927" cy="781317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10399594" y="5882185"/>
            <a:ext cx="1641985" cy="781317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2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60801"/>
            <a:ext cx="10515600" cy="6989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Гонорея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777" y="1888147"/>
            <a:ext cx="10515600" cy="5108344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Гонорея(триппер)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венерическая инфекция, вызывающая поражение слизистых оболочек органов, выстланных цилиндрическим эпителием: уретры, матки, прямой кишки, глотки, конъюнктивы глаз. Относится к группе инфекций, передаваемых половым путем (ИППП), возбудитель - гонококк.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53" y="3625933"/>
            <a:ext cx="383841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10580914" y="6163295"/>
            <a:ext cx="1282535" cy="51063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4276191" y="6068290"/>
            <a:ext cx="1269586" cy="581891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2072" y="6080166"/>
            <a:ext cx="1211283" cy="5700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276191" y="5827594"/>
            <a:ext cx="1471466" cy="82258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7030192" y="6068290"/>
            <a:ext cx="1650670" cy="58189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0580913" y="6068290"/>
            <a:ext cx="1365663" cy="58189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3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431" y="1751309"/>
            <a:ext cx="10712019" cy="4301512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Нелеченная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гонорея у женщин и мужчин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воспалительные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в органах малого таза, приводящие к бесплодию; гонорея во время беременности ведет к инфицированию ребенка во время родов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 гонореи у мужчин обычно составляет от 2 до 5 суток; у женщин – от 5 до 10 суток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367158" y="6163294"/>
            <a:ext cx="1140032" cy="57001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296883" y="6108057"/>
            <a:ext cx="1235033" cy="597361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296883" y="6163294"/>
            <a:ext cx="1472540" cy="48688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10153934" y="6052821"/>
            <a:ext cx="1436383" cy="59736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83" y="170771"/>
            <a:ext cx="10515600" cy="86720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гонорее могут поражаться не только половые органы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6" y="951391"/>
            <a:ext cx="2531916" cy="168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558" y="2751363"/>
            <a:ext cx="217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Поражение глаз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914400" y="3479470"/>
            <a:ext cx="831273" cy="878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6749" y="4619501"/>
            <a:ext cx="194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Конъюнктивит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1540" y="1159527"/>
            <a:ext cx="2994421" cy="179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70068" y="2981305"/>
            <a:ext cx="2054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Поражение глотки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814522" y="3456915"/>
            <a:ext cx="938151" cy="1162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60073" y="4725778"/>
            <a:ext cx="186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Фарингит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3586" y="1745560"/>
            <a:ext cx="2834827" cy="178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196580" y="3546792"/>
            <a:ext cx="226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Поражение прямой кишки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996074" y="4197924"/>
            <a:ext cx="842964" cy="1055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2201" y="5283636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роктит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6037" y="2082441"/>
            <a:ext cx="1938964" cy="243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429602" y="4594972"/>
            <a:ext cx="254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Поражение сустава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7792810" y="4988833"/>
            <a:ext cx="676893" cy="773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549467" y="5810984"/>
            <a:ext cx="207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Артрит</a:t>
            </a:r>
          </a:p>
          <a:p>
            <a:r>
              <a:rPr lang="ru-RU" dirty="0" err="1" smtClean="0"/>
              <a:t>Синовиит</a:t>
            </a:r>
            <a:r>
              <a:rPr lang="ru-RU" dirty="0" smtClean="0"/>
              <a:t>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0906" y="2731631"/>
            <a:ext cx="2334621" cy="203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9626803" y="4720354"/>
            <a:ext cx="235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Поражение сердца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707334" y="6134149"/>
            <a:ext cx="154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ерикардит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10070274" y="5089686"/>
            <a:ext cx="596629" cy="931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1032177" y="6134149"/>
            <a:ext cx="1159823" cy="56353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6" name="Стрелка влево 25"/>
          <p:cNvSpPr/>
          <p:nvPr/>
        </p:nvSpPr>
        <p:spPr>
          <a:xfrm>
            <a:off x="178130" y="6134149"/>
            <a:ext cx="1128156" cy="50415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25" name="Управляющая кнопка: настраиваемая 24">
            <a:hlinkClick r:id="rId7" action="ppaction://hlinksldjump" highlightClick="1"/>
          </p:cNvPr>
          <p:cNvSpPr/>
          <p:nvPr/>
        </p:nvSpPr>
        <p:spPr>
          <a:xfrm>
            <a:off x="178129" y="6020791"/>
            <a:ext cx="1364067" cy="61751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7" action="ppaction://hlinksldjump" highlightClick="1"/>
          </p:cNvPr>
          <p:cNvSpPr/>
          <p:nvPr/>
        </p:nvSpPr>
        <p:spPr>
          <a:xfrm>
            <a:off x="10812483" y="5809417"/>
            <a:ext cx="1379517" cy="828890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32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мужчин: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жжение, отечность уретры;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обильные гнойные, серозно-гнойные выделения;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учащенное болезненное, иногда затруднённое мочеиспускание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 женщин: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7575" y="2505075"/>
            <a:ext cx="5357813" cy="368458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гнойные и серозно-гнойные влагалищные выделения;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гиперемия, отек и изъязвление слизистых оболочек;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и болезненное мочеиспускание, жжение, зуд;</a:t>
            </a:r>
          </a:p>
          <a:p>
            <a:pPr fontAlgn="base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межменструальные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кровотечения;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внизу живота.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 острой формы гонореи: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45288" y="6188075"/>
            <a:ext cx="1199408" cy="473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368135" y="6188075"/>
            <a:ext cx="1227983" cy="47398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368134" y="6005015"/>
            <a:ext cx="1370487" cy="65704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0260281" y="5759355"/>
            <a:ext cx="1698171" cy="90270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6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4699"/>
            <a:ext cx="10515600" cy="8790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Трихомониаз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897" y="1769625"/>
            <a:ext cx="10515600" cy="455773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Трихомониаз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(трихомоноз) – половая инфекция, вызывающая воспаление органов мочеполовой системы. Проявляется признаками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кольпита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уретрита, цистита, проктита. Часто сочетается с другими генитальными инфекциями: хламидиозом, гонореей,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микоплазмой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кандидозом.</a:t>
            </a:r>
            <a:endParaRPr lang="ru-RU" dirty="0"/>
          </a:p>
          <a:p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инкубационный период трихомониаза длится от 2 дней до 2 месяцев.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85" y="4243065"/>
            <a:ext cx="3154067" cy="242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11020301" y="6125742"/>
            <a:ext cx="1171699" cy="63533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3811979" y="6125743"/>
            <a:ext cx="1116281" cy="53840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3800103" y="5909482"/>
            <a:ext cx="1263215" cy="754664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95611" y="6152328"/>
            <a:ext cx="1371866" cy="5384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448300" y="6125742"/>
            <a:ext cx="1661037" cy="53840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10672549" y="5909482"/>
            <a:ext cx="1519451" cy="75466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мужчин: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болезненными ощущениями при мочеиспускании;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ряде случаев, когда под действие инфекции попадает предстательная железа, симптомами простатита;</a:t>
            </a:r>
          </a:p>
          <a:p>
            <a:pPr fontAlgn="base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непроизвольными выделениями из мочеиспускательного канала, в отдельных случаях – кровянистыми.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 женщин: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038229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Нестерпимый зуд, жжение в области влагалища, вокруг половых губ. Зуд объясняется раздражающим воздействием трихомонад на стенки влагалища и пенистыми выделениями (секретом).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и расчесы кожи в промежностной области, половых губ (больших и малых). Появляются вследствие зуда в указанных областях.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Пенистые выделения с характерным неприятным запахом. Объем выделений зависит от фазы течения заболевания. От обильных белей (выделения) желтого цвета, при остром прогрессирующем течении, до скудных выделений серого цвета, при хроническом вялотекущем процессе. Пенистость и обилие секрета появляется вследствие жизнедеятельности параллельно с трихомонадами, особого вида бактерий, которые выделяют газ.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Симптомы: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0515600" y="6128183"/>
            <a:ext cx="1270659" cy="61751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225631" y="6188075"/>
            <a:ext cx="1277587" cy="49773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187035" y="6128183"/>
            <a:ext cx="1491639" cy="54574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10355283" y="6188075"/>
            <a:ext cx="1591294" cy="4977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5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294" y="276051"/>
            <a:ext cx="6096706" cy="954440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ЗППП?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110" y="1759329"/>
            <a:ext cx="10604500" cy="41719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ИППП (ЗППП),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каждый. Это аббревиатура, которая расшифровывается как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(заболевание),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передающиеся половым путем.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Интересно: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настоящее время известно </a:t>
            </a:r>
            <a:r>
              <a:rPr lang="ru-RU" b="0" i="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 заболеваний половых путей человека.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360" y="3582450"/>
            <a:ext cx="6194640" cy="309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3835730" y="6044540"/>
            <a:ext cx="1721922" cy="63523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695110" y="6044540"/>
            <a:ext cx="1668080" cy="63523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3574472" y="5809129"/>
            <a:ext cx="2422887" cy="8706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534390" y="5931278"/>
            <a:ext cx="2147692" cy="74849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595" y="261258"/>
            <a:ext cx="10515600" cy="783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Сифилис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113809"/>
            <a:ext cx="10515600" cy="3975842"/>
          </a:xfrm>
        </p:spPr>
        <p:txBody>
          <a:bodyPr>
            <a:normAutofit/>
          </a:bodyPr>
          <a:lstStyle/>
          <a:p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Сифилис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инфекционное заболевание, имеющее длительное, волнообразное течение.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оражает весь организм: кожные покровы и слизистые оболочки, сердечно-сосудистую, центральную нервную, пищеварительную, опорно-двигательную системы.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Нелеченный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плохо пролеченный сифилис может длиться годами, чередуя периоды обострений и скрытого (латентного) течения.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298868"/>
            <a:ext cx="2751843" cy="234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10533414" y="5923129"/>
            <a:ext cx="1508166" cy="71700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2288663" y="5923129"/>
            <a:ext cx="1594567" cy="71700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37662" y="6187044"/>
            <a:ext cx="1282535" cy="45309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2288664" y="5827594"/>
            <a:ext cx="1689568" cy="812540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10345003" y="5923129"/>
            <a:ext cx="1846997" cy="71700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5718413" y="6089651"/>
            <a:ext cx="1760560" cy="55048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1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37506"/>
            <a:ext cx="10515600" cy="985652"/>
          </a:xfrm>
        </p:spPr>
        <p:txBody>
          <a:bodyPr/>
          <a:lstStyle/>
          <a:p>
            <a:r>
              <a:rPr lang="ru-RU" dirty="0" smtClean="0"/>
              <a:t> Инкубационный период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86297"/>
            <a:ext cx="10515600" cy="43665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до 6 недель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бъективно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какие-либо проявления в организме больного.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несколько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72321"/>
            <a:ext cx="1328819" cy="197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28819" y="3099460"/>
            <a:ext cx="3373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попадает сразу в несколько мест в организме, то это укорачивает инкубационный период до 1-2 недель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6405" y="2760642"/>
            <a:ext cx="2172566" cy="1701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193974" y="2872321"/>
            <a:ext cx="3420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зараженный человек принимает антибиотики, например, от гриппа или от ангины, то инкубационный период может затянуться даже на полгода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669" y="4664769"/>
            <a:ext cx="2969471" cy="197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522025" y="4846566"/>
            <a:ext cx="3182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возбудитель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попал непосредственно в кровь, тогда стадия первичного сифилиса не проявляется и болезнь переходит сразу на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вторичную стадию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0485911" y="6204099"/>
            <a:ext cx="1258784" cy="52251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157592" y="5989952"/>
            <a:ext cx="1421826" cy="68677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6" name="Управляющая кнопка: настраиваемая 15">
            <a:hlinkClick r:id="rId5" action="ppaction://hlinksldjump" highlightClick="1"/>
          </p:cNvPr>
          <p:cNvSpPr/>
          <p:nvPr/>
        </p:nvSpPr>
        <p:spPr>
          <a:xfrm>
            <a:off x="201881" y="5622879"/>
            <a:ext cx="1566903" cy="102153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10358652" y="5812671"/>
            <a:ext cx="1469172" cy="83174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4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63" y="746630"/>
            <a:ext cx="10515600" cy="7603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Генитальный герпес: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863" y="1766606"/>
            <a:ext cx="10515600" cy="481899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Генитальный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герпес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ИППП, вызываемое двумя типами вирусов. Вирусы называются «вирус простого герпеса, тип 1» и «вирус простого герпеса, тип 2».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заразиться герпесом во время орального, вагинального или анального полового контакта с кем-либо, кто болен этим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заболеванием.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 также можете заразиться герпесом от инфицированного полового партнера, у которого отсутствуют видимые очаги поражения или который не знает, что он или она инфицирован, потому что вирус может выделяться через кожу и способствовать инфицированию Вашего полового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партнера.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2" y="4224682"/>
            <a:ext cx="3538847" cy="236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10824882" y="6118412"/>
            <a:ext cx="1237130" cy="57822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3792071" y="5997389"/>
            <a:ext cx="1479176" cy="68580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3792071" y="5997389"/>
            <a:ext cx="1479176" cy="68579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0645254" y="5997389"/>
            <a:ext cx="1430205" cy="68579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3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977" y="422598"/>
            <a:ext cx="10515600" cy="49876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распространённость: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923" y="1180079"/>
            <a:ext cx="3511621" cy="233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64698" y="1311629"/>
            <a:ext cx="240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Устойчивостью мнения о безопасности простых герпесов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016" y="4168240"/>
            <a:ext cx="3633765" cy="236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46923" y="4405745"/>
            <a:ext cx="2350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заражен, но не подозревает об этом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7413" y="1184501"/>
            <a:ext cx="2467470" cy="229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507678" y="1358511"/>
            <a:ext cx="3325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герпес из организма вакцинами, сыворотками или химическими препаратами невозможно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585" y="4200920"/>
            <a:ext cx="4441856" cy="220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152041" y="4267245"/>
            <a:ext cx="222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заражения контактно-бытовым путем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0905565" y="6353252"/>
            <a:ext cx="1286435" cy="5585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30369" y="6217916"/>
            <a:ext cx="1678518" cy="693871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30369" y="6045959"/>
            <a:ext cx="1678518" cy="81204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7" action="ppaction://hlinksldjump" highlightClick="1"/>
          </p:cNvPr>
          <p:cNvSpPr/>
          <p:nvPr/>
        </p:nvSpPr>
        <p:spPr>
          <a:xfrm>
            <a:off x="10809027" y="6045959"/>
            <a:ext cx="1382973" cy="81204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4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721" y="213448"/>
            <a:ext cx="10515600" cy="9028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случаев заболеваний генитальным герпесом коррелирует с: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3721" y="1698171"/>
            <a:ext cx="10693729" cy="439148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Социально-экономическим статусом заболевших – максимальное количество случаев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переболевания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регистрируется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околомаргинальных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кругах, минимальное – в группе с высоким социальным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статусом;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(мужчины более устойчивы к заражению ГГ). Повышенная чувствительность женщин к половым формам герпеса, вероятно, обусловлена обширными слизистыми оболочками наружных половых органов, а не особым устройством иммунной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(отмечается резкое увеличение случаев заражения ГГ, совпадающее с возрастом половой активности).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Выявляемость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достигает максимума к 30-40 годам, затем происходит постепенное снижение количества заболеваний до минимума к 60-70 годам (возможны исключения, не связанные с половой активностью человека).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650071" y="6089652"/>
            <a:ext cx="1438835" cy="59353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242047" y="6089651"/>
            <a:ext cx="1371600" cy="58189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28600" y="5786651"/>
            <a:ext cx="1438835" cy="884890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0454185" y="5786651"/>
            <a:ext cx="1737815" cy="896537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5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3788" y="795339"/>
            <a:ext cx="3870779" cy="2259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Симптомы: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012" y="1175658"/>
            <a:ext cx="10813060" cy="4201473"/>
          </a:xfrm>
        </p:spPr>
        <p:txBody>
          <a:bodyPr>
            <a:normAutofit/>
          </a:bodyPr>
          <a:lstStyle/>
          <a:p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 длится около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Везикулярная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сыпь, локализированная на наружных половых органах, появляется на 8-10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пустулы с последующим образованием гноящихся язвочек – примерно к 11-15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Корочки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(струпья) на месте язв образуются в период с 15 по 20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высыпаний начинается на 20-30 день от начала заболевания.</a:t>
            </a:r>
          </a:p>
          <a:p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первичного заражения ГГ, характерные для женщин и мужчин: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Затрудненное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из половых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паховых лимфатических узлов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0609729" y="5983941"/>
            <a:ext cx="1479177" cy="75303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242047" y="6091518"/>
            <a:ext cx="1385047" cy="551329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215153" y="5983941"/>
            <a:ext cx="1465729" cy="65890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0372299" y="5983941"/>
            <a:ext cx="1716607" cy="65890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3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12" y="0"/>
            <a:ext cx="8781326" cy="10928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ИППП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147918" y="6252882"/>
            <a:ext cx="1398494" cy="60511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134471" y="6018663"/>
            <a:ext cx="1716041" cy="839337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0744201" y="6293224"/>
            <a:ext cx="1447800" cy="5647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10317707" y="6018663"/>
            <a:ext cx="1874294" cy="89613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39" y="250807"/>
            <a:ext cx="27051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81" y="2819966"/>
            <a:ext cx="2813215" cy="2155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06889" y="578943"/>
            <a:ext cx="2446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чужими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мочалками, полотенцами и другими личными предметами.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06889" y="3344470"/>
            <a:ext cx="2153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интимной гигиены и требуйте этого же от своего партнера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838" y="468603"/>
            <a:ext cx="3014801" cy="1487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508505" y="755575"/>
            <a:ext cx="2683495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половых контактов с людьми с высоким риском инфицирования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4312" y="2983687"/>
            <a:ext cx="3294193" cy="1828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9667214" y="3043774"/>
            <a:ext cx="23660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у вашего партнера отсутствуют внешние признаки венерического заболевания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686" y="4716362"/>
            <a:ext cx="3453180" cy="204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886575" y="5199302"/>
            <a:ext cx="5105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презерватив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Презерватив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панацея! Используя его, вы уменьшаете, но не исключаете возможность заражения.</a:t>
            </a:r>
          </a:p>
          <a:p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0690412" y="6317780"/>
            <a:ext cx="1501588" cy="59167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>
            <a:off x="0" y="6317780"/>
            <a:ext cx="1506071" cy="54022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0" y="6100549"/>
            <a:ext cx="1506071" cy="75745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8" action="ppaction://hlinksldjump" highlightClick="1"/>
          </p:cNvPr>
          <p:cNvSpPr/>
          <p:nvPr/>
        </p:nvSpPr>
        <p:spPr>
          <a:xfrm>
            <a:off x="10522424" y="6100550"/>
            <a:ext cx="1669576" cy="808902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13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лево 15"/>
          <p:cNvSpPr/>
          <p:nvPr/>
        </p:nvSpPr>
        <p:spPr>
          <a:xfrm>
            <a:off x="-16987" y="6320978"/>
            <a:ext cx="1753561" cy="48463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440" y="1315258"/>
            <a:ext cx="2533650" cy="1809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1164" y="1864720"/>
            <a:ext cx="3024753" cy="1966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815" y="5018108"/>
            <a:ext cx="2973638" cy="1654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1802" y="4910377"/>
            <a:ext cx="2061276" cy="1870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641" y="2361141"/>
            <a:ext cx="3148161" cy="2505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9949" y="154983"/>
            <a:ext cx="11722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 безопасного полового поведения включает в себя следующие правила: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58391" y="810173"/>
            <a:ext cx="213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партнер — любимый, постоянный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98415" y="3613875"/>
            <a:ext cx="34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с партнером о безопасности;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623540" y="5176434"/>
            <a:ext cx="2077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презервативом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16238" y="3226883"/>
            <a:ext cx="2061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проходите профилактические осмотры.</a:t>
            </a:r>
          </a:p>
          <a:p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10663518" y="6225988"/>
            <a:ext cx="1528482" cy="6320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1643" y="5422734"/>
            <a:ext cx="3110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сексом под воздействием алкоголя или наркотиков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rId7" action="ppaction://hlinksldjump" highlightClick="1"/>
          </p:cNvPr>
          <p:cNvSpPr/>
          <p:nvPr/>
        </p:nvSpPr>
        <p:spPr>
          <a:xfrm>
            <a:off x="0" y="6130541"/>
            <a:ext cx="1776916" cy="64998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8" action="ppaction://hlinksldjump" highlightClick="1"/>
          </p:cNvPr>
          <p:cNvSpPr/>
          <p:nvPr/>
        </p:nvSpPr>
        <p:spPr>
          <a:xfrm>
            <a:off x="10290412" y="5868537"/>
            <a:ext cx="1901588" cy="98946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0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6134" y="1592500"/>
            <a:ext cx="5962650" cy="568589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профилактика половых инфекций - защищенный половой акт. Использование презерватива помогает во многих случаях снизить опасность заражения половыми инфекциями.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покупать качественные сертифицированные презервативы с нормальным сроком годности в аптеках.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Презерватив может помочь предохраниться от крупных микроорганизмов (гонококки, трепонемы и т.д.). Однако такие вирусы, как ВПЧ, герпес,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цитомегаловирус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проникнуть через латекс, потому что они меньше, чем его клетки.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743200"/>
            <a:ext cx="5856135" cy="390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10505455" y="6085118"/>
            <a:ext cx="1313329" cy="59167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0" y="6172200"/>
            <a:ext cx="1304365" cy="479694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-106516" y="5691117"/>
            <a:ext cx="1689656" cy="96077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>
          <a:xfrm>
            <a:off x="10129128" y="5818053"/>
            <a:ext cx="2062872" cy="960777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84139"/>
            <a:ext cx="10515600" cy="1056039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 ИППП: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04623"/>
            <a:ext cx="264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4800" y="1769912"/>
            <a:ext cx="166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ирусные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4693" y="1769912"/>
            <a:ext cx="180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3347" y="1819754"/>
            <a:ext cx="201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ротозойные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5341" y="1704623"/>
            <a:ext cx="1637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аразиты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743" y="2444802"/>
            <a:ext cx="20545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онорея;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ифилис;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икоплазмоз;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реоплазмоз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ламидиоз.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93093" y="2399647"/>
            <a:ext cx="2167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папилломавирус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 кондиломы;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герпеса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1013" y="2433513"/>
            <a:ext cx="14287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95015" y="2433512"/>
            <a:ext cx="19416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трихомониаз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956" y="2448900"/>
            <a:ext cx="1840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есотка;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лобковый педикулез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 rot="5400000">
            <a:off x="936978" y="1049867"/>
            <a:ext cx="711201" cy="598311"/>
          </a:xfrm>
          <a:prstGeom prst="curvedConnector3">
            <a:avLst>
              <a:gd name="adj1" fmla="val 19841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>
            <a:off x="8337549" y="994434"/>
            <a:ext cx="2489201" cy="756998"/>
          </a:xfrm>
          <a:prstGeom prst="curvedConnector3">
            <a:avLst>
              <a:gd name="adj1" fmla="val 98074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>
            <a:off x="3472773" y="1073884"/>
            <a:ext cx="713966" cy="547512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>
            <a:endCxn id="7" idx="0"/>
          </p:cNvCxnSpPr>
          <p:nvPr/>
        </p:nvCxnSpPr>
        <p:spPr>
          <a:xfrm rot="16200000" flipH="1">
            <a:off x="5633698" y="1265806"/>
            <a:ext cx="639206" cy="369006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>
            <a:off x="7766755" y="935064"/>
            <a:ext cx="970844" cy="769559"/>
          </a:xfrm>
          <a:prstGeom prst="curved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9025247" y="6020790"/>
            <a:ext cx="1801503" cy="62939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831850" y="6020790"/>
            <a:ext cx="1761243" cy="629392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rId2" action="ppaction://hlinksldjump" highlightClick="1"/>
          </p:cNvPr>
          <p:cNvSpPr/>
          <p:nvPr/>
        </p:nvSpPr>
        <p:spPr>
          <a:xfrm>
            <a:off x="591671" y="5903259"/>
            <a:ext cx="2253129" cy="74692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8737599" y="5903259"/>
            <a:ext cx="2245303" cy="74692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46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308" y="1030497"/>
            <a:ext cx="10515600" cy="64331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профилактика: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72366" y="1983783"/>
            <a:ext cx="7919634" cy="467411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 экстренной профилактики половых инфекций относится обработка половых органов антисептическими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препаратами.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лекарственный препарат могут ввести во влагалище в виде свечи, одновременно раствором этого препарата обрабатываются внешние половые органы, лобок и бедра.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Мужчинам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 вводится в виде 5% раствора в мочеиспускательный канал. А внешние половые органы и лобок обрабатываются 10% раствором. После этого надо в течение 2-х часов воздержаться от мочеиспускания.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меры необходимо предпринять как можно раньше после полового контакта, по крайней мере, не позже, чем через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часа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879" y="2636322"/>
            <a:ext cx="4416189" cy="402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10414746" y="6111688"/>
            <a:ext cx="1465729" cy="59327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4309310" y="6111688"/>
            <a:ext cx="1325008" cy="54620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272366" y="5895850"/>
            <a:ext cx="1763944" cy="80910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0184339" y="5920637"/>
            <a:ext cx="1696136" cy="762044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1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41" y="124580"/>
            <a:ext cx="10515600" cy="760329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чтобы защитить себя от ИППП?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970" y="1910676"/>
            <a:ext cx="10801185" cy="44389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Вашего партнера может быть много причин промолчать о том, что у него ИППП: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43200"/>
            <a:ext cx="3849927" cy="2231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14060" y="3022170"/>
            <a:ext cx="30841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 о своем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6269" y="2355071"/>
            <a:ext cx="3213176" cy="24098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169445" y="2743200"/>
            <a:ext cx="1891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Боится, что ты расскажешь другим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771" y="4315103"/>
            <a:ext cx="2814526" cy="2189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792136" y="5642054"/>
            <a:ext cx="2119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тебя потерять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555940" y="6138582"/>
            <a:ext cx="1331259" cy="59167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120137" y="6044105"/>
            <a:ext cx="1380604" cy="645459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120136" y="5807479"/>
            <a:ext cx="1655443" cy="84881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0169445" y="5936777"/>
            <a:ext cx="1771543" cy="71951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21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5407" y="766759"/>
            <a:ext cx="5295818" cy="7959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обратиться?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618" y="1727334"/>
            <a:ext cx="3749105" cy="2497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41" y="1769955"/>
            <a:ext cx="3810000" cy="2543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71441" y="2092271"/>
            <a:ext cx="2956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Кожно-венерический диспансер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ЕСТЬ кабинет анонимного обследования ИППП)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81225" y="4313130"/>
            <a:ext cx="327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Врач-гинеколог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596282" y="6098240"/>
            <a:ext cx="1371600" cy="59167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>
            <a:off x="161441" y="6158753"/>
            <a:ext cx="1331183" cy="47064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61441" y="5759355"/>
            <a:ext cx="1462643" cy="87004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10317707" y="5759355"/>
            <a:ext cx="1744305" cy="87004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2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32" y="0"/>
            <a:ext cx="7255246" cy="11522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узнать есть ли у Вас ИППП?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976" y="4947404"/>
            <a:ext cx="4242884" cy="148439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КОЖЕ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ее верхних слоях паразитов (вшей, клещей) может показать заболевание лобковым педикулезом, чесоткой.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1728"/>
            <a:ext cx="3613365" cy="250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13365" y="1910435"/>
            <a:ext cx="2820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КРОВИ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заражение ВИЧ, сифилисом, вирусным гепатитом.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6421" y="1796512"/>
            <a:ext cx="3045579" cy="228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68170" y="1803314"/>
            <a:ext cx="22782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ВЫДЕЛЕНИЙ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половых органов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показать, заражение гонореей, хламидиозом, трихомониазом, микоплазмозом,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уреаплазмозом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кандидозом.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5874" y="4677179"/>
            <a:ext cx="3121152" cy="201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трелка влево 11"/>
          <p:cNvSpPr/>
          <p:nvPr/>
        </p:nvSpPr>
        <p:spPr>
          <a:xfrm>
            <a:off x="0" y="6185647"/>
            <a:ext cx="1559859" cy="50930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0340789" y="6051176"/>
            <a:ext cx="1577788" cy="77825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0" y="6051176"/>
            <a:ext cx="1559859" cy="64377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 начало 12">
            <a:hlinkClick r:id="rId6" action="ppaction://hlinksldjump" highlightClick="1"/>
          </p:cNvPr>
          <p:cNvSpPr/>
          <p:nvPr/>
        </p:nvSpPr>
        <p:spPr>
          <a:xfrm>
            <a:off x="10072048" y="5663821"/>
            <a:ext cx="2119951" cy="1031134"/>
          </a:xfrm>
          <a:prstGeom prst="actionButtonBeginning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4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15" y="771129"/>
            <a:ext cx="10515600" cy="7483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6482" y="1815353"/>
            <a:ext cx="10580968" cy="423746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Козин</a:t>
            </a:r>
            <a:r>
              <a:rPr lang="ru-RU" dirty="0"/>
              <a:t>, В. М. Сифилис : учебно-методическое пособие для студентов лечебного и стоматологического факультетов высших медицинских учебных заведений / В. М. Козин, Ю. В. Козина, Н. Н. Янковская ; Министерство здравоохранения Республики Беларусь, Витебский государственный медицинский университет. - Витебск : [ВГМУ], 2015. - 70 </a:t>
            </a:r>
            <a:r>
              <a:rPr lang="ru-RU" dirty="0" smtClean="0"/>
              <a:t>с.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Адаскевич</a:t>
            </a:r>
            <a:r>
              <a:rPr lang="ru-RU" dirty="0"/>
              <a:t>, В. П. Заболевания, передаваемые половым путем : руководство / В. П. </a:t>
            </a:r>
            <a:r>
              <a:rPr lang="ru-RU" dirty="0" err="1"/>
              <a:t>Адаскевич</a:t>
            </a:r>
            <a:r>
              <a:rPr lang="ru-RU" dirty="0"/>
              <a:t>. - 2-е изд., </a:t>
            </a:r>
            <a:r>
              <a:rPr lang="ru-RU" dirty="0" err="1"/>
              <a:t>испр</a:t>
            </a:r>
            <a:r>
              <a:rPr lang="ru-RU" dirty="0"/>
              <a:t>. и доп. - Витебск : Издательство Витебского медицинского института, 1997. - 310 с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Леванова</a:t>
            </a:r>
            <a:r>
              <a:rPr lang="ru-RU" dirty="0"/>
              <a:t> Н. «Венерические заболевания: вылечить и не болеть!» 2006 год-256 </a:t>
            </a:r>
            <a:r>
              <a:rPr lang="ru-RU" dirty="0" smtClean="0"/>
              <a:t>с.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xreferat.com/55/3577-1-venericheskie-zabolevaniya.html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Иванов А.Г. Медико-социальные аспекты инфекций, передаваемых половым путем у подростков /</a:t>
            </a:r>
            <a:r>
              <a:rPr lang="ru-RU" dirty="0" err="1"/>
              <a:t>А.Г.Иванов</a:t>
            </a:r>
            <a:r>
              <a:rPr lang="ru-RU" dirty="0"/>
              <a:t> //Рос. </a:t>
            </a:r>
            <a:r>
              <a:rPr lang="ru-RU" dirty="0" err="1"/>
              <a:t>жур</a:t>
            </a:r>
            <a:r>
              <a:rPr lang="ru-RU" dirty="0"/>
              <a:t>. кож. и вен. болезней.-2004,-№ 1." С. 55-58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0" y="6052820"/>
            <a:ext cx="1532965" cy="59002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0" y="6052820"/>
            <a:ext cx="1600200" cy="64381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4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847" y="271081"/>
            <a:ext cx="9536515" cy="4418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повышенного риска: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679" y="720743"/>
            <a:ext cx="2913681" cy="192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60242" y="1483374"/>
            <a:ext cx="261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Секс-работники и их клиенты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481943"/>
            <a:ext cx="3024210" cy="227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943552" y="2906899"/>
            <a:ext cx="24487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группы населения (водители-дальнобойщики, моряки, рабочие-мигранты);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6326" y="4769553"/>
            <a:ext cx="3126415" cy="208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-60242" y="5412579"/>
            <a:ext cx="1966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Гомосексуалы/ бисексуалы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1209" y="470263"/>
            <a:ext cx="2194220" cy="258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694023" y="1027567"/>
            <a:ext cx="202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наркотиков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232" y="2586447"/>
            <a:ext cx="3170490" cy="211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9962103" y="3326616"/>
            <a:ext cx="1875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3851" y="4611190"/>
            <a:ext cx="2978332" cy="198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7286639" y="5188725"/>
            <a:ext cx="1478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уристы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790213" y="6377049"/>
            <a:ext cx="1282535" cy="48095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4961212" y="6377049"/>
            <a:ext cx="1424090" cy="48095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7" name="Управляющая кнопка: настраиваемая 16">
            <a:hlinkClick r:id="rId8" action="ppaction://hlinksldjump" highlightClick="1"/>
          </p:cNvPr>
          <p:cNvSpPr/>
          <p:nvPr/>
        </p:nvSpPr>
        <p:spPr>
          <a:xfrm>
            <a:off x="4564840" y="6120466"/>
            <a:ext cx="2064559" cy="737534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9" action="ppaction://hlinksldjump" highlightClick="1"/>
          </p:cNvPr>
          <p:cNvSpPr/>
          <p:nvPr/>
        </p:nvSpPr>
        <p:spPr>
          <a:xfrm>
            <a:off x="7421289" y="6076421"/>
            <a:ext cx="1865215" cy="78157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2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17221"/>
            <a:ext cx="10515600" cy="491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Пути передачи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0263" y="1606233"/>
            <a:ext cx="11025777" cy="4040187"/>
          </a:xfrm>
        </p:spPr>
        <p:txBody>
          <a:bodyPr>
            <a:normAutofit/>
          </a:bodyPr>
          <a:lstStyle/>
          <a:p>
            <a:pPr algn="just" fontAlgn="ctr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fontAlgn="ctr">
              <a:buFont typeface="Wingdings" panose="05000000000000000000" pitchFamily="2" charset="2"/>
              <a:buChar char="v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половом контакте (при вагинальном, оральном или анальном сексе);</a:t>
            </a:r>
          </a:p>
          <a:p>
            <a:pPr marL="342900" indent="-342900" algn="just" fontAlgn="ctr">
              <a:buFont typeface="Wingdings" panose="05000000000000000000" pitchFamily="2" charset="2"/>
              <a:buChar char="v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через кровь;</a:t>
            </a:r>
          </a:p>
          <a:p>
            <a:pPr marL="342900" indent="-342900" algn="just" fontAlgn="ctr">
              <a:buFont typeface="Wingdings" panose="05000000000000000000" pitchFamily="2" charset="2"/>
              <a:buChar char="v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 матери к плоду в период внутриутробного развития или ребенку - во время родов, а также через молоко при грудном вскармливании;</a:t>
            </a:r>
          </a:p>
          <a:p>
            <a:pPr marL="342900" indent="-342900" algn="just" fontAlgn="ctr">
              <a:buFont typeface="Wingdings" panose="05000000000000000000" pitchFamily="2" charset="2"/>
              <a:buChar char="v"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очень близком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контакте с зараженным человеком в быту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455231" y="6143942"/>
            <a:ext cx="1508166" cy="6249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831850" y="6187044"/>
            <a:ext cx="1555090" cy="475013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505863" y="5902560"/>
            <a:ext cx="2207064" cy="86637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8081682" y="5795682"/>
            <a:ext cx="2245659" cy="106231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8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31850" y="902971"/>
            <a:ext cx="10515600" cy="63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Симптомы половых инфекций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748598"/>
            <a:ext cx="10515600" cy="4558030"/>
          </a:xfrm>
        </p:spPr>
        <p:txBody>
          <a:bodyPr>
            <a:normAutofit/>
          </a:bodyPr>
          <a:lstStyle/>
          <a:p>
            <a:pPr algn="just" fontAlgn="ctr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необычные выделения и запах из половых органов;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появление разрастаний на слизистой оболочке наружных половых органов;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возникновение зуда, боли и жжения в половых органах;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частые позывы к мочеиспусканию;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боль и дискомфорт при половом контакте;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появление сыпи, ранок и язвочек на коже или слизистых;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увеличение лимфоузлов;</a:t>
            </a:r>
          </a:p>
          <a:p>
            <a:pPr algn="just" fontAlgn="ctr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отдельных случаях повышение температуры тела.</a:t>
            </a:r>
          </a:p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9108374" y="6210795"/>
            <a:ext cx="1294410" cy="4393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736270" y="6210795"/>
            <a:ext cx="1508166" cy="43938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551329" y="6037729"/>
            <a:ext cx="1799985" cy="61245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834718" y="6037729"/>
            <a:ext cx="2031204" cy="61245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5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435" y="-190004"/>
            <a:ext cx="7072332" cy="10948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последствия ИППП?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262" y="1787137"/>
            <a:ext cx="10896188" cy="45814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микрофлоры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влагалища;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в различных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эрозия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матки;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матки;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выкидыш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преждевременные роды, внематочная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инфекцией новорожденного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ростатит.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584" y="4077879"/>
            <a:ext cx="3564690" cy="255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6911788" y="5957048"/>
            <a:ext cx="1680883" cy="6775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0" y="6118411"/>
            <a:ext cx="1344706" cy="569999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6199094" y="5661212"/>
            <a:ext cx="3146169" cy="97341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0" y="5854890"/>
            <a:ext cx="1651379" cy="77973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70015"/>
            <a:ext cx="10515600" cy="653143"/>
          </a:xfrm>
        </p:spPr>
        <p:txBody>
          <a:bodyPr>
            <a:noAutofit/>
          </a:bodyPr>
          <a:lstStyle/>
          <a:p>
            <a:r>
              <a:rPr lang="ru-RU" sz="4400" dirty="0" smtClean="0"/>
              <a:t>Наиболее распространенные ИППП:</a:t>
            </a:r>
            <a:endParaRPr lang="ru-RU" sz="4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59481" y="1357899"/>
            <a:ext cx="1033153" cy="150623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1223158" y="3004457"/>
            <a:ext cx="2208811" cy="157941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03169" y="3424834"/>
            <a:ext cx="197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</a:t>
            </a:r>
            <a:r>
              <a:rPr lang="ru-RU" sz="3200" dirty="0" smtClean="0"/>
              <a:t>ифилис</a:t>
            </a:r>
            <a:endParaRPr lang="ru-RU" dirty="0"/>
          </a:p>
        </p:txBody>
      </p:sp>
      <p:sp>
        <p:nvSpPr>
          <p:cNvPr id="7" name="Сердце 6"/>
          <p:cNvSpPr/>
          <p:nvPr/>
        </p:nvSpPr>
        <p:spPr>
          <a:xfrm>
            <a:off x="3500829" y="3004457"/>
            <a:ext cx="2280062" cy="1579418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5803444" y="2960467"/>
            <a:ext cx="2280062" cy="15794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1864426" y="4429986"/>
            <a:ext cx="2753880" cy="1579418"/>
          </a:xfrm>
          <a:prstGeom prst="hea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4600450" y="4378971"/>
            <a:ext cx="2498602" cy="1751365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45214" y="3354672"/>
            <a:ext cx="159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Г</a:t>
            </a:r>
            <a:r>
              <a:rPr lang="ru-RU" sz="3200" dirty="0" smtClean="0"/>
              <a:t>онорея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03445" y="3385449"/>
            <a:ext cx="2280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рихомониаз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0049" y="4750336"/>
            <a:ext cx="2243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ламидиоз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634" y="4858057"/>
            <a:ext cx="2182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Генитальный герпес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2" action="ppaction://hlinksldjump" highlightClick="1"/>
          </p:cNvPr>
          <p:cNvSpPr/>
          <p:nvPr/>
        </p:nvSpPr>
        <p:spPr>
          <a:xfrm>
            <a:off x="1603168" y="3424834"/>
            <a:ext cx="1638198" cy="51028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>
          <a:xfrm>
            <a:off x="3859481" y="3424834"/>
            <a:ext cx="1577026" cy="58477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4" action="ppaction://hlinksldjump" highlightClick="1"/>
          </p:cNvPr>
          <p:cNvSpPr/>
          <p:nvPr/>
        </p:nvSpPr>
        <p:spPr>
          <a:xfrm>
            <a:off x="6051632" y="3424834"/>
            <a:ext cx="1756350" cy="47276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5" action="ppaction://hlinksldjump" highlightClick="1"/>
          </p:cNvPr>
          <p:cNvSpPr/>
          <p:nvPr/>
        </p:nvSpPr>
        <p:spPr>
          <a:xfrm>
            <a:off x="2310049" y="4814067"/>
            <a:ext cx="2066008" cy="521043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6" action="ppaction://hlinksldjump" highlightClick="1"/>
          </p:cNvPr>
          <p:cNvSpPr/>
          <p:nvPr/>
        </p:nvSpPr>
        <p:spPr>
          <a:xfrm>
            <a:off x="4892634" y="4750336"/>
            <a:ext cx="2037173" cy="90512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>
            <a:off x="249382" y="6009404"/>
            <a:ext cx="1498736" cy="664528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20" name="Управляющая кнопка: настраиваемая 19">
            <a:hlinkClick r:id="rId7" action="ppaction://hlinksldjump" highlightClick="1"/>
          </p:cNvPr>
          <p:cNvSpPr/>
          <p:nvPr/>
        </p:nvSpPr>
        <p:spPr>
          <a:xfrm>
            <a:off x="201881" y="5812164"/>
            <a:ext cx="1662545" cy="86176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4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28" y="185738"/>
            <a:ext cx="10515600" cy="8979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ламидиоз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7005" y="1806223"/>
            <a:ext cx="10515600" cy="2822221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727272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Хламидиоз относится к заболеваниям, передающимся половым путем. Возбудитель – хламидия (</a:t>
            </a:r>
            <a:r>
              <a:rPr lang="ru-RU" b="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Chlamydia</a:t>
            </a:r>
            <a:r>
              <a:rPr lang="ru-RU" b="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trachomatis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При этом заболевании возможно поражение мочеиспускательного канала (уретры), прямой кишки, влагалища, шейки матки и глаз. Поражение глотки при хламидиозе в отличие от гонореи встречается редко.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Инкубационный период хламидиоза составляет </a:t>
            </a:r>
            <a:r>
              <a:rPr lang="ru-RU" sz="2800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1-3 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недели.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125405"/>
            <a:ext cx="3823855" cy="25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10521538" y="6198919"/>
            <a:ext cx="1246909" cy="4710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747657" y="6198919"/>
            <a:ext cx="1187533" cy="47108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42712" y="6198919"/>
            <a:ext cx="1175657" cy="4710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НАЧАЛО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10300448" y="5943601"/>
            <a:ext cx="1598628" cy="72640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623958" y="5943601"/>
            <a:ext cx="1600724" cy="72640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5533901" y="5943601"/>
            <a:ext cx="1566146" cy="72640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2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767</TotalTime>
  <Words>1229</Words>
  <Application>Microsoft Office PowerPoint</Application>
  <PresentationFormat>Произвольный</PresentationFormat>
  <Paragraphs>266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HDOfficeLightV0</vt:lpstr>
      <vt:lpstr>1_HDOfficeLightV0</vt:lpstr>
      <vt:lpstr>Слайд 1</vt:lpstr>
      <vt:lpstr>Что такое ЗППП?</vt:lpstr>
      <vt:lpstr>Классификация ИППП:</vt:lpstr>
      <vt:lpstr>Группы повышенного риска:</vt:lpstr>
      <vt:lpstr>Пути передачи</vt:lpstr>
      <vt:lpstr>Симптомы половых инфекций</vt:lpstr>
      <vt:lpstr>Каковы последствия ИППП?</vt:lpstr>
      <vt:lpstr>Наиболее распространенные ИППП:</vt:lpstr>
      <vt:lpstr>Хламидиоз</vt:lpstr>
      <vt:lpstr>Заражение хламидиозом.</vt:lpstr>
      <vt:lpstr>Слайд 11</vt:lpstr>
      <vt:lpstr>Причиной заражения НЕ могут быть</vt:lpstr>
      <vt:lpstr>Симптомы хламидиоза:</vt:lpstr>
      <vt:lpstr>Гонорея </vt:lpstr>
      <vt:lpstr>Слайд 15</vt:lpstr>
      <vt:lpstr>При гонорее могут поражаться не только половые органы</vt:lpstr>
      <vt:lpstr>Симптомы острой формы гонореи:</vt:lpstr>
      <vt:lpstr>Трихомониаз</vt:lpstr>
      <vt:lpstr>Симптомы:</vt:lpstr>
      <vt:lpstr>Сифилис:</vt:lpstr>
      <vt:lpstr> Инкубационный период</vt:lpstr>
      <vt:lpstr>Генитальный герпес:</vt:lpstr>
      <vt:lpstr>Факторы, влияющие на распространённость:</vt:lpstr>
      <vt:lpstr>Количество случаев заболеваний генитальным герпесом коррелирует с:</vt:lpstr>
      <vt:lpstr>Симптомы:</vt:lpstr>
      <vt:lpstr>Профилактика ИППП</vt:lpstr>
      <vt:lpstr>Слайд 27</vt:lpstr>
      <vt:lpstr>Слайд 28</vt:lpstr>
      <vt:lpstr>Слайд 29</vt:lpstr>
      <vt:lpstr>Экстренная профилактика:</vt:lpstr>
      <vt:lpstr>Что делать, чтобы защитить себя от ИППП?</vt:lpstr>
      <vt:lpstr>Куда обратиться?</vt:lpstr>
      <vt:lpstr>Как узнать есть ли у Вас ИППП?</vt:lpstr>
      <vt:lpstr>Список использованной литературы: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80</cp:revision>
  <dcterms:created xsi:type="dcterms:W3CDTF">2018-02-16T15:20:21Z</dcterms:created>
  <dcterms:modified xsi:type="dcterms:W3CDTF">2025-06-05T04:47:07Z</dcterms:modified>
</cp:coreProperties>
</file>