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2" r:id="rId5"/>
    <p:sldId id="271" r:id="rId6"/>
    <p:sldId id="266" r:id="rId7"/>
    <p:sldId id="264" r:id="rId8"/>
    <p:sldId id="263" r:id="rId9"/>
    <p:sldId id="265" r:id="rId10"/>
    <p:sldId id="267" r:id="rId11"/>
    <p:sldId id="268" r:id="rId12"/>
    <p:sldId id="269" r:id="rId13"/>
    <p:sldId id="270"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07"/>
  </p:normalViewPr>
  <p:slideViewPr>
    <p:cSldViewPr snapToGrid="0">
      <p:cViewPr>
        <p:scale>
          <a:sx n="88" d="100"/>
          <a:sy n="88" d="100"/>
        </p:scale>
        <p:origin x="-1350"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6/16/2025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6/16/2025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6/16/2025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6/16/2025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A45424A-82AB-200E-F5AF-B8822908D686}"/>
              </a:ext>
            </a:extLst>
          </p:cNvPr>
          <p:cNvSpPr>
            <a:spLocks noGrp="1"/>
          </p:cNvSpPr>
          <p:nvPr>
            <p:ph type="ctrTitle"/>
          </p:nvPr>
        </p:nvSpPr>
        <p:spPr/>
        <p:txBody>
          <a:bodyPr>
            <a:normAutofit/>
          </a:bodyPr>
          <a:lstStyle/>
          <a:p>
            <a:r>
              <a:rPr lang="en" sz="4800" dirty="0"/>
              <a:t>Herbal medicine</a:t>
            </a:r>
            <a:endParaRPr lang="ru-RU" sz="4800" dirty="0"/>
          </a:p>
        </p:txBody>
      </p:sp>
      <p:sp>
        <p:nvSpPr>
          <p:cNvPr id="5" name="Подзаголовок 4">
            <a:extLst>
              <a:ext uri="{FF2B5EF4-FFF2-40B4-BE49-F238E27FC236}">
                <a16:creationId xmlns:a16="http://schemas.microsoft.com/office/drawing/2014/main" xmlns="" id="{7C71FF9D-0A34-753B-7924-D0E22AC91335}"/>
              </a:ext>
            </a:extLst>
          </p:cNvPr>
          <p:cNvSpPr>
            <a:spLocks noGrp="1"/>
          </p:cNvSpPr>
          <p:nvPr>
            <p:ph type="subTitle" idx="1"/>
          </p:nvPr>
        </p:nvSpPr>
        <p:spPr>
          <a:xfrm>
            <a:off x="5100937" y="5201630"/>
            <a:ext cx="6801612" cy="1239894"/>
          </a:xfrm>
        </p:spPr>
        <p:txBody>
          <a:bodyPr/>
          <a:lstStyle/>
          <a:p>
            <a:pPr algn="r"/>
            <a:r>
              <a:rPr lang="en" b="0" i="0" dirty="0" smtClean="0">
                <a:solidFill>
                  <a:srgbClr val="202122"/>
                </a:solidFill>
                <a:effectLst/>
                <a:latin typeface="Arial" panose="020B0604020202020204" pitchFamily="34" charset="0"/>
              </a:rPr>
              <a:t>Bagiyan Karina</a:t>
            </a:r>
            <a:endParaRPr lang="ru-RU" dirty="0"/>
          </a:p>
        </p:txBody>
      </p:sp>
    </p:spTree>
    <p:extLst>
      <p:ext uri="{BB962C8B-B14F-4D97-AF65-F5344CB8AC3E}">
        <p14:creationId xmlns:p14="http://schemas.microsoft.com/office/powerpoint/2010/main" val="2547474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E9D54B6-71EB-A7BC-CB24-7B47EFA3D033}"/>
              </a:ext>
            </a:extLst>
          </p:cNvPr>
          <p:cNvSpPr>
            <a:spLocks noGrp="1"/>
          </p:cNvSpPr>
          <p:nvPr>
            <p:ph type="title"/>
          </p:nvPr>
        </p:nvSpPr>
        <p:spPr>
          <a:xfrm>
            <a:off x="765449" y="1532628"/>
            <a:ext cx="4494998" cy="1134640"/>
          </a:xfrm>
        </p:spPr>
        <p:txBody>
          <a:bodyPr/>
          <a:lstStyle/>
          <a:p>
            <a:r>
              <a:rPr lang="en" sz="2400" dirty="0"/>
              <a:t> Xi'an, China.</a:t>
            </a:r>
            <a:endParaRPr lang="ru-RU" dirty="0"/>
          </a:p>
        </p:txBody>
      </p:sp>
      <p:sp>
        <p:nvSpPr>
          <p:cNvPr id="4" name="Текст 3">
            <a:extLst>
              <a:ext uri="{FF2B5EF4-FFF2-40B4-BE49-F238E27FC236}">
                <a16:creationId xmlns:a16="http://schemas.microsoft.com/office/drawing/2014/main" xmlns="" id="{98765D34-5CC8-5B57-0301-34EA4C082044}"/>
              </a:ext>
            </a:extLst>
          </p:cNvPr>
          <p:cNvSpPr>
            <a:spLocks noGrp="1"/>
          </p:cNvSpPr>
          <p:nvPr>
            <p:ph type="body" sz="half" idx="2"/>
          </p:nvPr>
        </p:nvSpPr>
        <p:spPr>
          <a:xfrm>
            <a:off x="951919" y="3135087"/>
            <a:ext cx="4122057" cy="2623384"/>
          </a:xfrm>
        </p:spPr>
        <p:txBody>
          <a:bodyPr>
            <a:normAutofit/>
          </a:bodyPr>
          <a:lstStyle/>
          <a:p>
            <a:r>
              <a:rPr lang="en" sz="2400" dirty="0"/>
              <a:t>Ready to drink macerated medicinal liquor with goji berry, tokay gecko, and ginseng, for sale at a traditional medicine market in Xi'an, China</a:t>
            </a:r>
            <a:endParaRPr lang="ru-RU" sz="2400" dirty="0"/>
          </a:p>
          <a:p>
            <a:endParaRPr lang="ru-RU" dirty="0"/>
          </a:p>
        </p:txBody>
      </p:sp>
      <p:pic>
        <p:nvPicPr>
          <p:cNvPr id="5" name="Picture 2">
            <a:extLst>
              <a:ext uri="{FF2B5EF4-FFF2-40B4-BE49-F238E27FC236}">
                <a16:creationId xmlns:a16="http://schemas.microsoft.com/office/drawing/2014/main" xmlns="" id="{D99BD186-BC82-1AB4-1393-55D39CDD705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846" b="78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26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E9D54B6-71EB-A7BC-CB24-7B47EFA3D033}"/>
              </a:ext>
            </a:extLst>
          </p:cNvPr>
          <p:cNvSpPr>
            <a:spLocks noGrp="1"/>
          </p:cNvSpPr>
          <p:nvPr>
            <p:ph type="title"/>
          </p:nvPr>
        </p:nvSpPr>
        <p:spPr>
          <a:xfrm>
            <a:off x="765449" y="1532628"/>
            <a:ext cx="4494998" cy="1134640"/>
          </a:xfrm>
        </p:spPr>
        <p:txBody>
          <a:bodyPr/>
          <a:lstStyle/>
          <a:p>
            <a:r>
              <a:rPr lang="en" sz="2400" b="0" i="0" dirty="0">
                <a:solidFill>
                  <a:srgbClr val="202122"/>
                </a:solidFill>
                <a:effectLst/>
                <a:latin typeface="Arial" panose="020B0604020202020204" pitchFamily="34" charset="0"/>
              </a:rPr>
              <a:t>Goa, India</a:t>
            </a:r>
            <a:endParaRPr lang="ru-RU" dirty="0"/>
          </a:p>
        </p:txBody>
      </p:sp>
      <p:sp>
        <p:nvSpPr>
          <p:cNvPr id="4" name="Текст 3">
            <a:extLst>
              <a:ext uri="{FF2B5EF4-FFF2-40B4-BE49-F238E27FC236}">
                <a16:creationId xmlns:a16="http://schemas.microsoft.com/office/drawing/2014/main" xmlns="" id="{98765D34-5CC8-5B57-0301-34EA4C082044}"/>
              </a:ext>
            </a:extLst>
          </p:cNvPr>
          <p:cNvSpPr>
            <a:spLocks noGrp="1"/>
          </p:cNvSpPr>
          <p:nvPr>
            <p:ph type="body" sz="half" idx="2"/>
          </p:nvPr>
        </p:nvSpPr>
        <p:spPr>
          <a:xfrm>
            <a:off x="951919" y="3135087"/>
            <a:ext cx="4122057" cy="2623384"/>
          </a:xfrm>
        </p:spPr>
        <p:txBody>
          <a:bodyPr>
            <a:normAutofit/>
          </a:bodyPr>
          <a:lstStyle/>
          <a:p>
            <a:r>
              <a:rPr lang="en" sz="2800" dirty="0"/>
              <a:t>A platter of herbal medicines at Goa, India</a:t>
            </a:r>
            <a:endParaRPr lang="ru-RU" sz="2800" dirty="0"/>
          </a:p>
          <a:p>
            <a:endParaRPr lang="ru-RU" dirty="0"/>
          </a:p>
        </p:txBody>
      </p:sp>
      <p:pic>
        <p:nvPicPr>
          <p:cNvPr id="6" name="Picture 4">
            <a:extLst>
              <a:ext uri="{FF2B5EF4-FFF2-40B4-BE49-F238E27FC236}">
                <a16:creationId xmlns:a16="http://schemas.microsoft.com/office/drawing/2014/main" xmlns="" id="{97085391-B0AE-23F0-8B8C-05D7B833C9B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924" r="129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1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D71C8C-CA8B-58C6-5FDB-51FB2D0AB0BE}"/>
              </a:ext>
            </a:extLst>
          </p:cNvPr>
          <p:cNvSpPr>
            <a:spLocks noGrp="1"/>
          </p:cNvSpPr>
          <p:nvPr>
            <p:ph type="title"/>
          </p:nvPr>
        </p:nvSpPr>
        <p:spPr>
          <a:xfrm>
            <a:off x="808523" y="1944914"/>
            <a:ext cx="4494998" cy="1363168"/>
          </a:xfrm>
        </p:spPr>
        <p:txBody>
          <a:bodyPr/>
          <a:lstStyle/>
          <a:p>
            <a:r>
              <a:rPr lang="en" dirty="0"/>
              <a:t>An antique selection of herbal medicines</a:t>
            </a:r>
            <a:endParaRPr lang="ru-RU" dirty="0"/>
          </a:p>
        </p:txBody>
      </p:sp>
      <p:pic>
        <p:nvPicPr>
          <p:cNvPr id="9218" name="Picture 2">
            <a:extLst>
              <a:ext uri="{FF2B5EF4-FFF2-40B4-BE49-F238E27FC236}">
                <a16:creationId xmlns:a16="http://schemas.microsoft.com/office/drawing/2014/main" xmlns="" id="{74AB15FD-92D7-4A38-E968-9CCD7B5BD29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539" b="125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69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9E0802-093A-212C-C638-92C4AAE8DFA3}"/>
              </a:ext>
            </a:extLst>
          </p:cNvPr>
          <p:cNvSpPr>
            <a:spLocks noGrp="1"/>
          </p:cNvSpPr>
          <p:nvPr>
            <p:ph type="title"/>
          </p:nvPr>
        </p:nvSpPr>
        <p:spPr>
          <a:xfrm>
            <a:off x="881094" y="2331981"/>
            <a:ext cx="4494998" cy="2194037"/>
          </a:xfrm>
        </p:spPr>
        <p:txBody>
          <a:bodyPr/>
          <a:lstStyle/>
          <a:p>
            <a:r>
              <a:rPr lang="en" dirty="0"/>
              <a:t>A physician preparing an elixir, from an Arabic version of </a:t>
            </a:r>
            <a:r>
              <a:rPr lang="en" dirty="0" err="1"/>
              <a:t>Dioscorides's</a:t>
            </a:r>
            <a:r>
              <a:rPr lang="en" dirty="0"/>
              <a:t> pharmacopoeia, 1224</a:t>
            </a:r>
            <a:endParaRPr lang="ru-RU" dirty="0"/>
          </a:p>
        </p:txBody>
      </p:sp>
      <p:pic>
        <p:nvPicPr>
          <p:cNvPr id="10242" name="Picture 2">
            <a:extLst>
              <a:ext uri="{FF2B5EF4-FFF2-40B4-BE49-F238E27FC236}">
                <a16:creationId xmlns:a16="http://schemas.microsoft.com/office/drawing/2014/main" xmlns="" id="{0E978F20-DD1C-D61C-2ACB-9CC4C16C704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205" r="242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4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hould You Use a Thank You Slide to End Your PowerPoint Presentation?">
            <a:extLst>
              <a:ext uri="{FF2B5EF4-FFF2-40B4-BE49-F238E27FC236}">
                <a16:creationId xmlns:a16="http://schemas.microsoft.com/office/drawing/2014/main" xmlns="" id="{46B23B65-E1DB-1CD8-A9FB-4D59C3104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 y="0"/>
            <a:ext cx="12206377" cy="68499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xmlns="" id="{2BFB3EF2-9E22-0AEE-148F-0AD1E0C785F6}"/>
              </a:ext>
            </a:extLst>
          </p:cNvPr>
          <p:cNvSpPr/>
          <p:nvPr/>
        </p:nvSpPr>
        <p:spPr>
          <a:xfrm>
            <a:off x="0" y="6096001"/>
            <a:ext cx="3875314" cy="1233714"/>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48638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merians - World History Encyclopedia">
            <a:extLst>
              <a:ext uri="{FF2B5EF4-FFF2-40B4-BE49-F238E27FC236}">
                <a16:creationId xmlns:a16="http://schemas.microsoft.com/office/drawing/2014/main" xmlns="" id="{00F7FD62-7E7D-18B4-AFB2-CE853C7E2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931" y="394139"/>
            <a:ext cx="10452538" cy="608548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AD7F7101-4158-5E28-CB3F-615E46610DFF}"/>
              </a:ext>
            </a:extLst>
          </p:cNvPr>
          <p:cNvSpPr>
            <a:spLocks noGrp="1"/>
          </p:cNvSpPr>
          <p:nvPr>
            <p:ph type="title"/>
          </p:nvPr>
        </p:nvSpPr>
        <p:spPr/>
        <p:txBody>
          <a:bodyPr/>
          <a:lstStyle/>
          <a:p>
            <a:r>
              <a:rPr lang="en" b="0" i="0" dirty="0">
                <a:solidFill>
                  <a:srgbClr val="000000"/>
                </a:solidFill>
                <a:effectLst/>
                <a:latin typeface="Linux Libertine"/>
              </a:rPr>
              <a:t>History</a:t>
            </a:r>
          </a:p>
        </p:txBody>
      </p:sp>
      <p:sp>
        <p:nvSpPr>
          <p:cNvPr id="3" name="Объект 2">
            <a:extLst>
              <a:ext uri="{FF2B5EF4-FFF2-40B4-BE49-F238E27FC236}">
                <a16:creationId xmlns:a16="http://schemas.microsoft.com/office/drawing/2014/main" xmlns="" id="{09D43976-97C9-C108-881F-A6A42016B7D5}"/>
              </a:ext>
            </a:extLst>
          </p:cNvPr>
          <p:cNvSpPr>
            <a:spLocks noGrp="1"/>
          </p:cNvSpPr>
          <p:nvPr>
            <p:ph idx="1"/>
          </p:nvPr>
        </p:nvSpPr>
        <p:spPr>
          <a:xfrm>
            <a:off x="2231136" y="2638044"/>
            <a:ext cx="7729728" cy="3101983"/>
          </a:xfrm>
        </p:spPr>
        <p:style>
          <a:lnRef idx="2">
            <a:schemeClr val="dk1"/>
          </a:lnRef>
          <a:fillRef idx="1">
            <a:schemeClr val="lt1"/>
          </a:fillRef>
          <a:effectRef idx="0">
            <a:schemeClr val="dk1"/>
          </a:effectRef>
          <a:fontRef idx="minor">
            <a:schemeClr val="dk1"/>
          </a:fontRef>
        </p:style>
        <p:txBody>
          <a:bodyPr>
            <a:normAutofit/>
          </a:bodyPr>
          <a:lstStyle/>
          <a:p>
            <a:pPr algn="just"/>
            <a:r>
              <a:rPr lang="en" sz="2800" dirty="0"/>
              <a:t>Archaeological evidence indicates that the use of medicinal plants dates back to the Paleolithic age, approximately </a:t>
            </a:r>
            <a:r>
              <a:rPr lang="en" sz="2800" b="1" dirty="0"/>
              <a:t>60,000</a:t>
            </a:r>
            <a:r>
              <a:rPr lang="en" sz="2800" dirty="0"/>
              <a:t> years ago. </a:t>
            </a:r>
          </a:p>
          <a:p>
            <a:pPr algn="just"/>
            <a:r>
              <a:rPr lang="en" sz="2800" dirty="0"/>
              <a:t>Written evidence of herbal remedies dates back over </a:t>
            </a:r>
            <a:r>
              <a:rPr lang="en" sz="2800" b="1" dirty="0"/>
              <a:t>5,000</a:t>
            </a:r>
            <a:r>
              <a:rPr lang="en" sz="2800" dirty="0"/>
              <a:t> years to the Sumerians, who compiled lists of plants.</a:t>
            </a:r>
            <a:endParaRPr lang="ru-RU" sz="2800" dirty="0"/>
          </a:p>
        </p:txBody>
      </p:sp>
    </p:spTree>
    <p:extLst>
      <p:ext uri="{BB962C8B-B14F-4D97-AF65-F5344CB8AC3E}">
        <p14:creationId xmlns:p14="http://schemas.microsoft.com/office/powerpoint/2010/main" val="116344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population control the answer to fixing climate change? | CBC News">
            <a:extLst>
              <a:ext uri="{FF2B5EF4-FFF2-40B4-BE49-F238E27FC236}">
                <a16:creationId xmlns:a16="http://schemas.microsoft.com/office/drawing/2014/main" xmlns="" id="{9C00899F-07F6-ABF2-310A-43AD75CE2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74" y="451946"/>
            <a:ext cx="10581680" cy="595558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A95706BB-504C-85F4-48C8-D80B76D85BB0}"/>
              </a:ext>
            </a:extLst>
          </p:cNvPr>
          <p:cNvSpPr>
            <a:spLocks noGrp="1"/>
          </p:cNvSpPr>
          <p:nvPr>
            <p:ph type="title"/>
          </p:nvPr>
        </p:nvSpPr>
        <p:spPr/>
        <p:txBody>
          <a:bodyPr/>
          <a:lstStyle/>
          <a:p>
            <a:r>
              <a:rPr lang="en" dirty="0"/>
              <a:t>review</a:t>
            </a:r>
            <a:endParaRPr lang="ru-RU" dirty="0"/>
          </a:p>
        </p:txBody>
      </p:sp>
      <p:sp>
        <p:nvSpPr>
          <p:cNvPr id="3" name="Объект 2">
            <a:extLst>
              <a:ext uri="{FF2B5EF4-FFF2-40B4-BE49-F238E27FC236}">
                <a16:creationId xmlns:a16="http://schemas.microsoft.com/office/drawing/2014/main" xmlns="" id="{D25138FF-D653-2703-A44C-4CCCCE5F38C3}"/>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 sz="2800" dirty="0"/>
              <a:t>It is estimated that </a:t>
            </a:r>
            <a:r>
              <a:rPr lang="en" sz="2800" b="1" dirty="0"/>
              <a:t>80%</a:t>
            </a:r>
            <a:r>
              <a:rPr lang="en" sz="2800" dirty="0"/>
              <a:t> of world population rely on traditional herbal medicine for primary health care.</a:t>
            </a:r>
          </a:p>
          <a:p>
            <a:r>
              <a:rPr lang="en" sz="2800" dirty="0"/>
              <a:t>A wide variety of herbal medicines are readily available in the market all over the world.</a:t>
            </a:r>
            <a:endParaRPr lang="ru-RU" sz="2800" dirty="0"/>
          </a:p>
        </p:txBody>
      </p:sp>
    </p:spTree>
    <p:extLst>
      <p:ext uri="{BB962C8B-B14F-4D97-AF65-F5344CB8AC3E}">
        <p14:creationId xmlns:p14="http://schemas.microsoft.com/office/powerpoint/2010/main" val="27492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fferent plant parts of A. nigra used to extract bioactive compounds.... |  Download High-Resolution Scientific Diagram">
            <a:extLst>
              <a:ext uri="{FF2B5EF4-FFF2-40B4-BE49-F238E27FC236}">
                <a16:creationId xmlns:a16="http://schemas.microsoft.com/office/drawing/2014/main" xmlns="" id="{6173E779-A309-78D0-CCBD-2E3254AFA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0"/>
            <a:ext cx="9209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74F7836B-71AA-EE5B-8098-3D91C881667B}"/>
              </a:ext>
            </a:extLst>
          </p:cNvPr>
          <p:cNvSpPr>
            <a:spLocks noGrp="1"/>
          </p:cNvSpPr>
          <p:nvPr>
            <p:ph type="title"/>
          </p:nvPr>
        </p:nvSpPr>
        <p:spPr/>
        <p:txBody>
          <a:bodyPr/>
          <a:lstStyle/>
          <a:p>
            <a:r>
              <a:rPr lang="en" dirty="0"/>
              <a:t>Beliefs</a:t>
            </a:r>
            <a:br>
              <a:rPr lang="en" dirty="0"/>
            </a:br>
            <a:endParaRPr lang="ru-RU" dirty="0"/>
          </a:p>
        </p:txBody>
      </p:sp>
      <p:sp>
        <p:nvSpPr>
          <p:cNvPr id="3" name="Объект 2">
            <a:extLst>
              <a:ext uri="{FF2B5EF4-FFF2-40B4-BE49-F238E27FC236}">
                <a16:creationId xmlns:a16="http://schemas.microsoft.com/office/drawing/2014/main" xmlns="" id="{76E3C5C5-0B4B-7D79-30E9-E777F8554E5F}"/>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 sz="2400" dirty="0"/>
              <a:t>Herbalists tend to use extracts from parts of plants, such as the roots or leaves, believing that plants are subject to environmental pressures and therefore develop resistance to threats such as radiation, reactive oxygen species and microbial attack to survive, providing defensive phytochemicals of use in herbalism.</a:t>
            </a:r>
            <a:endParaRPr lang="ru-RU" sz="2400" dirty="0"/>
          </a:p>
        </p:txBody>
      </p:sp>
    </p:spTree>
    <p:extLst>
      <p:ext uri="{BB962C8B-B14F-4D97-AF65-F5344CB8AC3E}">
        <p14:creationId xmlns:p14="http://schemas.microsoft.com/office/powerpoint/2010/main" val="52524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821C95-C644-CE82-F4E6-924ADB08FF9D}"/>
              </a:ext>
            </a:extLst>
          </p:cNvPr>
          <p:cNvSpPr>
            <a:spLocks noGrp="1"/>
          </p:cNvSpPr>
          <p:nvPr>
            <p:ph type="title"/>
          </p:nvPr>
        </p:nvSpPr>
        <p:spPr/>
        <p:txBody>
          <a:bodyPr/>
          <a:lstStyle/>
          <a:p>
            <a:r>
              <a:rPr lang="en" dirty="0"/>
              <a:t>An example of a herbal medicine resource: </a:t>
            </a:r>
            <a:endParaRPr lang="ru-RU" dirty="0"/>
          </a:p>
        </p:txBody>
      </p:sp>
      <p:sp>
        <p:nvSpPr>
          <p:cNvPr id="4" name="Текст 3">
            <a:extLst>
              <a:ext uri="{FF2B5EF4-FFF2-40B4-BE49-F238E27FC236}">
                <a16:creationId xmlns:a16="http://schemas.microsoft.com/office/drawing/2014/main" xmlns="" id="{10A54A98-23A0-7BA0-63F5-8F9B344F086F}"/>
              </a:ext>
            </a:extLst>
          </p:cNvPr>
          <p:cNvSpPr>
            <a:spLocks noGrp="1"/>
          </p:cNvSpPr>
          <p:nvPr>
            <p:ph type="body" sz="half" idx="2"/>
          </p:nvPr>
        </p:nvSpPr>
        <p:spPr>
          <a:xfrm>
            <a:off x="1088572" y="3618788"/>
            <a:ext cx="3906810" cy="2433670"/>
          </a:xfrm>
        </p:spPr>
        <p:txBody>
          <a:bodyPr>
            <a:normAutofit/>
          </a:bodyPr>
          <a:lstStyle/>
          <a:p>
            <a:r>
              <a:rPr lang="en" sz="2000" dirty="0"/>
              <a:t>the bark of the cinchona tree contains quinine, which today is a widely prescribed treatment for malaria. The unpurified bark is still used by some who can not afford to purchase more expensive antimalarial drugs.</a:t>
            </a:r>
            <a:endParaRPr lang="ru-RU" sz="2000" dirty="0"/>
          </a:p>
        </p:txBody>
      </p:sp>
      <p:pic>
        <p:nvPicPr>
          <p:cNvPr id="11266" name="Picture 2">
            <a:extLst>
              <a:ext uri="{FF2B5EF4-FFF2-40B4-BE49-F238E27FC236}">
                <a16:creationId xmlns:a16="http://schemas.microsoft.com/office/drawing/2014/main" xmlns="" id="{954686A8-B668-52C8-6122-D81D2140B07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722" b="77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0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37112D-FD26-3EEC-D2F7-D50551A0C6A9}"/>
              </a:ext>
            </a:extLst>
          </p:cNvPr>
          <p:cNvSpPr>
            <a:spLocks noGrp="1"/>
          </p:cNvSpPr>
          <p:nvPr>
            <p:ph type="title"/>
          </p:nvPr>
        </p:nvSpPr>
        <p:spPr>
          <a:xfrm>
            <a:off x="819187" y="2119087"/>
            <a:ext cx="4486656" cy="2322284"/>
          </a:xfrm>
        </p:spPr>
        <p:txBody>
          <a:bodyPr>
            <a:normAutofit/>
          </a:bodyPr>
          <a:lstStyle/>
          <a:p>
            <a:r>
              <a:rPr lang="en" dirty="0"/>
              <a:t>The main effect of herbal medicine or herbal treatment is the mobilization of the body's own defenses aimed at healing. </a:t>
            </a:r>
            <a:endParaRPr lang="ru-RU" dirty="0"/>
          </a:p>
        </p:txBody>
      </p:sp>
      <p:sp>
        <p:nvSpPr>
          <p:cNvPr id="3" name="Объект 2">
            <a:extLst>
              <a:ext uri="{FF2B5EF4-FFF2-40B4-BE49-F238E27FC236}">
                <a16:creationId xmlns:a16="http://schemas.microsoft.com/office/drawing/2014/main" xmlns="" id="{47FEC422-C5BD-AC99-FF74-B69145562932}"/>
              </a:ext>
            </a:extLst>
          </p:cNvPr>
          <p:cNvSpPr>
            <a:spLocks noGrp="1"/>
          </p:cNvSpPr>
          <p:nvPr>
            <p:ph idx="1"/>
          </p:nvPr>
        </p:nvSpPr>
        <p:spPr/>
        <p:txBody>
          <a:bodyPr>
            <a:normAutofit fontScale="92500" lnSpcReduction="20000"/>
          </a:bodyPr>
          <a:lstStyle/>
          <a:p>
            <a:r>
              <a:rPr lang="en" sz="2400" dirty="0"/>
              <a:t>herbs do not have the toxicity of many pharmacological drugs;</a:t>
            </a:r>
          </a:p>
          <a:p>
            <a:r>
              <a:rPr lang="en" sz="2400" dirty="0"/>
              <a:t>side effects and allergic reactions to herbs occur 8-10 times less frequently than to derivatives of chemical synthesis;</a:t>
            </a:r>
          </a:p>
          <a:p>
            <a:r>
              <a:rPr lang="en" sz="2400" dirty="0"/>
              <a:t>herbal supplements can be taken for a long time, unlike traditional medicines;</a:t>
            </a:r>
          </a:p>
          <a:p>
            <a:r>
              <a:rPr lang="en" sz="2400" dirty="0"/>
              <a:t>the gifts of nature act milder, because they are biologically closer to the human body than medications;</a:t>
            </a:r>
          </a:p>
          <a:p>
            <a:r>
              <a:rPr lang="en" sz="2400" dirty="0"/>
              <a:t>with prolonged use of herbs, the body rebuilds and begins to work in a different, healthier mode, which persists even after the course of phytotherapy.</a:t>
            </a:r>
            <a:endParaRPr lang="ru-RU" sz="2400" dirty="0"/>
          </a:p>
        </p:txBody>
      </p:sp>
    </p:spTree>
    <p:extLst>
      <p:ext uri="{BB962C8B-B14F-4D97-AF65-F5344CB8AC3E}">
        <p14:creationId xmlns:p14="http://schemas.microsoft.com/office/powerpoint/2010/main" val="240626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CCEEB3-A583-CA8C-162A-4558BBCFF2EB}"/>
              </a:ext>
            </a:extLst>
          </p:cNvPr>
          <p:cNvSpPr>
            <a:spLocks noGrp="1"/>
          </p:cNvSpPr>
          <p:nvPr>
            <p:ph type="title"/>
          </p:nvPr>
        </p:nvSpPr>
        <p:spPr>
          <a:xfrm>
            <a:off x="1600200" y="2606040"/>
            <a:ext cx="8991600" cy="1645920"/>
          </a:xfrm>
        </p:spPr>
        <p:txBody>
          <a:bodyPr/>
          <a:lstStyle/>
          <a:p>
            <a:r>
              <a:rPr lang="en" dirty="0"/>
              <a:t>Herbal Medicine Is Drug, Not Food.</a:t>
            </a:r>
            <a:endParaRPr lang="ru-RU" dirty="0"/>
          </a:p>
        </p:txBody>
      </p:sp>
    </p:spTree>
    <p:extLst>
      <p:ext uri="{BB962C8B-B14F-4D97-AF65-F5344CB8AC3E}">
        <p14:creationId xmlns:p14="http://schemas.microsoft.com/office/powerpoint/2010/main" val="410204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2019 Top Ten Safety Tips – markal.com">
            <a:extLst>
              <a:ext uri="{FF2B5EF4-FFF2-40B4-BE49-F238E27FC236}">
                <a16:creationId xmlns:a16="http://schemas.microsoft.com/office/drawing/2014/main" xmlns="" id="{F387EC6E-47EC-1CA7-75D6-11D93E072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6" b="9546"/>
          <a:stretch/>
        </p:blipFill>
        <p:spPr bwMode="auto">
          <a:xfrm>
            <a:off x="168446" y="1"/>
            <a:ext cx="118551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997A7ABE-9B96-200F-4325-615C927778DC}"/>
              </a:ext>
            </a:extLst>
          </p:cNvPr>
          <p:cNvSpPr>
            <a:spLocks noGrp="1"/>
          </p:cNvSpPr>
          <p:nvPr>
            <p:ph type="title"/>
          </p:nvPr>
        </p:nvSpPr>
        <p:spPr/>
        <p:txBody>
          <a:bodyPr/>
          <a:lstStyle/>
          <a:p>
            <a:r>
              <a:rPr lang="en-US" dirty="0"/>
              <a:t>Safety</a:t>
            </a:r>
            <a:endParaRPr lang="ru-RU" dirty="0"/>
          </a:p>
        </p:txBody>
      </p:sp>
      <p:sp>
        <p:nvSpPr>
          <p:cNvPr id="3" name="Объект 2">
            <a:extLst>
              <a:ext uri="{FF2B5EF4-FFF2-40B4-BE49-F238E27FC236}">
                <a16:creationId xmlns:a16="http://schemas.microsoft.com/office/drawing/2014/main" xmlns="" id="{09A74DAB-9206-7A46-637A-ABAD20E43757}"/>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
            <a:r>
              <a:rPr lang="en" sz="2600" b="0" i="0" dirty="0">
                <a:solidFill>
                  <a:srgbClr val="212121"/>
                </a:solidFill>
                <a:effectLst/>
                <a:latin typeface="Gill Sans MT" panose="020B0502020104020203" pitchFamily="34" charset="0"/>
              </a:rPr>
              <a:t>We should clearly recognize that herbal medicinal products are widely considered to be of lower risk compared with synthetic drugs; they are not completely free from the possibility of toxicity or adverse effects</a:t>
            </a:r>
            <a:endParaRPr lang="ru-RU" sz="2600" b="0" i="0" dirty="0">
              <a:solidFill>
                <a:srgbClr val="212121"/>
              </a:solidFill>
              <a:effectLst/>
              <a:latin typeface="Cambria" panose="02040503050406030204" pitchFamily="18" charset="0"/>
            </a:endParaRPr>
          </a:p>
          <a:p>
            <a:pPr algn="just"/>
            <a:r>
              <a:rPr lang="en" sz="2600" b="0" i="0" dirty="0">
                <a:solidFill>
                  <a:srgbClr val="212121"/>
                </a:solidFill>
                <a:effectLst/>
                <a:latin typeface="Gill Sans MT" panose="020B0502020104020203" pitchFamily="34" charset="0"/>
              </a:rPr>
              <a:t>Toxicology constitutes an essential role in the development of herbal medicines. With the advancements of analytical techniques and molecular technology, coupling with the conventional test systems, the ‘-</a:t>
            </a:r>
            <a:r>
              <a:rPr lang="en" sz="2600" b="0" i="0" dirty="0" err="1">
                <a:solidFill>
                  <a:srgbClr val="212121"/>
                </a:solidFill>
                <a:effectLst/>
                <a:latin typeface="Gill Sans MT" panose="020B0502020104020203" pitchFamily="34" charset="0"/>
              </a:rPr>
              <a:t>omic</a:t>
            </a:r>
            <a:r>
              <a:rPr lang="en" sz="2600" b="0" i="0" dirty="0">
                <a:solidFill>
                  <a:srgbClr val="212121"/>
                </a:solidFill>
                <a:effectLst/>
                <a:latin typeface="Gill Sans MT" panose="020B0502020104020203" pitchFamily="34" charset="0"/>
              </a:rPr>
              <a:t>-’ technology makes a significant contribution to the predictive and preclinical toxicology of herbal medicine</a:t>
            </a:r>
            <a:endParaRPr lang="ru-RU" sz="2600" b="0" i="0" dirty="0">
              <a:solidFill>
                <a:srgbClr val="212121"/>
              </a:solidFill>
              <a:effectLst/>
              <a:latin typeface="Cambria" panose="02040503050406030204" pitchFamily="18" charset="0"/>
            </a:endParaRPr>
          </a:p>
          <a:p>
            <a:pPr algn="just"/>
            <a:endParaRPr lang="ru-RU" sz="2400" dirty="0"/>
          </a:p>
        </p:txBody>
      </p:sp>
    </p:spTree>
    <p:extLst>
      <p:ext uri="{BB962C8B-B14F-4D97-AF65-F5344CB8AC3E}">
        <p14:creationId xmlns:p14="http://schemas.microsoft.com/office/powerpoint/2010/main" val="228500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43DB81-0BD6-42DD-7CDE-A542FA65A586}"/>
              </a:ext>
            </a:extLst>
          </p:cNvPr>
          <p:cNvSpPr>
            <a:spLocks noGrp="1"/>
          </p:cNvSpPr>
          <p:nvPr>
            <p:ph type="title"/>
          </p:nvPr>
        </p:nvSpPr>
        <p:spPr/>
        <p:txBody>
          <a:bodyPr/>
          <a:lstStyle/>
          <a:p>
            <a:r>
              <a:rPr lang="en" dirty="0"/>
              <a:t>The Relative Property of Herbal Medicine Safety</a:t>
            </a:r>
            <a:endParaRPr lang="ru-RU" dirty="0"/>
          </a:p>
        </p:txBody>
      </p:sp>
      <p:sp>
        <p:nvSpPr>
          <p:cNvPr id="3" name="Объект 2">
            <a:extLst>
              <a:ext uri="{FF2B5EF4-FFF2-40B4-BE49-F238E27FC236}">
                <a16:creationId xmlns:a16="http://schemas.microsoft.com/office/drawing/2014/main" xmlns="" id="{7A7620D9-5FEE-EFE6-0229-4A7702225486}"/>
              </a:ext>
            </a:extLst>
          </p:cNvPr>
          <p:cNvSpPr>
            <a:spLocks noGrp="1"/>
          </p:cNvSpPr>
          <p:nvPr>
            <p:ph idx="1"/>
          </p:nvPr>
        </p:nvSpPr>
        <p:spPr/>
        <p:txBody>
          <a:bodyPr>
            <a:normAutofit/>
          </a:bodyPr>
          <a:lstStyle/>
          <a:p>
            <a:pPr algn="just"/>
            <a:r>
              <a:rPr lang="en" sz="3200" dirty="0"/>
              <a:t>As the Chinese saying goes, “all medicines have their own side effects”; that is, medicine is a double-blade sword: it can cure disease or maintain health, while it may also cause damage to human body.</a:t>
            </a:r>
            <a:endParaRPr lang="ru-RU" sz="3200" dirty="0"/>
          </a:p>
        </p:txBody>
      </p:sp>
    </p:spTree>
    <p:extLst>
      <p:ext uri="{BB962C8B-B14F-4D97-AF65-F5344CB8AC3E}">
        <p14:creationId xmlns:p14="http://schemas.microsoft.com/office/powerpoint/2010/main" val="3035467021"/>
      </p:ext>
    </p:extLst>
  </p:cSld>
  <p:clrMapOvr>
    <a:masterClrMapping/>
  </p:clrMapOvr>
</p:sld>
</file>

<file path=ppt/theme/theme1.xml><?xml version="1.0" encoding="utf-8"?>
<a:theme xmlns:a="http://schemas.openxmlformats.org/drawingml/2006/main" name="Посылка">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Посылка</Template>
  <TotalTime>62</TotalTime>
  <Words>429</Words>
  <Application>Microsoft Office PowerPoint</Application>
  <PresentationFormat>Произвольный</PresentationFormat>
  <Paragraphs>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Посылка</vt:lpstr>
      <vt:lpstr>Herbal medicine</vt:lpstr>
      <vt:lpstr>History</vt:lpstr>
      <vt:lpstr>review</vt:lpstr>
      <vt:lpstr>Beliefs </vt:lpstr>
      <vt:lpstr>An example of a herbal medicine resource: </vt:lpstr>
      <vt:lpstr>The main effect of herbal medicine or herbal treatment is the mobilization of the body's own defenses aimed at healing. </vt:lpstr>
      <vt:lpstr>Herbal Medicine Is Drug, Not Food.</vt:lpstr>
      <vt:lpstr>Safety</vt:lpstr>
      <vt:lpstr>The Relative Property of Herbal Medicine Safety</vt:lpstr>
      <vt:lpstr> Xi'an, China.</vt:lpstr>
      <vt:lpstr>Goa, India</vt:lpstr>
      <vt:lpstr>An antique selection of herbal medicines</vt:lpstr>
      <vt:lpstr>A physician preparing an elixir, from an Arabic version of Dioscorides's pharmacopoeia, 1224</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Herbal medicine</dc:title>
  <dc:creator>Microsoft Office User</dc:creator>
  <cp:lastModifiedBy>user</cp:lastModifiedBy>
  <cp:revision>2</cp:revision>
  <dcterms:created xsi:type="dcterms:W3CDTF">2022-11-06T11:08:36Z</dcterms:created>
  <dcterms:modified xsi:type="dcterms:W3CDTF">2025-06-16T14:40:53Z</dcterms:modified>
</cp:coreProperties>
</file>