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56" r:id="rId9"/>
    <p:sldId id="266" r:id="rId10"/>
    <p:sldId id="278" r:id="rId11"/>
    <p:sldId id="279" r:id="rId12"/>
    <p:sldId id="271" r:id="rId13"/>
    <p:sldId id="272" r:id="rId14"/>
    <p:sldId id="273" r:id="rId15"/>
    <p:sldId id="274" r:id="rId16"/>
    <p:sldId id="276" r:id="rId17"/>
    <p:sldId id="277" r:id="rId18"/>
    <p:sldId id="268" r:id="rId19"/>
    <p:sldId id="269" r:id="rId20"/>
    <p:sldId id="270" r:id="rId21"/>
    <p:sldId id="257" r:id="rId22"/>
    <p:sldId id="265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87" r:id="rId31"/>
    <p:sldId id="291" r:id="rId32"/>
    <p:sldId id="292" r:id="rId33"/>
    <p:sldId id="288" r:id="rId34"/>
    <p:sldId id="290" r:id="rId35"/>
    <p:sldId id="289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итель" initials="У" lastIdx="0" clrIdx="0">
    <p:extLst>
      <p:ext uri="{19B8F6BF-5375-455C-9EA6-DF929625EA0E}">
        <p15:presenceInfo xmlns:p15="http://schemas.microsoft.com/office/powerpoint/2012/main" userId="Учи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0844" autoAdjust="0"/>
  </p:normalViewPr>
  <p:slideViewPr>
    <p:cSldViewPr snapToGrid="0">
      <p:cViewPr varScale="1">
        <p:scale>
          <a:sx n="68" d="100"/>
          <a:sy n="68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7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8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85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9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01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0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8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8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2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2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0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3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F076-82D6-4DE4-82C1-DD3ED71D1B77}" type="datetimeFigureOut">
              <a:rPr lang="ru-RU" smtClean="0"/>
              <a:t>23.06.2025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3ACFAD-17CB-4555-B0BC-0470B2C8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6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oluch.ru/archive/295/67066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27761"/>
            <a:ext cx="7766936" cy="1981199"/>
          </a:xfrm>
        </p:spPr>
        <p:txBody>
          <a:bodyPr/>
          <a:lstStyle/>
          <a:p>
            <a:pPr algn="ctr"/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</a:t>
            </a:r>
            <a:r>
              <a:rPr 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 на уроках английского языка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5400" y="4899545"/>
            <a:ext cx="6690360" cy="96899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английского языка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Недосеко Елена Леонидовна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336" y="313899"/>
            <a:ext cx="765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6983"/>
            <a:ext cx="4770120" cy="31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614992"/>
            <a:ext cx="10317708" cy="624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831" y="138980"/>
            <a:ext cx="1187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Чтение с различными стратегиями Упр6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7-8 текстовый этап,  упр.10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917432"/>
            <a:ext cx="10140287" cy="58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603" y="122830"/>
            <a:ext cx="1047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Чтение с различными стратегиями упр.6,7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этап, упр.8-10 текстовый этап,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2" y="1251330"/>
            <a:ext cx="7172325" cy="4000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77" y="3575713"/>
            <a:ext cx="4565949" cy="3094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" y="764274"/>
            <a:ext cx="1031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Чтение с детальным пониманием 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057275"/>
            <a:ext cx="7877175" cy="474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393843"/>
            <a:ext cx="965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Задание с детальным пониманием 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257300"/>
            <a:ext cx="695325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226" y="433771"/>
            <a:ext cx="1047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 Чтение с детальным пониманием 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6" y="824126"/>
            <a:ext cx="6788481" cy="1528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19" y="2352675"/>
            <a:ext cx="6096000" cy="4257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16" y="2797208"/>
            <a:ext cx="4074780" cy="3687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" y="247917"/>
            <a:ext cx="8338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Чтение с детальным пониманием. 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04" y="696036"/>
            <a:ext cx="5915025" cy="2715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11940"/>
            <a:ext cx="7543800" cy="3329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615" y="204717"/>
            <a:ext cx="949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 Чтение с общим пониманием прочитанного  на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Текстовый этап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16" y="3803400"/>
            <a:ext cx="41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Чтение с детальным пониманием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190625"/>
            <a:ext cx="75819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104900"/>
            <a:ext cx="756285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1" y="655093"/>
            <a:ext cx="961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Чтение с общим пониманием прочитанного. 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1028700"/>
            <a:ext cx="8143875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6" y="436728"/>
            <a:ext cx="857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Чтение с общим пониманием прочитанного Задание 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вот лучшее учение!»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является одним из важнейших видов коммуникативно-познавательной деятельности обучающихся. Оно направлено на извлечение информации из текста. Чтение служит для практического овладения иностранным языком, является способом изучения языка и культуры, средством информационной и образовательной деятельности и средством самообразования. Чтение развивает иные виды коммуникативной деятельности. Чтение даёт большие возможности для воспитания и всестороннего развития школьников средствами иностранного языка. Сегодня речь пойдет о формировании читательской грамотности на уроках английского языка.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119187"/>
            <a:ext cx="7296150" cy="4619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" y="627797"/>
            <a:ext cx="901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класс Чтение с детальным пониманием Задание на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.Текстовый этап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" y="696608"/>
            <a:ext cx="10067499" cy="616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97" y="163502"/>
            <a:ext cx="1159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Поисковое чтение с детальным пониманием Задание на Якласс. 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265386"/>
            <a:ext cx="8993875" cy="6164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" y="896054"/>
            <a:ext cx="1027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 Чтение с детальным пониманием Задание на Якласс. Текстовый этап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82" y="157390"/>
            <a:ext cx="9999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примере использования 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2235"/>
            <a:ext cx="9648967" cy="5198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790" y="249299"/>
            <a:ext cx="924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«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things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Задания на Якласс Чтение с детальным пониманием.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546"/>
            <a:ext cx="9403307" cy="5286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18" y="805218"/>
            <a:ext cx="399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Чтение с выбором правильного ответа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042"/>
            <a:ext cx="11177516" cy="628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1" y="202710"/>
            <a:ext cx="115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Поисковое чтение  (чтение с детальным пониманием). Текстовый этап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870"/>
            <a:ext cx="10836322" cy="6092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295" y="0"/>
            <a:ext cx="12000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7классЗадание по чтению на Якласс  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 Masha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her animals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Текстовый этап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562"/>
            <a:ext cx="10781731" cy="6061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844" y="0"/>
            <a:ext cx="1185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по чтению на Якласс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“Travelling… What  for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этап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601"/>
            <a:ext cx="10699845" cy="6015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081" y="368490"/>
            <a:ext cx="765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Задание  по чтению на Якласс. Текстовый этап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2639"/>
            <a:ext cx="6127844" cy="5873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845" y="0"/>
            <a:ext cx="6064155" cy="6895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963" y="139890"/>
            <a:ext cx="799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  Ответ с множественным выбором (на Якласс)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736"/>
            <a:ext cx="10413242" cy="5854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82" y="218591"/>
            <a:ext cx="1079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задание по чтению на Якласс. Текстовый этап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 этапами работы с текстом при формировании читательской компетенции на уроках английского языка у обучающихся являются: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95600"/>
            <a:ext cx="8596668" cy="3145762"/>
          </a:xfrm>
        </p:spPr>
        <p:txBody>
          <a:bodyPr>
            <a:normAutofit/>
          </a:bodyPr>
          <a:lstStyle/>
          <a:p>
            <a:pPr lvl="0"/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Pre-reading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(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While-reading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Post-reading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680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Post-reading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этап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447800"/>
            <a:ext cx="10424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из прочитанного текста и/или высказать свое мнение по поводу прочитанного;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опровергнуть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 или согласиться с ними;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доказать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охарактеризовать что-то;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текста, выделив его основные мысли;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пересказать/кратко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изложить содержание текста;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рассказать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от лица главного героя;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 пропущенные слова или выражения и/или составить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8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0"/>
            <a:ext cx="8796330" cy="5186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 задание по чтению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6" y="518616"/>
            <a:ext cx="9760829" cy="6219810"/>
          </a:xfrm>
        </p:spPr>
      </p:pic>
    </p:spTree>
    <p:extLst>
      <p:ext uri="{BB962C8B-B14F-4D97-AF65-F5344CB8AC3E}">
        <p14:creationId xmlns:p14="http://schemas.microsoft.com/office/powerpoint/2010/main" val="1247765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3" y="104633"/>
            <a:ext cx="9069284" cy="64599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задание по чтению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учебнике.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5" y="586854"/>
            <a:ext cx="9508059" cy="6130763"/>
          </a:xfrm>
        </p:spPr>
      </p:pic>
    </p:spTree>
    <p:extLst>
      <p:ext uri="{BB962C8B-B14F-4D97-AF65-F5344CB8AC3E}">
        <p14:creationId xmlns:p14="http://schemas.microsoft.com/office/powerpoint/2010/main" val="3650416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4" y="335280"/>
            <a:ext cx="8596668" cy="166116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«Чтение — это один из истоков мышления и умственного развития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 smtClean="0"/>
              <a:t>В.Сухомлинский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893386" cy="3269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задания на формирование читательской грамотности с помощью различных источников текстовой информации: учебник, электронные образовательные платформы, учитель способствует повышению мотивации обучающихся, расширяет их кругозор, помогает осознать ценности современного мира. Всё это необходимо для гармоничного развития личности и дальнейшего взаимодействия с обществом.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8281"/>
            <a:ext cx="8596668" cy="5095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60" y="627797"/>
            <a:ext cx="10167582" cy="541356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1.Английский язык. Учебник для </a:t>
            </a:r>
            <a:r>
              <a:rPr lang="ru-RU" smtClean="0"/>
              <a:t>общеобразовательных организаций</a:t>
            </a:r>
            <a:endParaRPr lang="ru-RU" dirty="0" smtClean="0"/>
          </a:p>
          <a:p>
            <a:r>
              <a:rPr lang="ru-RU" dirty="0" smtClean="0"/>
              <a:t>2.Воронина </a:t>
            </a:r>
            <a:r>
              <a:rPr lang="ru-RU" dirty="0"/>
              <a:t>К.В. Формирование функциональной грамотности на уроках английского языка.//Молодой ученый—2020 — </a:t>
            </a:r>
            <a:r>
              <a:rPr lang="ru-RU" dirty="0" err="1"/>
              <a:t>No</a:t>
            </a:r>
            <a:r>
              <a:rPr lang="ru-RU" dirty="0"/>
              <a:t> 5 (295)— с. 305-306: </a:t>
            </a:r>
            <a:r>
              <a:rPr lang="ru-RU" u="sng" dirty="0">
                <a:hlinkClick r:id="rId2"/>
              </a:rPr>
              <a:t>https://moluch.ru/archive/295/67066/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Леонтьев А.А. От психологии чтения к психологии обучению чтению // Материалы 5-ой Международной научно-практической конференции (26-28 марта 2001 г.). В 2-х ч. Ч. 1 / Под ред. И.В. Усачевой. М., </a:t>
            </a:r>
            <a:r>
              <a:rPr lang="ru-RU" dirty="0" smtClean="0"/>
              <a:t>2002</a:t>
            </a:r>
          </a:p>
          <a:p>
            <a:r>
              <a:rPr lang="ru-RU" dirty="0"/>
              <a:t>4</a:t>
            </a:r>
            <a:r>
              <a:rPr lang="ru-RU" dirty="0" smtClean="0"/>
              <a:t>.Панфилова </a:t>
            </a:r>
            <a:r>
              <a:rPr lang="ru-RU" dirty="0"/>
              <a:t>Е.И. К вопросу о развитии функциональной грамотности учащихся на уроках английского языка//Научно-методический электронный журнал «Концепт». 2015, c. 51– 55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 err="1"/>
              <a:t>Сметанникова</a:t>
            </a:r>
            <a:r>
              <a:rPr lang="ru-RU" dirty="0"/>
              <a:t>, Н.Н. </a:t>
            </a:r>
            <a:r>
              <a:rPr lang="ru-RU" dirty="0" err="1"/>
              <a:t>Стратегиальный</a:t>
            </a:r>
            <a:r>
              <a:rPr lang="ru-RU" dirty="0"/>
              <a:t> подход к обучению чтению: междисциплинарные проблемы чтения и грамотности / Н.Н. </a:t>
            </a:r>
            <a:r>
              <a:rPr lang="ru-RU" dirty="0" err="1"/>
              <a:t>Сметанникова</a:t>
            </a:r>
            <a:r>
              <a:rPr lang="ru-RU" dirty="0"/>
              <a:t>. – Москва : РШБА, </a:t>
            </a:r>
            <a:r>
              <a:rPr lang="ru-RU" dirty="0" smtClean="0"/>
              <a:t>2005</a:t>
            </a:r>
            <a:endParaRPr lang="en-US" dirty="0" smtClean="0"/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Читательская грамотность: пособие по развитию </a:t>
            </a:r>
            <a:r>
              <a:rPr lang="ru-RU" dirty="0" err="1"/>
              <a:t>функциональной</a:t>
            </a:r>
            <a:r>
              <a:rPr lang="ru-RU" dirty="0"/>
              <a:t> грамотности старшеклассников / Н.П. Забродина, И.Е. Барсуков, А.А. </a:t>
            </a:r>
            <a:r>
              <a:rPr lang="ru-RU" dirty="0" err="1"/>
              <a:t>Бурдакова</a:t>
            </a:r>
            <a:r>
              <a:rPr lang="ru-RU" dirty="0"/>
              <a:t> [и др.] ; под общ. ред. Р.Ш. </a:t>
            </a:r>
            <a:r>
              <a:rPr lang="ru-RU" dirty="0" err="1"/>
              <a:t>Мошниной</a:t>
            </a:r>
            <a:r>
              <a:rPr lang="ru-RU" dirty="0"/>
              <a:t>. – Москва : 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России, </a:t>
            </a:r>
            <a:r>
              <a:rPr lang="ru-RU" dirty="0" smtClean="0"/>
              <a:t>2021</a:t>
            </a:r>
            <a:endParaRPr lang="en-US" dirty="0" smtClean="0"/>
          </a:p>
          <a:p>
            <a:r>
              <a:rPr lang="ru-RU" dirty="0" smtClean="0"/>
              <a:t>7.Spotlight 2. </a:t>
            </a:r>
            <a:r>
              <a:rPr lang="ru-RU" dirty="0" err="1"/>
              <a:t>Student's</a:t>
            </a:r>
            <a:r>
              <a:rPr lang="ru-RU" dirty="0"/>
              <a:t> </a:t>
            </a:r>
            <a:r>
              <a:rPr lang="ru-RU" dirty="0" err="1"/>
              <a:t>book</a:t>
            </a:r>
            <a:r>
              <a:rPr lang="ru-RU" dirty="0"/>
              <a:t> / Английский в фокусе </a:t>
            </a:r>
            <a:r>
              <a:rPr lang="ru-RU" dirty="0" smtClean="0"/>
              <a:t>2 </a:t>
            </a:r>
            <a:r>
              <a:rPr lang="ru-RU" dirty="0"/>
              <a:t>класс. Учебник для общеобразовательных учреждений. Ваулина Ю.Е., Дули Дженни, </a:t>
            </a:r>
            <a:r>
              <a:rPr lang="ru-RU" dirty="0" err="1"/>
              <a:t>Подоляко</a:t>
            </a:r>
            <a:r>
              <a:rPr lang="ru-RU" dirty="0"/>
              <a:t> О.Е., Эванс 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8. Образовательные платформы: </a:t>
            </a:r>
            <a:r>
              <a:rPr lang="en-US" dirty="0" smtClean="0"/>
              <a:t>uchi.ru, yaklass.ru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600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2" y="4365307"/>
            <a:ext cx="1476375" cy="18764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9628" y="5238"/>
            <a:ext cx="7818119" cy="4125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2" y="4365306"/>
            <a:ext cx="1476375" cy="1876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72" y="4243387"/>
            <a:ext cx="14763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348" y="21336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Pre-reading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948" y="929640"/>
            <a:ext cx="10715412" cy="56540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соотнесение слова с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темой: </a:t>
            </a:r>
          </a:p>
          <a:p>
            <a:pPr marL="0" lv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в предложении одним из указанных слов.</a:t>
            </a: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замените слова в предложении, которые не подходят по смыслу.</a:t>
            </a: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каждой группе слов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с наиболее общим значением.</a:t>
            </a: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Каждой группе слов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одно, не принадлежащее по значению к этой группе.</a:t>
            </a:r>
          </a:p>
          <a:p>
            <a:pPr marL="0" indent="0">
              <a:buNone/>
            </a:pP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слово, с которым ассоциируются все слова данного тематического ряда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понимание лексико-тематической основы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текста:</a:t>
            </a:r>
          </a:p>
          <a:p>
            <a:pPr lvl="0">
              <a:buFontTx/>
              <a:buChar char="-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слова и словосочетания текста и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тему,</a:t>
            </a:r>
          </a:p>
          <a:p>
            <a:pPr lvl="0">
              <a:buFontTx/>
              <a:buChar char="-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слово заголовка и составьте схему, заполняя её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ассоциациями.</a:t>
            </a:r>
          </a:p>
          <a:p>
            <a:pPr lvl="0">
              <a:buFontTx/>
              <a:buChar char="-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взглянуть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фотографию и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списка слов те, которые подходят для описания ситуации, изображённой на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ней,</a:t>
            </a:r>
          </a:p>
          <a:p>
            <a:pPr lvl="0">
              <a:buFontTx/>
              <a:buChar char="-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новыми словами и словосочетаниями (которые даны с переводом) и, не читая текст, </a:t>
            </a:r>
            <a:r>
              <a:rPr lang="ru-RU" sz="2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скажать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может идти в нём </a:t>
            </a: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</a:t>
            </a:r>
          </a:p>
          <a:p>
            <a:pPr lvl="0">
              <a:buFontTx/>
              <a:buChar char="-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расположить 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и фразы, определяющие содержание текста, в последовательности происходящих событий.</a:t>
            </a:r>
          </a:p>
          <a:p>
            <a:pPr marL="0" lv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4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072706" cy="6858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заголовком текста</a:t>
            </a: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Прочитать заглавие и сказать, о чём (о ком), по-вашему, мнению, будет идти речь в тексте.</a:t>
            </a: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Перевести заглавие и ответить на вопросы: 1) по какому слову заглавия можно определить, о чём идёт речь...? 2)Какое словосочетание наводит на мысль о том, что ...?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 опознавании интернационализмов</a:t>
            </a: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во второй колонке перевод к каждому слову из первой (без словаря), опираясь на графический образ слов.</a:t>
            </a: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Подчеркнуть в данных утверждениях интернациональные слова, определить их значение в родном языке и иностранном языках.</a:t>
            </a:r>
            <a:endParaRPr lang="ru-RU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20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Распределить весь список слов на две колонки: интернационализмы и «ложные -друзья переводчика», предварительно прочитав следующие словосочетания.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вопросами до прочтения текста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Предугадать/предсказать или найти ассоциации с иллюстрацией или заголовком текста. Использование приема «мозговой штурм».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Ответить на вопросы, которые помогут обучающимся вспомнить знания по проблемам, затронутым в тексте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6786"/>
            <a:ext cx="3962401" cy="4400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910" y="286602"/>
            <a:ext cx="872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 на примере использования образовательной платформы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360" y="1356360"/>
            <a:ext cx="4220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3 и 5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280" y="2123154"/>
            <a:ext cx="5608320" cy="42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15" y="182880"/>
            <a:ext cx="8148588" cy="1055077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Текстовый (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While-reading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этап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5422" y="1691640"/>
            <a:ext cx="10663309" cy="437153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ответы на предложенные вопросы;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правильность или ложность утверждений, либо выявить, что в тексте не упомянуто;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предложения по порядку;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соответствия;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задание на множественный выбор;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подходящий заголовок к каждому из абзацев;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догадаться о значении слова или слов по контексту, какой из предложенных переводов слова наиболее точно отражает его значение в данном контексте;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восполнить недостающую информацию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чтения текста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1" y="1651094"/>
            <a:ext cx="5604680" cy="4838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8" y="2098769"/>
            <a:ext cx="5431808" cy="439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83" y="136477"/>
            <a:ext cx="9744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читательской грамотности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примере использования материалов учебника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1617" y="1310185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класс. Текстовый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9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3" y="1263482"/>
            <a:ext cx="5676168" cy="5211312"/>
          </a:xfrm>
          <a:prstGeom prst="rect">
            <a:avLst/>
          </a:prstGeom>
        </p:spPr>
      </p:pic>
      <p:sp>
        <p:nvSpPr>
          <p:cNvPr id="3" name="AutoShape 2" descr="https://mail.rambler.ru/r/view/INBOX/21688?cache_id=4043460440&amp;part_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091819"/>
            <a:ext cx="4735774" cy="5554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575" y="160338"/>
            <a:ext cx="1000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 Чтение с различными стратегиями.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Упражнения1.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Упражнения 2 и 3 Текстовый этап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611</TotalTime>
  <Words>942</Words>
  <Application>Microsoft Office PowerPoint</Application>
  <PresentationFormat>Широкоэкранный</PresentationFormat>
  <Paragraphs>99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Wingdings 3</vt:lpstr>
      <vt:lpstr>Грань</vt:lpstr>
      <vt:lpstr>Особенности формирования читательской грамотности на уроках английского языка</vt:lpstr>
      <vt:lpstr>«Чтение – вот лучшее учение!» А.С. Пушкин </vt:lpstr>
      <vt:lpstr>Основными этапами работы с текстом при формировании читательской компетенции на уроках английского языка у обучающихся являются: </vt:lpstr>
      <vt:lpstr>1. Предтекстовый (Pre-reading)</vt:lpstr>
      <vt:lpstr>Презентация PowerPoint</vt:lpstr>
      <vt:lpstr>Презентация PowerPoint</vt:lpstr>
      <vt:lpstr>2. Текстовый (While-reading) этап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Послетекстовые (Post-reading) этап </vt:lpstr>
      <vt:lpstr>10 класс задание по чтению в учебнике. Послетекстовый этап  </vt:lpstr>
      <vt:lpstr>11 класс задание по чтению в учебнике. Послетекстовый этап  </vt:lpstr>
      <vt:lpstr>«Чтение — это один из истоков мышления и умственного развития» В.Сухомлинский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39</cp:revision>
  <dcterms:created xsi:type="dcterms:W3CDTF">2024-10-10T12:03:55Z</dcterms:created>
  <dcterms:modified xsi:type="dcterms:W3CDTF">2025-06-23T09:20:27Z</dcterms:modified>
</cp:coreProperties>
</file>