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5143500" type="screen16x9"/>
  <p:notesSz cx="6858000" cy="9144000"/>
  <p:embeddedFontLst>
    <p:embeddedFont>
      <p:font typeface="Lato" panose="020B0604020202020204" charset="0"/>
      <p:regular r:id="rId14"/>
      <p:bold r:id="rId15"/>
      <p:italic r:id="rId16"/>
      <p:boldItalic r:id="rId17"/>
    </p:embeddedFont>
    <p:embeddedFont>
      <p:font typeface="Raleway" panose="020B0604020202020204" charset="-52"/>
      <p:regular r:id="rId18"/>
      <p:bold r:id="rId19"/>
      <p:italic r:id="rId20"/>
      <p:boldItalic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8" d="100"/>
          <a:sy n="118" d="100"/>
        </p:scale>
        <p:origin x="102" y="43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35062d31ac0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35062d31ac0_0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35062d31ac0_0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35062d31ac0_0_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35032efbd9b_0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35032efbd9b_0_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35032efbd9b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35032efbd9b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35062d31ac0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35062d31ac0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35062d31ac0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35062d31ac0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35062d31ac0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35062d31ac0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35062d31ac0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35062d31ac0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35062d31ac0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35062d31ac0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35062d31ac0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35062d31ac0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lt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dk1"/>
        </a:solid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oogle Shape;74;p11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75" name="Google Shape;75;p1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1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7" name="Google Shape;77;p11"/>
          <p:cNvSpPr txBox="1">
            <a:spLocks noGrp="1"/>
          </p:cNvSpPr>
          <p:nvPr>
            <p:ph type="title" hasCustomPrompt="1"/>
          </p:nvPr>
        </p:nvSpPr>
        <p:spPr>
          <a:xfrm>
            <a:off x="729450" y="733950"/>
            <a:ext cx="7688400" cy="124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8" name="Google Shape;78;p11"/>
          <p:cNvSpPr txBox="1">
            <a:spLocks noGrp="1"/>
          </p:cNvSpPr>
          <p:nvPr>
            <p:ph type="body" idx="1"/>
          </p:nvPr>
        </p:nvSpPr>
        <p:spPr>
          <a:xfrm>
            <a:off x="729450" y="2272888"/>
            <a:ext cx="7688400" cy="158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9" name="Google Shape;79;p11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2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oogle Shape;18;p3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9" name="Google Shape;19;p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" name="Google Shape;21;p3"/>
          <p:cNvSpPr txBox="1">
            <a:spLocks noGrp="1"/>
          </p:cNvSpPr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" name="Google Shape;25;p4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26" name="Google Shape;26;p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oogle Shape;33;p5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34" name="Google Shape;34;p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" name="Google Shape;36;p5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body" idx="1"/>
          </p:nvPr>
        </p:nvSpPr>
        <p:spPr>
          <a:xfrm>
            <a:off x="729325" y="2078875"/>
            <a:ext cx="37743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body" idx="2"/>
          </p:nvPr>
        </p:nvSpPr>
        <p:spPr>
          <a:xfrm>
            <a:off x="4643604" y="2078875"/>
            <a:ext cx="37743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2" name="Google Shape;42;p6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43" name="Google Shape;43;p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" name="Google Shape;45;p6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49;p7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50" name="Google Shape;50;p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52;p7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38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body" idx="1"/>
          </p:nvPr>
        </p:nvSpPr>
        <p:spPr>
          <a:xfrm>
            <a:off x="721225" y="2781725"/>
            <a:ext cx="3300900" cy="159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3"/>
        </a:soli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8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57" name="Google Shape;57;p8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" name="Google Shape;59;p8"/>
          <p:cNvSpPr txBox="1">
            <a:spLocks noGrp="1"/>
          </p:cNvSpPr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0" name="Google Shape;60;p8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3" name="Google Shape;63;p9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64" name="Google Shape;64;p9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9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6" name="Google Shape;66;p9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67" name="Google Shape;67;p9"/>
          <p:cNvSpPr txBox="1">
            <a:spLocks noGrp="1"/>
          </p:cNvSpPr>
          <p:nvPr>
            <p:ph type="subTitle" idx="1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68" name="Google Shape;68;p9"/>
          <p:cNvSpPr txBox="1">
            <a:spLocks noGrp="1"/>
          </p:cNvSpPr>
          <p:nvPr>
            <p:ph type="body" idx="2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9" name="Google Shape;69;p9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0"/>
          <p:cNvSpPr txBox="1">
            <a:spLocks noGrp="1"/>
          </p:cNvSpPr>
          <p:nvPr>
            <p:ph type="body" idx="1"/>
          </p:nvPr>
        </p:nvSpPr>
        <p:spPr>
          <a:xfrm>
            <a:off x="724950" y="4372551"/>
            <a:ext cx="7697400" cy="46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72" name="Google Shape;72;p10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treamline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3%D0%B8%D0%B4%D1%80%D0%BE%D1%8D%D0%BB%D0%B5%D0%BA%D1%82%D1%80%D0%BE%D1%81%D1%82%D0%B0%D0%BD%D1%86%D0%B8%D1%8F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3"/>
          <p:cNvSpPr txBox="1">
            <a:spLocks noGrp="1"/>
          </p:cNvSpPr>
          <p:nvPr>
            <p:ph type="ctrTitle"/>
          </p:nvPr>
        </p:nvSpPr>
        <p:spPr>
          <a:xfrm>
            <a:off x="729450" y="246400"/>
            <a:ext cx="7688100" cy="9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600">
                <a:latin typeface="Times New Roman"/>
                <a:ea typeface="Times New Roman"/>
                <a:cs typeface="Times New Roman"/>
                <a:sym typeface="Times New Roman"/>
              </a:rPr>
              <a:t>Деривационные </a:t>
            </a:r>
            <a:r>
              <a:rPr lang="ru" sz="3600" smtClean="0">
                <a:latin typeface="Times New Roman"/>
                <a:ea typeface="Times New Roman"/>
                <a:cs typeface="Times New Roman"/>
                <a:sym typeface="Times New Roman"/>
              </a:rPr>
              <a:t>гидроэлектростанции</a:t>
            </a:r>
            <a:endParaRPr sz="36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7" name="Google Shape;87;p13"/>
          <p:cNvSpPr txBox="1">
            <a:spLocks noGrp="1"/>
          </p:cNvSpPr>
          <p:nvPr>
            <p:ph type="subTitle" idx="1"/>
          </p:nvPr>
        </p:nvSpPr>
        <p:spPr>
          <a:xfrm>
            <a:off x="729450" y="3776550"/>
            <a:ext cx="7838700" cy="38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700"/>
              <a:t> ГАПОУ СО (Екатеринбургский энергетический техникум)</a:t>
            </a:r>
            <a:endParaRPr sz="2200"/>
          </a:p>
        </p:txBody>
      </p:sp>
      <p:sp>
        <p:nvSpPr>
          <p:cNvPr id="88" name="Google Shape;88;p13"/>
          <p:cNvSpPr txBox="1"/>
          <p:nvPr/>
        </p:nvSpPr>
        <p:spPr>
          <a:xfrm>
            <a:off x="5543900" y="1984850"/>
            <a:ext cx="3600000" cy="1107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 dirty="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Выполнил: Лекомцев </a:t>
            </a:r>
            <a:r>
              <a:rPr lang="ru" sz="2000" dirty="0" smtClean="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Иван  Дмитриевич</a:t>
            </a:r>
            <a:endParaRPr sz="2000" dirty="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 dirty="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Группа: 319-Э</a:t>
            </a:r>
            <a:endParaRPr sz="2000" dirty="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89" name="Google Shape;89;p13"/>
          <p:cNvSpPr txBox="1"/>
          <p:nvPr/>
        </p:nvSpPr>
        <p:spPr>
          <a:xfrm>
            <a:off x="1765800" y="4161350"/>
            <a:ext cx="58452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2"/>
          <p:cNvSpPr txBox="1">
            <a:spLocks noGrp="1"/>
          </p:cNvSpPr>
          <p:nvPr>
            <p:ph type="title"/>
          </p:nvPr>
        </p:nvSpPr>
        <p:spPr>
          <a:xfrm>
            <a:off x="729450" y="455750"/>
            <a:ext cx="7688700" cy="113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0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3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7" name="Google Shape;157;p22"/>
          <p:cNvSpPr txBox="1">
            <a:spLocks noGrp="1"/>
          </p:cNvSpPr>
          <p:nvPr>
            <p:ph type="body" idx="1"/>
          </p:nvPr>
        </p:nvSpPr>
        <p:spPr>
          <a:xfrm>
            <a:off x="729450" y="1263075"/>
            <a:ext cx="7688700" cy="335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>
                <a:solidFill>
                  <a:schemeClr val="dk2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1)Ограниченные условия применения.</a:t>
            </a:r>
            <a:endParaRPr sz="2000">
              <a:solidFill>
                <a:schemeClr val="dk2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2000">
                <a:solidFill>
                  <a:schemeClr val="dk2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2)Проблемы с эксплуатацией в условиях резко континентального климата.</a:t>
            </a:r>
            <a:endParaRPr sz="2000">
              <a:solidFill>
                <a:schemeClr val="dk2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2000">
                <a:solidFill>
                  <a:schemeClr val="dk2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3)Сложность сооружения напорного деривационного туннельного водовода.</a:t>
            </a:r>
            <a:endParaRPr sz="2000">
              <a:solidFill>
                <a:schemeClr val="dk2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2000">
                <a:solidFill>
                  <a:schemeClr val="dk2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4)Ограничения предельной глубины водоводов.</a:t>
            </a:r>
            <a:endParaRPr sz="2000">
              <a:solidFill>
                <a:schemeClr val="dk2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ru" sz="2000">
                <a:solidFill>
                  <a:schemeClr val="dk2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5)Необходимость контроля водоводов.</a:t>
            </a:r>
            <a:endParaRPr sz="2000">
              <a:solidFill>
                <a:schemeClr val="dk2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8" name="Google Shape;158;p22"/>
          <p:cNvSpPr txBox="1">
            <a:spLocks noGrp="1"/>
          </p:cNvSpPr>
          <p:nvPr>
            <p:ph type="title"/>
          </p:nvPr>
        </p:nvSpPr>
        <p:spPr>
          <a:xfrm>
            <a:off x="729450" y="403675"/>
            <a:ext cx="7688700" cy="76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000">
                <a:latin typeface="Times New Roman"/>
                <a:ea typeface="Times New Roman"/>
                <a:cs typeface="Times New Roman"/>
                <a:sym typeface="Times New Roman"/>
              </a:rPr>
              <a:t>Недостатки деривационных ГЭС</a:t>
            </a:r>
            <a:endParaRPr sz="3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3"/>
          <p:cNvSpPr txBox="1">
            <a:spLocks noGrp="1"/>
          </p:cNvSpPr>
          <p:nvPr>
            <p:ph type="title"/>
          </p:nvPr>
        </p:nvSpPr>
        <p:spPr>
          <a:xfrm>
            <a:off x="729450" y="533875"/>
            <a:ext cx="7688700" cy="132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0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3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4" name="Google Shape;164;p23"/>
          <p:cNvSpPr txBox="1">
            <a:spLocks noGrp="1"/>
          </p:cNvSpPr>
          <p:nvPr>
            <p:ph type="body" idx="1"/>
          </p:nvPr>
        </p:nvSpPr>
        <p:spPr>
          <a:xfrm>
            <a:off x="729450" y="1575600"/>
            <a:ext cx="7688700" cy="276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    </a:t>
            </a:r>
            <a:r>
              <a:rPr lang="ru" sz="2000">
                <a:latin typeface="Times New Roman"/>
                <a:ea typeface="Times New Roman"/>
                <a:cs typeface="Times New Roman"/>
                <a:sym typeface="Times New Roman"/>
              </a:rPr>
              <a:t>Деривационные ГЭС имеют меньшее влияние на окружающую среду и позволяют сохранить природные экосистемы, но их работа зависит от сезона и уровня воды в реке, могут влиять режим течения водоемов.</a:t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ru" sz="2000">
                <a:latin typeface="Times New Roman"/>
                <a:ea typeface="Times New Roman"/>
                <a:cs typeface="Times New Roman"/>
                <a:sym typeface="Times New Roman"/>
              </a:rPr>
              <a:t>    Деривационные ГЭС являются важной частью возобновляемых источников энергии, позволяя эффективно использовать гидроресурсы, но требуют внимательного подхода к экологическим аспектам их функционирования.</a:t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5" name="Google Shape;165;p23"/>
          <p:cNvSpPr txBox="1">
            <a:spLocks noGrp="1"/>
          </p:cNvSpPr>
          <p:nvPr>
            <p:ph type="title"/>
          </p:nvPr>
        </p:nvSpPr>
        <p:spPr>
          <a:xfrm>
            <a:off x="729450" y="403675"/>
            <a:ext cx="7688700" cy="76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000">
                <a:latin typeface="Times New Roman"/>
                <a:ea typeface="Times New Roman"/>
                <a:cs typeface="Times New Roman"/>
                <a:sym typeface="Times New Roman"/>
              </a:rPr>
              <a:t>Вывод</a:t>
            </a:r>
            <a:endParaRPr sz="3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4"/>
          <p:cNvSpPr txBox="1">
            <a:spLocks noGrp="1"/>
          </p:cNvSpPr>
          <p:nvPr>
            <p:ph type="title"/>
          </p:nvPr>
        </p:nvSpPr>
        <p:spPr>
          <a:xfrm>
            <a:off x="729450" y="342225"/>
            <a:ext cx="7688700" cy="98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000">
                <a:latin typeface="Times New Roman"/>
                <a:ea typeface="Times New Roman"/>
                <a:cs typeface="Times New Roman"/>
                <a:sym typeface="Times New Roman"/>
              </a:rPr>
              <a:t>Деривационные ГЭС</a:t>
            </a:r>
            <a:endParaRPr sz="3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5" name="Google Shape;95;p14"/>
          <p:cNvSpPr txBox="1">
            <a:spLocks noGrp="1"/>
          </p:cNvSpPr>
          <p:nvPr>
            <p:ph type="body" idx="1"/>
          </p:nvPr>
        </p:nvSpPr>
        <p:spPr>
          <a:xfrm>
            <a:off x="5133850" y="1322625"/>
            <a:ext cx="3284400" cy="301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ru" sz="1600" b="1">
                <a:solidFill>
                  <a:srgbClr val="000000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Деривационные ГЭС</a:t>
            </a:r>
            <a:r>
              <a:rPr lang="ru" sz="1600">
                <a:solidFill>
                  <a:srgbClr val="000000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строят в тех местах, где велик уклон реки. </a:t>
            </a:r>
            <a:r>
              <a:rPr lang="ru" sz="1500">
                <a:solidFill>
                  <a:schemeClr val="hlink"/>
                </a:solidFill>
                <a:highlight>
                  <a:schemeClr val="lt1"/>
                </a:highlight>
                <a:uFill>
                  <a:noFill/>
                </a:u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1</a:t>
            </a:r>
            <a:r>
              <a:rPr lang="ru" sz="1600">
                <a:solidFill>
                  <a:srgbClr val="000000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Необходимый напор воды в таких ГЭС создаётся посредством деривации -</a:t>
            </a:r>
            <a:r>
              <a:rPr lang="ru" sz="1500">
                <a:solidFill>
                  <a:srgbClr val="000000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" sz="1600">
                <a:solidFill>
                  <a:schemeClr val="dk2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вода отводится из речного русла через специальные водоотводы с уклоном значительно меньшим, чем средний уклон реки, и со спрямлением изгибов и поворотов русла.</a:t>
            </a:r>
            <a:endParaRPr sz="1600">
              <a:solidFill>
                <a:schemeClr val="dk2"/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96" name="Google Shape;96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9450" y="1322625"/>
            <a:ext cx="4404400" cy="2931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5"/>
          <p:cNvSpPr txBox="1">
            <a:spLocks noGrp="1"/>
          </p:cNvSpPr>
          <p:nvPr>
            <p:ph type="title"/>
          </p:nvPr>
        </p:nvSpPr>
        <p:spPr>
          <a:xfrm>
            <a:off x="727650" y="520850"/>
            <a:ext cx="7688700" cy="716100"/>
          </a:xfrm>
          <a:prstGeom prst="rect">
            <a:avLst/>
          </a:prstGeom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000">
                <a:latin typeface="Times New Roman"/>
                <a:ea typeface="Times New Roman"/>
                <a:cs typeface="Times New Roman"/>
                <a:sym typeface="Times New Roman"/>
              </a:rPr>
              <a:t>Виды деривационных ГЭС</a:t>
            </a:r>
            <a:endParaRPr sz="3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2" name="Google Shape;102;p15"/>
          <p:cNvSpPr txBox="1">
            <a:spLocks noGrp="1"/>
          </p:cNvSpPr>
          <p:nvPr>
            <p:ph type="body" idx="1"/>
          </p:nvPr>
        </p:nvSpPr>
        <p:spPr>
          <a:xfrm>
            <a:off x="5062725" y="1236950"/>
            <a:ext cx="3355200" cy="310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ru" sz="1800" b="1">
                <a:solidFill>
                  <a:srgbClr val="333333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Безнапорные деривационные гидроэлектростанции (ГЭС)</a:t>
            </a:r>
            <a:r>
              <a:rPr lang="ru" sz="1800">
                <a:solidFill>
                  <a:srgbClr val="333333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" sz="1800">
                <a:solidFill>
                  <a:schemeClr val="dk2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используют энергию воды, протекающей по каналу или трубопроводу с небольшим уклоном. В таких ГЭС турбина вращается за счёт силы потока воды.</a:t>
            </a:r>
            <a:endParaRPr sz="1800">
              <a:solidFill>
                <a:schemeClr val="dk2"/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03" name="Google Shape;103;p15"/>
          <p:cNvPicPr preferRelativeResize="0"/>
          <p:nvPr/>
        </p:nvPicPr>
        <p:blipFill rotWithShape="1">
          <a:blip r:embed="rId3">
            <a:alphaModFix/>
          </a:blip>
          <a:srcRect r="50000" b="32368"/>
          <a:stretch/>
        </p:blipFill>
        <p:spPr>
          <a:xfrm>
            <a:off x="729450" y="1030350"/>
            <a:ext cx="4205350" cy="39458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04" name="Google Shape;104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65875" y="1796975"/>
            <a:ext cx="296852" cy="2343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6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 </a:t>
            </a:r>
            <a:endParaRPr/>
          </a:p>
        </p:txBody>
      </p:sp>
      <p:sp>
        <p:nvSpPr>
          <p:cNvPr id="110" name="Google Shape;110;p16"/>
          <p:cNvSpPr txBox="1">
            <a:spLocks noGrp="1"/>
          </p:cNvSpPr>
          <p:nvPr>
            <p:ph type="body" idx="1"/>
          </p:nvPr>
        </p:nvSpPr>
        <p:spPr>
          <a:xfrm>
            <a:off x="7815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sp>
        <p:nvSpPr>
          <p:cNvPr id="111" name="Google Shape;111;p16"/>
          <p:cNvSpPr txBox="1">
            <a:spLocks noGrp="1"/>
          </p:cNvSpPr>
          <p:nvPr>
            <p:ph type="title"/>
          </p:nvPr>
        </p:nvSpPr>
        <p:spPr>
          <a:xfrm>
            <a:off x="727650" y="520850"/>
            <a:ext cx="7688700" cy="716100"/>
          </a:xfrm>
          <a:prstGeom prst="rect">
            <a:avLst/>
          </a:prstGeom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000"/>
              <a:t>Виды деривационных ГЭС</a:t>
            </a:r>
            <a:endParaRPr sz="3000"/>
          </a:p>
        </p:txBody>
      </p:sp>
      <p:pic>
        <p:nvPicPr>
          <p:cNvPr id="112" name="Google Shape;11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6900" y="175950"/>
            <a:ext cx="8034275" cy="46680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7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 </a:t>
            </a:r>
            <a:endParaRPr/>
          </a:p>
        </p:txBody>
      </p:sp>
      <p:sp>
        <p:nvSpPr>
          <p:cNvPr id="118" name="Google Shape;118;p17"/>
          <p:cNvSpPr txBox="1">
            <a:spLocks noGrp="1"/>
          </p:cNvSpPr>
          <p:nvPr>
            <p:ph type="body" idx="1"/>
          </p:nvPr>
        </p:nvSpPr>
        <p:spPr>
          <a:xfrm>
            <a:off x="4573800" y="1318650"/>
            <a:ext cx="3844500" cy="356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76200" marR="76200" lvl="0" indent="0" algn="l" rtl="0">
              <a:spcBef>
                <a:spcPts val="100"/>
              </a:spcBef>
              <a:spcAft>
                <a:spcPts val="0"/>
              </a:spcAft>
              <a:buNone/>
            </a:pPr>
            <a:r>
              <a:rPr lang="ru" sz="1800" b="1">
                <a:solidFill>
                  <a:schemeClr val="dk2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Напорная деривация</a:t>
            </a:r>
            <a:r>
              <a:rPr lang="ru" sz="1800">
                <a:solidFill>
                  <a:schemeClr val="dk2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— тип деривационных сооружений, для которых используют трубопровод или напорный тоннель.  </a:t>
            </a:r>
            <a:endParaRPr sz="1800">
              <a:solidFill>
                <a:schemeClr val="dk2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700"/>
              </a:spcBef>
              <a:spcAft>
                <a:spcPts val="0"/>
              </a:spcAft>
              <a:buNone/>
            </a:pPr>
            <a:r>
              <a:rPr lang="ru" sz="1800">
                <a:solidFill>
                  <a:schemeClr val="dk2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Напорная деривация применяется, когда есть существенные (более нескольких метров) сезонные или временные колебания уровня воды в месте её забора.</a:t>
            </a:r>
            <a:endParaRPr sz="1800">
              <a:solidFill>
                <a:schemeClr val="dk2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600"/>
              </a:spcBef>
              <a:spcAft>
                <a:spcPts val="1200"/>
              </a:spcAft>
              <a:buNone/>
            </a:pPr>
            <a:endParaRPr sz="15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9" name="Google Shape;119;p17"/>
          <p:cNvSpPr txBox="1">
            <a:spLocks noGrp="1"/>
          </p:cNvSpPr>
          <p:nvPr>
            <p:ph type="title"/>
          </p:nvPr>
        </p:nvSpPr>
        <p:spPr>
          <a:xfrm>
            <a:off x="727650" y="520850"/>
            <a:ext cx="7688700" cy="716100"/>
          </a:xfrm>
          <a:prstGeom prst="rect">
            <a:avLst/>
          </a:prstGeom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000">
                <a:latin typeface="Times New Roman"/>
                <a:ea typeface="Times New Roman"/>
                <a:cs typeface="Times New Roman"/>
                <a:sym typeface="Times New Roman"/>
              </a:rPr>
              <a:t>Виды деривационных ГЭС</a:t>
            </a:r>
            <a:endParaRPr sz="3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20" name="Google Shape;120;p17"/>
          <p:cNvPicPr preferRelativeResize="0"/>
          <p:nvPr/>
        </p:nvPicPr>
        <p:blipFill rotWithShape="1">
          <a:blip r:embed="rId3">
            <a:alphaModFix/>
          </a:blip>
          <a:srcRect l="50002" b="20979"/>
          <a:stretch/>
        </p:blipFill>
        <p:spPr>
          <a:xfrm>
            <a:off x="727650" y="1160575"/>
            <a:ext cx="3844350" cy="3727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9450" y="4436225"/>
            <a:ext cx="1163750" cy="654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4679" y="3340750"/>
            <a:ext cx="546850" cy="53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8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 </a:t>
            </a:r>
            <a:endParaRPr/>
          </a:p>
        </p:txBody>
      </p:sp>
      <p:sp>
        <p:nvSpPr>
          <p:cNvPr id="128" name="Google Shape;128;p18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sp>
        <p:nvSpPr>
          <p:cNvPr id="129" name="Google Shape;129;p18"/>
          <p:cNvSpPr txBox="1">
            <a:spLocks noGrp="1"/>
          </p:cNvSpPr>
          <p:nvPr>
            <p:ph type="title"/>
          </p:nvPr>
        </p:nvSpPr>
        <p:spPr>
          <a:xfrm>
            <a:off x="727650" y="520850"/>
            <a:ext cx="7688700" cy="716100"/>
          </a:xfrm>
          <a:prstGeom prst="rect">
            <a:avLst/>
          </a:prstGeom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000">
                <a:latin typeface="Times New Roman"/>
                <a:ea typeface="Times New Roman"/>
                <a:cs typeface="Times New Roman"/>
                <a:sym typeface="Times New Roman"/>
              </a:rPr>
              <a:t>Виды деривационных ГЭС</a:t>
            </a:r>
            <a:endParaRPr sz="3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30" name="Google Shape;130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2250" y="110925"/>
            <a:ext cx="8051626" cy="49216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9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 </a:t>
            </a:r>
            <a:endParaRPr/>
          </a:p>
        </p:txBody>
      </p:sp>
      <p:sp>
        <p:nvSpPr>
          <p:cNvPr id="136" name="Google Shape;136;p19"/>
          <p:cNvSpPr txBox="1">
            <a:spLocks noGrp="1"/>
          </p:cNvSpPr>
          <p:nvPr>
            <p:ph type="body" idx="1"/>
          </p:nvPr>
        </p:nvSpPr>
        <p:spPr>
          <a:xfrm>
            <a:off x="5052350" y="1318650"/>
            <a:ext cx="3365700" cy="354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ru" sz="1800" b="1">
                <a:solidFill>
                  <a:schemeClr val="dk2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Смешанная деривация на гидроэлектростанции (ГЭС)</a:t>
            </a:r>
            <a:r>
              <a:rPr lang="ru" sz="1500">
                <a:solidFill>
                  <a:schemeClr val="dk2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lang="ru" sz="1800">
                <a:solidFill>
                  <a:schemeClr val="dk2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схема, в которой напор частично создаётся с помощью плотины достаточно большой высоты и частично с помощью деривации.</a:t>
            </a:r>
            <a:r>
              <a:rPr lang="ru" sz="1500">
                <a:solidFill>
                  <a:srgbClr val="333333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endParaRPr sz="15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37" name="Google Shape;137;p19"/>
          <p:cNvPicPr preferRelativeResize="0"/>
          <p:nvPr/>
        </p:nvPicPr>
        <p:blipFill rotWithShape="1">
          <a:blip r:embed="rId3">
            <a:alphaModFix/>
          </a:blip>
          <a:srcRect r="52194"/>
          <a:stretch/>
        </p:blipFill>
        <p:spPr>
          <a:xfrm>
            <a:off x="416700" y="1083400"/>
            <a:ext cx="4635651" cy="3780825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19"/>
          <p:cNvSpPr txBox="1">
            <a:spLocks noGrp="1"/>
          </p:cNvSpPr>
          <p:nvPr>
            <p:ph type="title"/>
          </p:nvPr>
        </p:nvSpPr>
        <p:spPr>
          <a:xfrm>
            <a:off x="727650" y="520850"/>
            <a:ext cx="7688700" cy="716100"/>
          </a:xfrm>
          <a:prstGeom prst="rect">
            <a:avLst/>
          </a:prstGeom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000">
                <a:latin typeface="Times New Roman"/>
                <a:ea typeface="Times New Roman"/>
                <a:cs typeface="Times New Roman"/>
                <a:sym typeface="Times New Roman"/>
              </a:rPr>
              <a:t>Виды деривационных ГЭС</a:t>
            </a:r>
            <a:endParaRPr sz="3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0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20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45" name="Google Shape;14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9300" y="286475"/>
            <a:ext cx="8189075" cy="4606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1"/>
          <p:cNvSpPr txBox="1">
            <a:spLocks noGrp="1"/>
          </p:cNvSpPr>
          <p:nvPr>
            <p:ph type="title"/>
          </p:nvPr>
        </p:nvSpPr>
        <p:spPr>
          <a:xfrm>
            <a:off x="729450" y="403675"/>
            <a:ext cx="7688700" cy="76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000">
                <a:latin typeface="Times New Roman"/>
                <a:ea typeface="Times New Roman"/>
                <a:cs typeface="Times New Roman"/>
                <a:sym typeface="Times New Roman"/>
              </a:rPr>
              <a:t>Преимущества деривационных ГЭС</a:t>
            </a:r>
            <a:endParaRPr sz="3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1" name="Google Shape;151;p21"/>
          <p:cNvSpPr txBox="1">
            <a:spLocks noGrp="1"/>
          </p:cNvSpPr>
          <p:nvPr>
            <p:ph type="body" idx="1"/>
          </p:nvPr>
        </p:nvSpPr>
        <p:spPr>
          <a:xfrm>
            <a:off x="729450" y="1341225"/>
            <a:ext cx="7688700" cy="299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>
                <a:solidFill>
                  <a:srgbClr val="333333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1)Возобновляемый источник энергии.</a:t>
            </a:r>
            <a:endParaRPr sz="2000">
              <a:solidFill>
                <a:srgbClr val="333333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2000">
                <a:solidFill>
                  <a:srgbClr val="333333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2)Эффективность.</a:t>
            </a:r>
            <a:endParaRPr sz="2000">
              <a:solidFill>
                <a:srgbClr val="333333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2000">
                <a:solidFill>
                  <a:srgbClr val="333333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3)Независимость от энергосетей.</a:t>
            </a:r>
            <a:endParaRPr sz="2000">
              <a:solidFill>
                <a:srgbClr val="333333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ru" sz="2000">
                <a:solidFill>
                  <a:srgbClr val="333333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4)Возможность работы на водотоках с малым расходом воды.</a:t>
            </a:r>
            <a:endParaRPr sz="2000">
              <a:solidFill>
                <a:srgbClr val="333333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297</Words>
  <Application>Microsoft Office PowerPoint</Application>
  <PresentationFormat>Экран (16:9)</PresentationFormat>
  <Paragraphs>35</Paragraphs>
  <Slides>11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Lato</vt:lpstr>
      <vt:lpstr>Times New Roman</vt:lpstr>
      <vt:lpstr>Raleway</vt:lpstr>
      <vt:lpstr>Streamline</vt:lpstr>
      <vt:lpstr>Деривационные гидроэлектростанции</vt:lpstr>
      <vt:lpstr>Деривационные ГЭС</vt:lpstr>
      <vt:lpstr>Виды деривационных ГЭС</vt:lpstr>
      <vt:lpstr> </vt:lpstr>
      <vt:lpstr> </vt:lpstr>
      <vt:lpstr> </vt:lpstr>
      <vt:lpstr> </vt:lpstr>
      <vt:lpstr>Презентация PowerPoint</vt:lpstr>
      <vt:lpstr>Преимущества деривационных ГЭС</vt:lpstr>
      <vt:lpstr> 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Деривационные ГЭС</dc:title>
  <cp:lastModifiedBy>Барихина</cp:lastModifiedBy>
  <cp:revision>2</cp:revision>
  <dcterms:modified xsi:type="dcterms:W3CDTF">2025-06-15T18:16:06Z</dcterms:modified>
</cp:coreProperties>
</file>