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</p:sldMasterIdLst>
  <p:sldIdLst>
    <p:sldId id="256" r:id="rId10"/>
    <p:sldId id="257" r:id="rId11"/>
    <p:sldId id="266" r:id="rId12"/>
    <p:sldId id="267" r:id="rId13"/>
    <p:sldId id="258" r:id="rId14"/>
    <p:sldId id="259" r:id="rId15"/>
    <p:sldId id="270" r:id="rId16"/>
    <p:sldId id="262" r:id="rId17"/>
    <p:sldId id="261" r:id="rId18"/>
    <p:sldId id="263" r:id="rId19"/>
    <p:sldId id="269" r:id="rId20"/>
    <p:sldId id="26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6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C569C-963E-4550-AE22-F31281B43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11C65-576D-4F3F-B448-8DE110909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278ED-F499-4E84-8C14-BDCC92100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41938-D2A5-48A9-A142-1CDD4DA9B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AADA2-0BC1-4412-81CE-E86EAB141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F956A-1709-4636-B455-894D9893E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1FAB1-540A-4554-B266-D36A99B1C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920AA-CE2A-4372-B1FF-08620858D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08AD0-E847-49FE-9501-029B595B3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EE2DC-B21D-4CB6-83BB-397DCC219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35694-F7F9-4E23-8EA0-E1657C44F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72B2F-C434-43F4-B365-083144380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D5453-9433-4E78-98E1-FFECEB6DF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515E4-E425-4133-903E-5D640D35A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1CE8-5411-4CE2-8371-8F62BF3DB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00339-BBAF-4C80-9F21-C86A49125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FC601-BFD0-4ACC-A9E5-6D6B7EE71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00F35-C26C-4200-8161-BA250D581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E11F4-5ABD-4F3E-8660-A1D1B11CB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88A66-E15F-40FE-A028-AEE048DD7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3A604-4721-4DFD-98D4-4A4250A2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39151-C4F7-4DBF-BFFB-9B79B875E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D0AE5-61CC-47D7-B14D-1880341FE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B2E62-01C6-4703-B0BA-49791881D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35B4E-1517-4302-A6EC-F94BEB42C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B22F8-D35C-41E6-89F4-2ABF106DD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1A816-743F-4DC0-A59D-61918BC9E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0D0A0-1FB5-4D40-AC4F-792613451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C8E32-E6C0-4405-977C-BC1CCE1F0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A6412-C5AD-4D18-AECF-51CE1EA57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1FD6B-4884-429C-A30F-B2BDAF3B2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CC24-FCFC-4076-948B-93B578CB5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5B012-149B-4878-8AF9-28B0B6638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F6C80-33A7-41C5-9EF2-C39B29AE0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1C1AB-D0A7-4664-8C03-8A4F9FF93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1AEF4-547D-4E6E-9D0B-A85805F29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6A8-0E2E-493F-903E-6D04A2724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A709A-6FD0-45DE-A9E6-8F8B7D6C9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F428C-8431-4253-9640-47D2CE8B4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C24EB-E846-4B1C-A736-740853ADE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AA10B-B5B5-4448-BFA3-0698CC2F5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E592B-9C85-4B20-B136-A5A92E85F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325DB-9C08-420D-A71B-BDC33C384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ED9F7-6309-4784-A57F-C71956476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AFE7E-5251-4068-A44C-AC2165644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5C968-C7F8-4E6B-868B-346C37365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EE401-E0E9-4238-BF84-D2A0DDB63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3AFAF-B03E-4904-AA8B-55D38DE2E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4F1D-40C2-4D43-9005-733D54EF6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6CDAD-8336-4726-9093-49426BA10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01DF-A5AB-4E40-A958-7C8F70A7D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B180F-535F-4602-B557-D02637D72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04CA7-9926-470B-A334-B5EC48619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BED50-216D-4EA2-85C7-5ECF1A002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60141-8008-4E76-AB51-1262F39EE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3169C-B1FA-45AB-8C8A-5E26133B1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8C288-2671-4E10-81FF-C6F64604A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E8B14-FF6D-4511-BA41-D33B0699A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5552C-E681-4DFE-861E-0D2C860E1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77579-5478-4EDE-8FD7-53833AE49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10C41-03F7-4E56-9E6B-FAB7F0641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ED200-8289-4B63-8D24-8D52F5642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49A7B-281D-4195-9579-4A54C4B3F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9A823-5DC7-4FD7-8E46-D2064E988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BE70C-2F76-4167-95BE-F87E83A29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1345A-E285-4F66-9C4D-81619926C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46853-595D-4CB9-BFA8-A38EFF840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41B1-ABC0-448A-9BDE-75B24BC28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82621-5CD8-4A5E-B331-4C78A672D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97C62-87B4-498E-8A29-F21F28590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00D69-CD7A-4FF1-BF87-A5C139C97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99202-B382-4A96-97B6-489D98870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17CD9-6F88-40A1-9A54-DF270C653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CD9D5-06F7-4AE3-AA64-8430229CB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9532B-6B79-4095-A38B-4084A616C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E0565-6325-42A6-AD1A-1FDBECCE3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32E3B-2449-4F2C-97C9-01DB61EBC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4E223-B376-45B3-B682-CEC6CAEBA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90E3F-836A-4C77-83D5-0A61F0E77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5A830-B5BF-4F31-8977-6C10D746A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9E25D-72B5-4B8E-A39D-02953EE81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C5DB-E0F3-42AD-8F7D-DD02DDCD6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C1FD9-BC20-4C48-9D9A-AEF4DB315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037EF-8B0C-49E6-A1CA-68FE6638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095CB-2B63-40E0-828A-13D6A2A1E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089C1-30F9-40A1-AA18-72BBED751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A67C4-A0EF-47F7-AFB7-87AFBACF2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9D86D-2B06-4525-8EBC-F67B066FF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B5626-898A-4901-9710-A0E5A970B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51F80-7548-4780-9525-D63232CF2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A1A62-15B7-4387-95D1-BB6BEC995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8FE53-ECD8-4775-8D27-04EA52734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AF46D-4A13-402F-BBCC-6FD51CDE0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9C5B5-AF3A-4812-A46C-2D52265E7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3B38F-6871-47BE-975C-AF1AA1251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61591-2793-493C-B71D-31C373A0F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26269-4B91-41A9-BA02-5C733547A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F3A69-95EA-4257-9FA1-384D4A15D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33D70-B6D8-41BB-A81F-F5DCC596D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C3D71E6-A3CA-44E0-ADDB-67109552A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9" r:id="rId9"/>
    <p:sldLayoutId id="2147483658" r:id="rId10"/>
    <p:sldLayoutId id="21474836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64BB04C-28F2-44F0-8189-FA69D42F3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72" r:id="rId7"/>
    <p:sldLayoutId id="2147483671" r:id="rId8"/>
    <p:sldLayoutId id="2147483670" r:id="rId9"/>
    <p:sldLayoutId id="2147483669" r:id="rId10"/>
    <p:sldLayoutId id="21474836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C9FCF7FF-93E2-4093-854A-97048A19A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2" r:id="rId8"/>
    <p:sldLayoutId id="2147483681" r:id="rId9"/>
    <p:sldLayoutId id="2147483680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6743F95A-52EE-41AF-95D3-CBAF8F416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3E8A6C3-50D8-4765-8A6F-ADF026ABA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09" r:id="rId3"/>
    <p:sldLayoutId id="2147483708" r:id="rId4"/>
    <p:sldLayoutId id="2147483707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9D55B44-28B6-478B-8C20-9729A4DA5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96D4C91-C903-4670-AE66-32300BD0C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2" r:id="rId2"/>
    <p:sldLayoutId id="2147483731" r:id="rId3"/>
    <p:sldLayoutId id="2147483730" r:id="rId4"/>
    <p:sldLayoutId id="2147483729" r:id="rId5"/>
    <p:sldLayoutId id="2147483728" r:id="rId6"/>
    <p:sldLayoutId id="2147483727" r:id="rId7"/>
    <p:sldLayoutId id="2147483726" r:id="rId8"/>
    <p:sldLayoutId id="2147483725" r:id="rId9"/>
    <p:sldLayoutId id="2147483724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80DDF17-13EC-428C-882B-884E079A6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3" r:id="rId2"/>
    <p:sldLayoutId id="2147483742" r:id="rId3"/>
    <p:sldLayoutId id="2147483741" r:id="rId4"/>
    <p:sldLayoutId id="2147483740" r:id="rId5"/>
    <p:sldLayoutId id="2147483739" r:id="rId6"/>
    <p:sldLayoutId id="2147483738" r:id="rId7"/>
    <p:sldLayoutId id="2147483737" r:id="rId8"/>
    <p:sldLayoutId id="2147483736" r:id="rId9"/>
    <p:sldLayoutId id="2147483735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EB42835-C03B-4C29-A3DC-6D3ACCF74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4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92150"/>
            <a:ext cx="7772400" cy="2908300"/>
          </a:xfrm>
        </p:spPr>
        <p:txBody>
          <a:bodyPr/>
          <a:lstStyle/>
          <a:p>
            <a:pPr algn="l" eaLnBrk="1" hangingPunct="1"/>
            <a:r>
              <a:rPr lang="ru-RU" sz="6000" u="sng" smtClean="0"/>
              <a:t/>
            </a:r>
            <a:br>
              <a:rPr lang="ru-RU" sz="6000" u="sng" smtClean="0"/>
            </a:br>
            <a:r>
              <a:rPr lang="ru-RU" sz="6000" u="sng" smtClean="0"/>
              <a:t>Тема:</a:t>
            </a:r>
            <a:r>
              <a:rPr lang="ru-RU" sz="6000" smtClean="0"/>
              <a:t/>
            </a:r>
            <a:br>
              <a:rPr lang="ru-RU" sz="6000" smtClean="0"/>
            </a:br>
            <a:r>
              <a:rPr lang="ru-RU" sz="6000" smtClean="0"/>
              <a:t> </a:t>
            </a:r>
            <a:r>
              <a:rPr lang="ru-RU" sz="6000" b="1" smtClean="0">
                <a:solidFill>
                  <a:srgbClr val="002060"/>
                </a:solidFill>
              </a:rPr>
              <a:t>«</a:t>
            </a:r>
            <a:r>
              <a:rPr lang="ru-RU" sz="8800" b="1" smtClean="0">
                <a:solidFill>
                  <a:srgbClr val="002060"/>
                </a:solidFill>
              </a:rPr>
              <a:t>СВЕРЛЕНИЕ ОТВЕРСТИЙ»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35375" y="4652963"/>
            <a:ext cx="5113338" cy="985837"/>
          </a:xfrm>
        </p:spPr>
        <p:txBody>
          <a:bodyPr/>
          <a:lstStyle/>
          <a:p>
            <a:pPr algn="r" eaLnBrk="1" hangingPunct="1"/>
            <a:r>
              <a:rPr lang="ru-RU" i="1" smtClean="0">
                <a:latin typeface="Times New Roman" pitchFamily="18" charset="0"/>
                <a:cs typeface="Times New Roman" pitchFamily="18" charset="0"/>
              </a:rPr>
              <a:t>Подготовил: </a:t>
            </a: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мастер п/о Исаев Е.А.</a:t>
            </a:r>
            <a:endParaRPr lang="ru-RU" b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Заголовок 1"/>
          <p:cNvSpPr>
            <a:spLocks noGrp="1"/>
          </p:cNvSpPr>
          <p:nvPr>
            <p:ph type="title"/>
          </p:nvPr>
        </p:nvSpPr>
        <p:spPr>
          <a:xfrm>
            <a:off x="107950" y="188913"/>
            <a:ext cx="8856663" cy="79216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</a:rPr>
              <a:t>5. ПРИСПОСОБЛЕНИЯ</a:t>
            </a:r>
          </a:p>
        </p:txBody>
      </p:sp>
      <p:sp>
        <p:nvSpPr>
          <p:cNvPr id="120834" name="Объект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b="1" smtClean="0"/>
              <a:t>Сверлением</a:t>
            </a:r>
            <a:r>
              <a:rPr lang="ru-RU" smtClean="0"/>
              <a:t> можно получать: </a:t>
            </a:r>
            <a:r>
              <a:rPr lang="ru-RU" b="1" i="1" smtClean="0"/>
              <a:t>сквозные, глухие и неполные отверстия.</a:t>
            </a:r>
          </a:p>
        </p:txBody>
      </p:sp>
      <p:pic>
        <p:nvPicPr>
          <p:cNvPr id="120835" name="Рисунок 3"/>
          <p:cNvPicPr>
            <a:picLocks noChangeAspect="1"/>
          </p:cNvPicPr>
          <p:nvPr/>
        </p:nvPicPr>
        <p:blipFill>
          <a:blip r:embed="rId2"/>
          <a:srcRect l="6493" t="7385" r="4601"/>
          <a:stretch>
            <a:fillRect/>
          </a:stretch>
        </p:blipFill>
        <p:spPr bwMode="auto">
          <a:xfrm>
            <a:off x="395288" y="2060575"/>
            <a:ext cx="3970337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Рисунок 5"/>
          <p:cNvPicPr>
            <a:picLocks noChangeAspect="1"/>
          </p:cNvPicPr>
          <p:nvPr/>
        </p:nvPicPr>
        <p:blipFill>
          <a:blip r:embed="rId3"/>
          <a:srcRect l="2827" t="19746" r="52420" b="3873"/>
          <a:stretch>
            <a:fillRect/>
          </a:stretch>
        </p:blipFill>
        <p:spPr bwMode="auto">
          <a:xfrm>
            <a:off x="5148263" y="2344738"/>
            <a:ext cx="3527425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240338" y="1911350"/>
            <a:ext cx="3343275" cy="4333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Сверление по упору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7115175" y="2344738"/>
            <a:ext cx="792163" cy="91916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263650" y="2128838"/>
            <a:ext cx="804863" cy="15827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82588" y="2060575"/>
            <a:ext cx="1944687" cy="431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Ручные тиски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002060"/>
                </a:solidFill>
              </a:rPr>
              <a:t>6. Процесс  сверления сквозных отверстий:</a:t>
            </a:r>
          </a:p>
        </p:txBody>
      </p:sp>
      <p:sp>
        <p:nvSpPr>
          <p:cNvPr id="121862" name="Содержимое 4"/>
          <p:cNvSpPr>
            <a:spLocks noGrp="1"/>
          </p:cNvSpPr>
          <p:nvPr>
            <p:ph idx="1"/>
          </p:nvPr>
        </p:nvSpPr>
        <p:spPr>
          <a:xfrm>
            <a:off x="468313" y="2133600"/>
            <a:ext cx="8229600" cy="39830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i="1" smtClean="0"/>
              <a:t>видеофильм</a:t>
            </a:r>
          </a:p>
        </p:txBody>
      </p:sp>
      <p:graphicFrame>
        <p:nvGraphicFramePr>
          <p:cNvPr id="121860" name="Object 4"/>
          <p:cNvGraphicFramePr>
            <a:graphicFrameLocks noChangeAspect="1"/>
          </p:cNvGraphicFramePr>
          <p:nvPr/>
        </p:nvGraphicFramePr>
        <p:xfrm>
          <a:off x="3543300" y="2997200"/>
          <a:ext cx="2058988" cy="863600"/>
        </p:xfrm>
        <a:graphic>
          <a:graphicData uri="http://schemas.openxmlformats.org/presentationml/2006/ole">
            <p:oleObj spid="_x0000_s121860" name="Объект упаковщика для оболочки" showAsIcon="1" r:id="rId3" imgW="2059560" imgH="86292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856662" cy="92233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7</a:t>
            </a:r>
            <a:r>
              <a:rPr lang="ru-RU" b="1" smtClean="0">
                <a:solidFill>
                  <a:schemeClr val="tx1"/>
                </a:solidFill>
              </a:rPr>
              <a:t>.</a:t>
            </a:r>
            <a:r>
              <a:rPr lang="ru-RU" b="1" smtClean="0">
                <a:solidFill>
                  <a:srgbClr val="C00000"/>
                </a:solidFill>
              </a:rPr>
              <a:t> ТЕХНИКА БЕЗОПАСНОСТИ</a:t>
            </a:r>
          </a:p>
        </p:txBody>
      </p:sp>
      <p:sp>
        <p:nvSpPr>
          <p:cNvPr id="122882" name="Объект 2"/>
          <p:cNvSpPr>
            <a:spLocks noGrp="1"/>
          </p:cNvSpPr>
          <p:nvPr>
            <p:ph idx="1"/>
          </p:nvPr>
        </p:nvSpPr>
        <p:spPr>
          <a:xfrm>
            <a:off x="179388" y="1052513"/>
            <a:ext cx="8785225" cy="5073650"/>
          </a:xfrm>
        </p:spPr>
        <p:txBody>
          <a:bodyPr/>
          <a:lstStyle/>
          <a:p>
            <a:pPr eaLnBrk="1" hangingPunct="1"/>
            <a:r>
              <a:rPr lang="ru-RU" sz="2400" smtClean="0"/>
              <a:t>Надёжно закреплять заготовки в приспособлениях, не удерживать их в процессе сверления;</a:t>
            </a:r>
          </a:p>
          <a:p>
            <a:pPr eaLnBrk="1" hangingPunct="1"/>
            <a:r>
              <a:rPr lang="ru-RU" sz="2400" smtClean="0"/>
              <a:t>Не браться за вращающийся шпиндель и сверло, не останавливать руками;</a:t>
            </a:r>
          </a:p>
          <a:p>
            <a:pPr eaLnBrk="1" hangingPunct="1"/>
            <a:r>
              <a:rPr lang="ru-RU" sz="2400" smtClean="0"/>
              <a:t>Не передавать и не принимать каких – либо предметов через работающий станок;</a:t>
            </a:r>
          </a:p>
          <a:p>
            <a:pPr eaLnBrk="1" hangingPunct="1"/>
            <a:r>
              <a:rPr lang="ru-RU" sz="2400" smtClean="0"/>
              <a:t>Не работах на станке в перчатках и рукавицах;</a:t>
            </a:r>
          </a:p>
          <a:p>
            <a:pPr eaLnBrk="1" hangingPunct="1"/>
            <a:r>
              <a:rPr lang="ru-RU" sz="2400" smtClean="0"/>
              <a:t>Пользоваться защитными очками;</a:t>
            </a:r>
          </a:p>
          <a:p>
            <a:pPr eaLnBrk="1" hangingPunct="1"/>
            <a:r>
              <a:rPr lang="ru-RU" sz="2400" smtClean="0"/>
              <a:t>Не оставлять работающий станок, если закончил выполнять сверление;</a:t>
            </a:r>
          </a:p>
          <a:p>
            <a:pPr eaLnBrk="1" hangingPunct="1"/>
            <a:r>
              <a:rPr lang="ru-RU" sz="2400" smtClean="0"/>
              <a:t>Не опираться на станок во время  его работы;</a:t>
            </a:r>
          </a:p>
          <a:p>
            <a:pPr eaLnBrk="1" hangingPunct="1"/>
            <a:r>
              <a:rPr lang="ru-RU" sz="2400" smtClean="0"/>
              <a:t>Не нажимать на рычаг подачи сильно;</a:t>
            </a:r>
          </a:p>
          <a:p>
            <a:pPr eaLnBrk="1" hangingPunct="1"/>
            <a:r>
              <a:rPr lang="ru-RU" sz="2400" smtClean="0"/>
              <a:t>Пользоваться деревянной подкладкой при сверлении тонкого металла.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/>
          <a:lstStyle/>
          <a:p>
            <a:pPr algn="l" eaLnBrk="1" hangingPunct="1"/>
            <a:r>
              <a:rPr lang="ru-RU" sz="4800" b="1" u="sng" smtClean="0">
                <a:solidFill>
                  <a:srgbClr val="990000"/>
                </a:solidFill>
              </a:rPr>
              <a:t>СВЕРЛЕНИЕМ</a:t>
            </a:r>
            <a:r>
              <a:rPr lang="ru-RU" smtClean="0">
                <a:solidFill>
                  <a:srgbClr val="C00000"/>
                </a:solidFill>
              </a:rPr>
              <a:t> </a:t>
            </a:r>
            <a:r>
              <a:rPr lang="ru-RU" b="1" i="1" smtClean="0"/>
              <a:t>называют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561657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b="1" i="1" dirty="0"/>
              <a:t>п</a:t>
            </a:r>
            <a:r>
              <a:rPr lang="ru-RU" b="1" i="1" dirty="0" smtClean="0"/>
              <a:t>роцесс образования отверстий в сплошном материале  путём снятия стружки с помощью </a:t>
            </a:r>
            <a:r>
              <a:rPr lang="ru-RU" b="1" i="1" u="sng" dirty="0" smtClean="0">
                <a:solidFill>
                  <a:srgbClr val="002060"/>
                </a:solidFill>
              </a:rPr>
              <a:t>сверла, </a:t>
            </a:r>
            <a:r>
              <a:rPr lang="ru-RU" b="1" i="1" dirty="0" smtClean="0"/>
              <a:t>совершающего вращательное и поступательное движение.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b="1" u="sng" dirty="0" smtClean="0"/>
              <a:t>ОТВЕРСТИЯ ПРИМЕНЯЮТ ДЛЯ: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400" dirty="0"/>
              <a:t>н</a:t>
            </a:r>
            <a:r>
              <a:rPr lang="ru-RU" sz="2400" dirty="0" smtClean="0"/>
              <a:t>арезания внутренней резьбы в отверстии;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400" dirty="0"/>
              <a:t>р</a:t>
            </a:r>
            <a:r>
              <a:rPr lang="ru-RU" sz="2400" dirty="0" smtClean="0"/>
              <a:t>азмещения крепёжных деталей в отверстиях (винтов, болтов, заклёпок, шпилек, шурупов, </a:t>
            </a:r>
            <a:r>
              <a:rPr lang="ru-RU" sz="2400" dirty="0" err="1" smtClean="0"/>
              <a:t>саморезов</a:t>
            </a:r>
            <a:r>
              <a:rPr lang="ru-RU" sz="2400" dirty="0" smtClean="0"/>
              <a:t>);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400" dirty="0"/>
              <a:t>у</a:t>
            </a:r>
            <a:r>
              <a:rPr lang="ru-RU" sz="2400" dirty="0" smtClean="0"/>
              <a:t>лучшения качества отверстий с помощью зенкерования и развёртывания отверстия.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53" presetClass="entr" presetSubtype="16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620713"/>
            <a:ext cx="8848725" cy="720725"/>
          </a:xfrm>
        </p:spPr>
        <p:txBody>
          <a:bodyPr/>
          <a:lstStyle/>
          <a:p>
            <a:pPr eaLnBrk="1" hangingPunct="1"/>
            <a:r>
              <a:rPr lang="ru-RU" b="1" u="sng" smtClean="0">
                <a:solidFill>
                  <a:srgbClr val="990000"/>
                </a:solidFill>
              </a:rPr>
              <a:t/>
            </a:r>
            <a:br>
              <a:rPr lang="ru-RU" b="1" u="sng" smtClean="0">
                <a:solidFill>
                  <a:srgbClr val="990000"/>
                </a:solidFill>
              </a:rPr>
            </a:br>
            <a:r>
              <a:rPr lang="ru-RU" b="1" u="sng" smtClean="0">
                <a:solidFill>
                  <a:srgbClr val="990000"/>
                </a:solidFill>
              </a:rPr>
              <a:t/>
            </a:r>
            <a:br>
              <a:rPr lang="ru-RU" b="1" u="sng" smtClean="0">
                <a:solidFill>
                  <a:srgbClr val="990000"/>
                </a:solidFill>
              </a:rPr>
            </a:br>
            <a:r>
              <a:rPr lang="ru-RU" b="1" u="sng" smtClean="0">
                <a:solidFill>
                  <a:srgbClr val="990000"/>
                </a:solidFill>
              </a:rPr>
              <a:t>СВЕРЛО</a:t>
            </a:r>
            <a:r>
              <a:rPr lang="ru-RU" u="sng" smtClean="0">
                <a:solidFill>
                  <a:srgbClr val="990000"/>
                </a:solidFill>
              </a:rPr>
              <a:t> </a:t>
            </a:r>
            <a:r>
              <a:rPr lang="ru-RU" smtClean="0"/>
              <a:t>– </a:t>
            </a:r>
            <a:r>
              <a:rPr lang="ru-RU" sz="3600" b="1" i="1" smtClean="0"/>
              <a:t>это двузубый режущий инструмент </a:t>
            </a:r>
            <a:br>
              <a:rPr lang="ru-RU" sz="3600" b="1" i="1" smtClean="0"/>
            </a:br>
            <a:r>
              <a:rPr lang="ru-RU" sz="3600" b="1" i="1" smtClean="0"/>
              <a:t/>
            </a:r>
            <a:br>
              <a:rPr lang="ru-RU" sz="3600" b="1" i="1" smtClean="0"/>
            </a:br>
            <a:r>
              <a:rPr lang="ru-RU" sz="2800" b="1" u="sng" smtClean="0">
                <a:solidFill>
                  <a:srgbClr val="002060"/>
                </a:solidFill>
              </a:rPr>
              <a:t>КОНСТРУКЦИЯ СВЕРЛА: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b="56587"/>
          <a:stretch>
            <a:fillRect/>
          </a:stretch>
        </p:blipFill>
        <p:spPr>
          <a:xfrm>
            <a:off x="188913" y="3644900"/>
            <a:ext cx="8712200" cy="2466975"/>
          </a:xfrm>
        </p:spPr>
      </p:pic>
      <p:sp>
        <p:nvSpPr>
          <p:cNvPr id="5" name="Прямоугольник 4"/>
          <p:cNvSpPr/>
          <p:nvPr/>
        </p:nvSpPr>
        <p:spPr>
          <a:xfrm>
            <a:off x="265113" y="2852738"/>
            <a:ext cx="8712200" cy="6477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А) Сверло спиральное </a:t>
            </a:r>
            <a:r>
              <a:rPr lang="ru-RU" sz="2400" b="1" dirty="0">
                <a:solidFill>
                  <a:srgbClr val="002060"/>
                </a:solidFill>
              </a:rPr>
              <a:t>с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u="sng" dirty="0">
                <a:solidFill>
                  <a:srgbClr val="002060"/>
                </a:solidFill>
              </a:rPr>
              <a:t>коническим хвостовиком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 t="25195" b="53235"/>
          <a:stretch>
            <a:fillRect/>
          </a:stretch>
        </p:blipFill>
        <p:spPr>
          <a:xfrm>
            <a:off x="250825" y="1844675"/>
            <a:ext cx="8569325" cy="1871663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2950" cy="1143000"/>
          </a:xfrm>
          <a:solidFill>
            <a:schemeClr val="bg1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algn="l" eaLnBrk="1" hangingPunct="1">
              <a:defRPr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Б) Сверло спиральное 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самое распространённое    )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u="sng" dirty="0" smtClean="0">
                <a:solidFill>
                  <a:srgbClr val="002060"/>
                </a:solidFill>
              </a:rPr>
              <a:t>цилиндрическим хвостовиком</a:t>
            </a:r>
            <a:endParaRPr lang="ru-RU" sz="2800" b="1" u="sng" dirty="0">
              <a:solidFill>
                <a:srgbClr val="00206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23850" y="2636838"/>
            <a:ext cx="0" cy="28082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843213" y="2420938"/>
            <a:ext cx="0" cy="30241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23850" y="4795838"/>
            <a:ext cx="2519363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23850" y="4005263"/>
            <a:ext cx="2519363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Хвостовик цилиндрический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7956550" y="2420938"/>
            <a:ext cx="71438" cy="27368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843213" y="4795838"/>
            <a:ext cx="514985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203575" y="4221163"/>
            <a:ext cx="453707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Рабочая  часть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8316913" y="2420938"/>
            <a:ext cx="71437" cy="2663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881938" y="4791075"/>
            <a:ext cx="4699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4716463" y="4791075"/>
            <a:ext cx="3455987" cy="12303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051050" y="5661025"/>
            <a:ext cx="2736850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Режущий зуб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8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295400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002060"/>
                </a:solidFill>
              </a:rPr>
              <a:t>1. СВЁРЛА бывают:</a:t>
            </a:r>
            <a:r>
              <a:rPr lang="ru-RU" sz="5400" i="1" smtClean="0">
                <a:solidFill>
                  <a:srgbClr val="002060"/>
                </a:solidFill>
              </a:rPr>
              <a:t/>
            </a:r>
            <a:br>
              <a:rPr lang="ru-RU" sz="5400" i="1" smtClean="0">
                <a:solidFill>
                  <a:srgbClr val="002060"/>
                </a:solidFill>
              </a:rPr>
            </a:br>
            <a:endParaRPr lang="ru-RU" sz="5400" b="1" smtClean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1412875"/>
            <a:ext cx="4038600" cy="4525963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23850" y="1700213"/>
            <a:ext cx="4464050" cy="4383087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ru-RU" b="1" i="1" smtClean="0"/>
              <a:t>спиральное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b="1" i="1" smtClean="0"/>
              <a:t>центровочное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mtClean="0"/>
              <a:t>для сверления отверстий </a:t>
            </a:r>
            <a:r>
              <a:rPr lang="ru-RU" b="1" i="1" smtClean="0"/>
              <a:t>в неметаллах </a:t>
            </a:r>
            <a:r>
              <a:rPr lang="ru-RU" smtClean="0"/>
              <a:t>(древесине, пластмассе, оргстекле)</a:t>
            </a:r>
          </a:p>
          <a:p>
            <a:pPr eaLnBrk="1" hangingPunct="1">
              <a:buFont typeface="Wingdings" pitchFamily="2" charset="2"/>
              <a:buChar char="q"/>
            </a:pPr>
            <a:endParaRPr lang="ru-RU" sz="2400" smtClean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084513" y="1952625"/>
            <a:ext cx="3600450" cy="2889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557588" y="2597150"/>
            <a:ext cx="4968875" cy="1295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084513" y="3892550"/>
            <a:ext cx="2305050" cy="2889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059113" y="1952625"/>
            <a:ext cx="4392612" cy="9366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641" t="6284" r="5592" b="4156"/>
          <a:stretch>
            <a:fillRect/>
          </a:stretch>
        </p:blipFill>
        <p:spPr>
          <a:xfrm>
            <a:off x="179388" y="423863"/>
            <a:ext cx="8856662" cy="5957887"/>
          </a:xfrm>
        </p:spPr>
      </p:pic>
      <p:sp>
        <p:nvSpPr>
          <p:cNvPr id="6" name="Прямоугольник 5"/>
          <p:cNvSpPr/>
          <p:nvPr/>
        </p:nvSpPr>
        <p:spPr>
          <a:xfrm>
            <a:off x="900113" y="549275"/>
            <a:ext cx="2159000" cy="2873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СПИРАЛЬНЫЕ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4213" y="2265363"/>
            <a:ext cx="2519362" cy="5048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с прямыми  канавками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3716338"/>
            <a:ext cx="2160588" cy="2889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ПЕРОВОЕ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4213" y="4721225"/>
            <a:ext cx="2663825" cy="6492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для </a:t>
            </a:r>
            <a:r>
              <a:rPr lang="ru-RU" sz="2400" b="1" dirty="0"/>
              <a:t> кольцевого  </a:t>
            </a:r>
            <a:r>
              <a:rPr lang="ru-RU" b="1" dirty="0"/>
              <a:t>сверления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92725" y="549275"/>
            <a:ext cx="3311525" cy="7588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ОДНОКРОМОЧНЫЕ </a:t>
            </a:r>
          </a:p>
          <a:p>
            <a:pPr algn="ctr">
              <a:defRPr/>
            </a:pPr>
            <a:r>
              <a:rPr lang="ru-RU" i="1" dirty="0"/>
              <a:t>для  глубокого  сверления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73650" y="2349500"/>
            <a:ext cx="3673475" cy="5032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Двух кромочные </a:t>
            </a:r>
          </a:p>
          <a:p>
            <a:pPr algn="ctr">
              <a:defRPr/>
            </a:pPr>
            <a:r>
              <a:rPr lang="ru-RU" i="1" dirty="0"/>
              <a:t>для  глубокого  сверления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24525" y="4221163"/>
            <a:ext cx="2160588" cy="2873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РУЖЕЙНОЕ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30888" y="5502275"/>
            <a:ext cx="2159000" cy="2889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ЦЕНТРОВОЧНОЕ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85225" cy="922337"/>
          </a:xfrm>
        </p:spPr>
        <p:txBody>
          <a:bodyPr/>
          <a:lstStyle/>
          <a:p>
            <a:pPr eaLnBrk="1" hangingPunct="1"/>
            <a:r>
              <a:rPr lang="ru-RU" sz="4300" b="1" smtClean="0">
                <a:solidFill>
                  <a:srgbClr val="002060"/>
                </a:solidFill>
              </a:rPr>
              <a:t>2</a:t>
            </a:r>
            <a:r>
              <a:rPr lang="ru-RU" b="1" smtClean="0">
                <a:solidFill>
                  <a:srgbClr val="002060"/>
                </a:solidFill>
              </a:rPr>
              <a:t>. </a:t>
            </a:r>
            <a:r>
              <a:rPr lang="ru-RU" sz="4300" b="1" smtClean="0">
                <a:solidFill>
                  <a:srgbClr val="002060"/>
                </a:solidFill>
              </a:rPr>
              <a:t>УГЛЫ ЗАОСТРЕНИЯ СВЕРЛА</a:t>
            </a:r>
          </a:p>
        </p:txBody>
      </p:sp>
      <p:graphicFrame>
        <p:nvGraphicFramePr>
          <p:cNvPr id="117786" name="Group 26"/>
          <p:cNvGraphicFramePr>
            <a:graphicFrameLocks noGrp="1"/>
          </p:cNvGraphicFramePr>
          <p:nvPr>
            <p:ph idx="1"/>
          </p:nvPr>
        </p:nvGraphicFramePr>
        <p:xfrm>
          <a:off x="457200" y="1196975"/>
          <a:ext cx="8229600" cy="5184775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839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материалы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Угол заострения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39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ЧУГУН И СТАЛЬ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116 – 118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C"/>
                    </a:solidFill>
                  </a:tcPr>
                </a:tc>
              </a:tr>
              <a:tr h="839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ЗАКАЛЁННАЯ СТАЛЬ, СТАЛЬНЫЕ ПОКОВКИ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6"/>
                    </a:solidFill>
                  </a:tcPr>
                </a:tc>
              </a:tr>
              <a:tr h="839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 АЛЮМИНИЙ, ЛАТУНЬ, БРОНЗА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130- 140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C"/>
                    </a:solidFill>
                  </a:tcPr>
                </a:tc>
              </a:tr>
              <a:tr h="839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ЛИТЕЙНЫЙ АЛЮМИНИЕВЫЙ СПЛАВ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90 - 100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6"/>
                    </a:solidFill>
                  </a:tcPr>
                </a:tc>
              </a:tr>
              <a:tr h="839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ПЛАСТМАССА, ВИНИЛПЛАСТ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50 - 60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</a:rPr>
              <a:t>3. КРЕПЛЕНИЕ СВЕРЛА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2800" smtClean="0"/>
              <a:t>Крепление сверла осуществляется </a:t>
            </a:r>
          </a:p>
          <a:p>
            <a:pPr marL="0" indent="0" eaLnBrk="1" hangingPunct="1">
              <a:buFontTx/>
              <a:buNone/>
            </a:pPr>
            <a:r>
              <a:rPr lang="ru-RU" b="1" i="1" u="sng" smtClean="0"/>
              <a:t>тремя способами:</a:t>
            </a:r>
          </a:p>
          <a:p>
            <a:pPr marL="0" indent="0" eaLnBrk="1" hangingPunct="1">
              <a:buFontTx/>
              <a:buNone/>
            </a:pPr>
            <a:r>
              <a:rPr lang="ru-RU" sz="2800" smtClean="0"/>
              <a:t>1.Непосредственно в </a:t>
            </a:r>
          </a:p>
          <a:p>
            <a:pPr marL="0" indent="0" eaLnBrk="1" hangingPunct="1">
              <a:buFontTx/>
              <a:buNone/>
            </a:pPr>
            <a:r>
              <a:rPr lang="ru-RU" sz="2800" smtClean="0"/>
              <a:t>коническое отверстие шпинделя</a:t>
            </a:r>
          </a:p>
          <a:p>
            <a:pPr marL="0" indent="0" eaLnBrk="1" hangingPunct="1">
              <a:buFontTx/>
              <a:buNone/>
            </a:pPr>
            <a:endParaRPr lang="ru-RU" sz="1600" smtClean="0"/>
          </a:p>
          <a:p>
            <a:pPr marL="0" indent="0" eaLnBrk="1" hangingPunct="1">
              <a:buFontTx/>
              <a:buNone/>
            </a:pPr>
            <a:endParaRPr lang="ru-RU" sz="1600" smtClean="0"/>
          </a:p>
          <a:p>
            <a:pPr marL="0" indent="0" eaLnBrk="1" hangingPunct="1">
              <a:buFontTx/>
              <a:buNone/>
            </a:pPr>
            <a:r>
              <a:rPr lang="ru-RU" sz="2800" smtClean="0"/>
              <a:t>2. В переходных конических</a:t>
            </a:r>
          </a:p>
          <a:p>
            <a:pPr marL="0" indent="0" eaLnBrk="1" hangingPunct="1">
              <a:buFontTx/>
              <a:buNone/>
            </a:pPr>
            <a:r>
              <a:rPr lang="ru-RU" sz="2800" smtClean="0"/>
              <a:t> втулках и затем вставляется шпиндель</a:t>
            </a:r>
          </a:p>
          <a:p>
            <a:pPr marL="0" indent="0" eaLnBrk="1" hangingPunct="1">
              <a:buFontTx/>
              <a:buNone/>
            </a:pPr>
            <a:endParaRPr lang="ru-RU" sz="2800" smtClean="0"/>
          </a:p>
          <a:p>
            <a:pPr marL="0" indent="0" eaLnBrk="1" hangingPunct="1">
              <a:buFontTx/>
              <a:buNone/>
            </a:pPr>
            <a:endParaRPr lang="ru-RU" sz="900" smtClean="0"/>
          </a:p>
          <a:p>
            <a:pPr marL="0" indent="0" eaLnBrk="1" hangingPunct="1">
              <a:buFontTx/>
              <a:buNone/>
            </a:pPr>
            <a:endParaRPr lang="ru-RU" sz="900" smtClean="0"/>
          </a:p>
          <a:p>
            <a:pPr marL="0" indent="0" eaLnBrk="1" hangingPunct="1">
              <a:buFontTx/>
              <a:buNone/>
            </a:pPr>
            <a:r>
              <a:rPr lang="ru-RU" sz="2800" smtClean="0"/>
              <a:t>3. В  трёх кулачковый патрон</a:t>
            </a:r>
          </a:p>
          <a:p>
            <a:pPr marL="0" indent="0" eaLnBrk="1" hangingPunct="1">
              <a:buFontTx/>
              <a:buNone/>
            </a:pPr>
            <a:r>
              <a:rPr lang="ru-RU" sz="1600" smtClean="0"/>
              <a:t>(</a:t>
            </a:r>
            <a:r>
              <a:rPr lang="ru-RU" sz="1600" i="1" smtClean="0"/>
              <a:t>ссылка на ЭОР) </a:t>
            </a:r>
          </a:p>
          <a:p>
            <a:pPr marL="0" indent="0" eaLnBrk="1" hangingPunct="1">
              <a:buFontTx/>
              <a:buNone/>
            </a:pPr>
            <a:endParaRPr lang="ru-RU" sz="280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 l="18877" r="28259" b="8385"/>
          <a:stretch>
            <a:fillRect/>
          </a:stretch>
        </p:blipFill>
        <p:spPr bwMode="auto">
          <a:xfrm>
            <a:off x="6435725" y="1173163"/>
            <a:ext cx="1096963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18201" t="9259" r="20796" b="4611"/>
          <a:stretch>
            <a:fillRect/>
          </a:stretch>
        </p:blipFill>
        <p:spPr bwMode="auto">
          <a:xfrm>
            <a:off x="7524750" y="4076700"/>
            <a:ext cx="143986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472113" y="5229225"/>
            <a:ext cx="2519362" cy="43180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067175" y="2271713"/>
            <a:ext cx="2808288" cy="29368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791" name="Рисунок 11"/>
          <p:cNvPicPr>
            <a:picLocks noChangeAspect="1"/>
          </p:cNvPicPr>
          <p:nvPr/>
        </p:nvPicPr>
        <p:blipFill>
          <a:blip r:embed="rId4"/>
          <a:srcRect l="5698" t="3644" r="65712" b="4605"/>
          <a:stretch>
            <a:fillRect/>
          </a:stretch>
        </p:blipFill>
        <p:spPr bwMode="auto">
          <a:xfrm>
            <a:off x="7802563" y="1473200"/>
            <a:ext cx="884237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6588125" y="3357563"/>
            <a:ext cx="1403350" cy="71913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7092950" y="2589213"/>
            <a:ext cx="898525" cy="768350"/>
          </a:xfrm>
          <a:prstGeom prst="straightConnector1">
            <a:avLst/>
          </a:prstGeom>
          <a:ln w="3810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6477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</a:rPr>
              <a:t>4. ВИДЫ  СВЕРЛЕНИЯ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513"/>
            <a:ext cx="6707188" cy="507365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Char char="q"/>
            </a:pPr>
            <a:r>
              <a:rPr lang="ru-RU" b="1" smtClean="0"/>
              <a:t>Механическое сверление </a:t>
            </a:r>
          </a:p>
          <a:p>
            <a:pPr marL="609600" indent="-609600" eaLnBrk="1" hangingPunct="1">
              <a:buFontTx/>
              <a:buAutoNum type="arabicParenR"/>
            </a:pPr>
            <a:r>
              <a:rPr lang="ru-RU" sz="2800" smtClean="0"/>
              <a:t>ручная электродрель                       </a:t>
            </a:r>
          </a:p>
          <a:p>
            <a:pPr marL="609600" indent="-609600" eaLnBrk="1" hangingPunct="1">
              <a:buFontTx/>
              <a:buNone/>
            </a:pPr>
            <a:r>
              <a:rPr lang="ru-RU" sz="2800" smtClean="0"/>
              <a:t> 2) сверлильные станки)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6350" t="3016" r="3968" b="6984"/>
          <a:stretch/>
        </p:blipFill>
        <p:spPr>
          <a:xfrm>
            <a:off x="467544" y="4434999"/>
            <a:ext cx="2160240" cy="2167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r="18349"/>
          <a:stretch/>
        </p:blipFill>
        <p:spPr>
          <a:xfrm>
            <a:off x="3419872" y="4104710"/>
            <a:ext cx="2664296" cy="2537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9813" name="Рисунок 7"/>
          <p:cNvPicPr>
            <a:picLocks noChangeAspect="1"/>
          </p:cNvPicPr>
          <p:nvPr/>
        </p:nvPicPr>
        <p:blipFill>
          <a:blip r:embed="rId4"/>
          <a:srcRect l="23077" r="21538"/>
          <a:stretch>
            <a:fillRect/>
          </a:stretch>
        </p:blipFill>
        <p:spPr bwMode="auto">
          <a:xfrm>
            <a:off x="6804025" y="3871913"/>
            <a:ext cx="20161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>
            <a:off x="4859338" y="1412875"/>
            <a:ext cx="1657350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простые шаблоны (4)">
  <a:themeElements>
    <a:clrScheme name="plain horizontal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plain horizont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ain horizonta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простые шаблоны (4)</Template>
  <TotalTime>280</TotalTime>
  <Words>286</Words>
  <Application>Microsoft Office PowerPoint</Application>
  <PresentationFormat>Экран (4:3)</PresentationFormat>
  <Paragraphs>75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простые шаблоны (4)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Объект упаковщика для оболочки</vt:lpstr>
      <vt:lpstr> Тема:  «СВЕРЛЕНИЕ ОТВЕРСТИЙ»</vt:lpstr>
      <vt:lpstr>СВЕРЛЕНИЕМ называют</vt:lpstr>
      <vt:lpstr>  СВЕРЛО – это двузубый режущий инструмент   КОНСТРУКЦИЯ СВЕРЛА:</vt:lpstr>
      <vt:lpstr>Б) Сверло спиральное (самое распространённое    ) с цилиндрическим хвостовиком</vt:lpstr>
      <vt:lpstr>1. СВЁРЛА бывают: </vt:lpstr>
      <vt:lpstr>Слайд 6</vt:lpstr>
      <vt:lpstr>2. УГЛЫ ЗАОСТРЕНИЯ СВЕРЛА</vt:lpstr>
      <vt:lpstr>3. КРЕПЛЕНИЕ СВЕРЛА</vt:lpstr>
      <vt:lpstr>4. ВИДЫ  СВЕРЛЕНИЯ</vt:lpstr>
      <vt:lpstr>5. ПРИСПОСОБЛЕНИЯ</vt:lpstr>
      <vt:lpstr>6. Процесс  сверления сквозных отверстий:</vt:lpstr>
      <vt:lpstr>7. ТЕХНИКА БЕЗОПАСНОСТИ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«СВЕРЛЕНИЕ ОТВЕРСТИЙ»</dc:title>
  <dc:creator>User</dc:creator>
  <cp:lastModifiedBy>ISAEV</cp:lastModifiedBy>
  <cp:revision>37</cp:revision>
  <dcterms:created xsi:type="dcterms:W3CDTF">2012-10-22T09:22:27Z</dcterms:created>
  <dcterms:modified xsi:type="dcterms:W3CDTF">2017-12-25T16:52:19Z</dcterms:modified>
</cp:coreProperties>
</file>