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62" r:id="rId6"/>
    <p:sldId id="263" r:id="rId7"/>
    <p:sldId id="264" r:id="rId8"/>
    <p:sldId id="267" r:id="rId9"/>
    <p:sldId id="265" r:id="rId10"/>
    <p:sldId id="268" r:id="rId11"/>
    <p:sldId id="270" r:id="rId12"/>
    <p:sldId id="269"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B668DA-D620-42B8-91FD-3EC20C2A9B5B}"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6802E-A9ED-49D7-8183-9286E3DD9D04}"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19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668DA-D620-42B8-91FD-3EC20C2A9B5B}"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103337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668DA-D620-42B8-91FD-3EC20C2A9B5B}"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372350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668DA-D620-42B8-91FD-3EC20C2A9B5B}"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233149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B668DA-D620-42B8-91FD-3EC20C2A9B5B}"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6802E-A9ED-49D7-8183-9286E3DD9D04}"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1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0B668DA-D620-42B8-91FD-3EC20C2A9B5B}"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175333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B668DA-D620-42B8-91FD-3EC20C2A9B5B}" type="datetimeFigureOut">
              <a:rPr lang="ru-RU" smtClean="0"/>
              <a:t>25.06.2025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93380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B668DA-D620-42B8-91FD-3EC20C2A9B5B}" type="datetimeFigureOut">
              <a:rPr lang="ru-RU" smtClean="0"/>
              <a:t>25.06.2025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338179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B668DA-D620-42B8-91FD-3EC20C2A9B5B}" type="datetimeFigureOut">
              <a:rPr lang="ru-RU" smtClean="0"/>
              <a:t>25.06.2025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408727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B668DA-D620-42B8-91FD-3EC20C2A9B5B}" type="datetimeFigureOut">
              <a:rPr lang="ru-RU" smtClean="0"/>
              <a:t>25.06.2025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4E6802E-A9ED-49D7-8183-9286E3DD9D04}" type="slidenum">
              <a:rPr lang="ru-RU" smtClean="0"/>
              <a:t>‹#›</a:t>
            </a:fld>
            <a:endParaRPr lang="ru-RU"/>
          </a:p>
        </p:txBody>
      </p:sp>
    </p:spTree>
    <p:extLst>
      <p:ext uri="{BB962C8B-B14F-4D97-AF65-F5344CB8AC3E}">
        <p14:creationId xmlns:p14="http://schemas.microsoft.com/office/powerpoint/2010/main" val="226737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B668DA-D620-42B8-91FD-3EC20C2A9B5B}"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E6802E-A9ED-49D7-8183-9286E3DD9D04}" type="slidenum">
              <a:rPr lang="ru-RU" smtClean="0"/>
              <a:t>‹#›</a:t>
            </a:fld>
            <a:endParaRPr lang="ru-RU"/>
          </a:p>
        </p:txBody>
      </p:sp>
    </p:spTree>
    <p:extLst>
      <p:ext uri="{BB962C8B-B14F-4D97-AF65-F5344CB8AC3E}">
        <p14:creationId xmlns:p14="http://schemas.microsoft.com/office/powerpoint/2010/main" val="64660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B668DA-D620-42B8-91FD-3EC20C2A9B5B}" type="datetimeFigureOut">
              <a:rPr lang="ru-RU" smtClean="0"/>
              <a:t>25.06.2025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4E6802E-A9ED-49D7-8183-9286E3DD9D04}"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2352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birint.ru/books/791125/"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21C81C-D84F-4B3A-B362-84BA6528407C}"/>
              </a:ext>
            </a:extLst>
          </p:cNvPr>
          <p:cNvSpPr>
            <a:spLocks noGrp="1"/>
          </p:cNvSpPr>
          <p:nvPr>
            <p:ph type="ctrTitle"/>
          </p:nvPr>
        </p:nvSpPr>
        <p:spPr>
          <a:xfrm>
            <a:off x="948265" y="655560"/>
            <a:ext cx="11099801" cy="2138279"/>
          </a:xfrm>
        </p:spPr>
        <p:txBody>
          <a:bodyPr/>
          <a:lstStyle/>
          <a:p>
            <a:r>
              <a:rPr lang="ru-RU" sz="4400" b="1" i="1" dirty="0">
                <a:solidFill>
                  <a:srgbClr val="7030A0"/>
                </a:solidFill>
              </a:rPr>
              <a:t>«Чтение с увлечением, или </a:t>
            </a:r>
            <a:br>
              <a:rPr lang="ru-RU" sz="4400" b="1" i="1" dirty="0">
                <a:solidFill>
                  <a:srgbClr val="7030A0"/>
                </a:solidFill>
              </a:rPr>
            </a:br>
            <a:r>
              <a:rPr lang="ru-RU" sz="4400" b="1" i="1" dirty="0">
                <a:solidFill>
                  <a:srgbClr val="7030A0"/>
                </a:solidFill>
              </a:rPr>
              <a:t>Что почитать современному подростку»</a:t>
            </a:r>
          </a:p>
        </p:txBody>
      </p:sp>
      <p:sp>
        <p:nvSpPr>
          <p:cNvPr id="3" name="Подзаголовок 2">
            <a:extLst>
              <a:ext uri="{FF2B5EF4-FFF2-40B4-BE49-F238E27FC236}">
                <a16:creationId xmlns:a16="http://schemas.microsoft.com/office/drawing/2014/main" id="{73879194-3C45-4FDB-8963-2227849F51FA}"/>
              </a:ext>
            </a:extLst>
          </p:cNvPr>
          <p:cNvSpPr>
            <a:spLocks noGrp="1"/>
          </p:cNvSpPr>
          <p:nvPr>
            <p:ph type="subTitle" idx="1"/>
          </p:nvPr>
        </p:nvSpPr>
        <p:spPr>
          <a:xfrm>
            <a:off x="1176867" y="2908139"/>
            <a:ext cx="9447926" cy="1117687"/>
          </a:xfrm>
        </p:spPr>
        <p:txBody>
          <a:bodyPr>
            <a:normAutofit/>
          </a:bodyPr>
          <a:lstStyle/>
          <a:p>
            <a:r>
              <a:rPr lang="ru-RU" dirty="0" smtClean="0"/>
              <a:t>Рекомендательный указатель</a:t>
            </a:r>
            <a:endParaRPr lang="ru-RU" dirty="0"/>
          </a:p>
          <a:p>
            <a:r>
              <a:rPr lang="ru-RU" dirty="0"/>
              <a:t> для среднего школьного возраста</a:t>
            </a:r>
            <a:endParaRPr lang="en-US" dirty="0"/>
          </a:p>
          <a:p>
            <a:endParaRPr lang="en-US" dirty="0"/>
          </a:p>
        </p:txBody>
      </p:sp>
      <p:sp>
        <p:nvSpPr>
          <p:cNvPr id="4" name="Прямоугольник 3">
            <a:extLst>
              <a:ext uri="{FF2B5EF4-FFF2-40B4-BE49-F238E27FC236}">
                <a16:creationId xmlns:a16="http://schemas.microsoft.com/office/drawing/2014/main" id="{F503CA87-6F39-4BA1-9776-92A0C4255653}"/>
              </a:ext>
            </a:extLst>
          </p:cNvPr>
          <p:cNvSpPr/>
          <p:nvPr/>
        </p:nvSpPr>
        <p:spPr>
          <a:xfrm>
            <a:off x="6595534" y="4140126"/>
            <a:ext cx="6096000" cy="646331"/>
          </a:xfrm>
          <a:prstGeom prst="rect">
            <a:avLst/>
          </a:prstGeom>
        </p:spPr>
        <p:txBody>
          <a:bodyPr>
            <a:spAutoFit/>
          </a:bodyPr>
          <a:lstStyle/>
          <a:p>
            <a:endParaRPr lang="ru-RU" dirty="0"/>
          </a:p>
          <a:p>
            <a:r>
              <a:rPr lang="ru-RU" dirty="0"/>
              <a:t> Подготовила</a:t>
            </a:r>
            <a:r>
              <a:rPr lang="ru-RU" dirty="0" smtClean="0"/>
              <a:t>: </a:t>
            </a:r>
            <a:r>
              <a:rPr lang="ru-RU" dirty="0"/>
              <a:t>педагог-библиотекарь/ Балаева Н.Ю</a:t>
            </a:r>
          </a:p>
        </p:txBody>
      </p:sp>
      <p:sp>
        <p:nvSpPr>
          <p:cNvPr id="5" name="Прямоугольник 4"/>
          <p:cNvSpPr/>
          <p:nvPr/>
        </p:nvSpPr>
        <p:spPr>
          <a:xfrm>
            <a:off x="1930400" y="338667"/>
            <a:ext cx="7906122" cy="1200329"/>
          </a:xfrm>
          <a:prstGeom prst="rect">
            <a:avLst/>
          </a:prstGeom>
        </p:spPr>
        <p:txBody>
          <a:bodyPr wrap="square">
            <a:spAutoFit/>
          </a:bodyPr>
          <a:lstStyle/>
          <a:p>
            <a:pPr algn="ctr"/>
            <a:r>
              <a:rPr lang="ru-RU" dirty="0"/>
              <a:t>Муниципальное бюджетное общеобразовательное учреждение </a:t>
            </a:r>
          </a:p>
          <a:p>
            <a:pPr algn="ctr"/>
            <a:r>
              <a:rPr lang="ru-RU" dirty="0"/>
              <a:t>«Средняя общеобразовательная школа № 2 им. М.Ф. </a:t>
            </a:r>
            <a:r>
              <a:rPr lang="ru-RU" dirty="0" err="1"/>
              <a:t>Костюшева</a:t>
            </a:r>
            <a:r>
              <a:rPr lang="ru-RU" dirty="0"/>
              <a:t>»</a:t>
            </a:r>
          </a:p>
          <a:p>
            <a:pPr algn="ctr"/>
            <a:r>
              <a:rPr lang="ru-RU" dirty="0"/>
              <a:t>(МБОУ «СОШ № 2»)</a:t>
            </a:r>
          </a:p>
          <a:p>
            <a:pPr algn="ctr"/>
            <a:endParaRPr lang="ru-RU" dirty="0"/>
          </a:p>
        </p:txBody>
      </p:sp>
    </p:spTree>
    <p:extLst>
      <p:ext uri="{BB962C8B-B14F-4D97-AF65-F5344CB8AC3E}">
        <p14:creationId xmlns:p14="http://schemas.microsoft.com/office/powerpoint/2010/main" val="299639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Андрей </a:t>
            </a:r>
            <a:r>
              <a:rPr lang="ru-RU" sz="4000" dirty="0" err="1" smtClean="0"/>
              <a:t>Жвалевский</a:t>
            </a:r>
            <a:r>
              <a:rPr lang="ru-RU" sz="4000" dirty="0" smtClean="0"/>
              <a:t> «Правдивая история Деда Мороза»</a:t>
            </a:r>
            <a:endParaRPr lang="ru-RU" sz="4000" dirty="0"/>
          </a:p>
        </p:txBody>
      </p:sp>
      <p:sp>
        <p:nvSpPr>
          <p:cNvPr id="3" name="Объект 2"/>
          <p:cNvSpPr>
            <a:spLocks noGrp="1"/>
          </p:cNvSpPr>
          <p:nvPr>
            <p:ph idx="1"/>
          </p:nvPr>
        </p:nvSpPr>
        <p:spPr>
          <a:xfrm>
            <a:off x="3042458" y="1845734"/>
            <a:ext cx="8113222" cy="4023360"/>
          </a:xfrm>
        </p:spPr>
        <p:txBody>
          <a:bodyPr>
            <a:normAutofit lnSpcReduction="10000"/>
          </a:bodyPr>
          <a:lstStyle/>
          <a:p>
            <a:r>
              <a:rPr lang="ru-RU" sz="1800" dirty="0">
                <a:latin typeface="Times New Roman" panose="02020603050405020304" pitchFamily="18" charset="0"/>
                <a:cs typeface="Times New Roman" panose="02020603050405020304" pitchFamily="18" charset="0"/>
              </a:rPr>
              <a:t>…Инженер-путеец Сергей Иванович Морозов, прогуливаясь в Рождество перед Новым 1912 годом со своей женой Машей по Косому переулку в Санкт-Петербурге, попадает под волшебный снег, который, оказывается, выпадает здесь один раз в пятьдесят лет. Сами того еще не ведая, супруги становятся на следующие полстолетия исполнителями новогодних детских мечтаний — Дедом Морозом и Снегурочкой. Они потрясены новыми возможностями и долго считают все творимые ими чудеса случайными совпадениями. Но глаза героям романа открывают </a:t>
            </a:r>
            <a:r>
              <a:rPr lang="ru-RU" sz="1800" dirty="0" err="1">
                <a:latin typeface="Times New Roman" panose="02020603050405020304" pitchFamily="18" charset="0"/>
                <a:cs typeface="Times New Roman" panose="02020603050405020304" pitchFamily="18" charset="0"/>
              </a:rPr>
              <a:t>птёрки</a:t>
            </a:r>
            <a:r>
              <a:rPr lang="ru-RU" sz="1800" dirty="0">
                <a:latin typeface="Times New Roman" panose="02020603050405020304" pitchFamily="18" charset="0"/>
                <a:cs typeface="Times New Roman" panose="02020603050405020304" pitchFamily="18" charset="0"/>
              </a:rPr>
              <a:t> и </a:t>
            </a:r>
            <a:r>
              <a:rPr lang="ru-RU" sz="1800" dirty="0" err="1">
                <a:latin typeface="Times New Roman" panose="02020603050405020304" pitchFamily="18" charset="0"/>
                <a:cs typeface="Times New Roman" panose="02020603050405020304" pitchFamily="18" charset="0"/>
              </a:rPr>
              <a:t>охли</a:t>
            </a:r>
            <a:r>
              <a:rPr lang="ru-RU" sz="1800" dirty="0">
                <a:latin typeface="Times New Roman" panose="02020603050405020304" pitchFamily="18" charset="0"/>
                <a:cs typeface="Times New Roman" panose="02020603050405020304" pitchFamily="18" charset="0"/>
              </a:rPr>
              <a:t> — представители волшебного народца, которые становятся их постоянными помощниками в предновогодние дни и ночи…«Подлинная история Деда Мороза» соединяет в себе волшебную сказку и рассказ о реальной истории России в ХХ веке. Она адресована </a:t>
            </a:r>
            <a:r>
              <a:rPr lang="ru-RU" sz="1800" dirty="0" smtClean="0">
                <a:latin typeface="Times New Roman" panose="02020603050405020304" pitchFamily="18" charset="0"/>
                <a:cs typeface="Times New Roman" panose="02020603050405020304" pitchFamily="18" charset="0"/>
              </a:rPr>
              <a:t>тем</a:t>
            </a:r>
            <a:r>
              <a:rPr lang="ru-RU" sz="1800" dirty="0">
                <a:latin typeface="Times New Roman" panose="02020603050405020304" pitchFamily="18" charset="0"/>
                <a:cs typeface="Times New Roman" panose="02020603050405020304" pitchFamily="18" charset="0"/>
              </a:rPr>
              <a:t>, кто еще не расстался окончательно с верой в новогоднее чудо, но уже готов узнавать правду о жизни и истории своей страны.</a:t>
            </a:r>
          </a:p>
          <a:p>
            <a:r>
              <a:rPr lang="ru-RU" sz="1800" dirty="0">
                <a:latin typeface="Times New Roman" panose="02020603050405020304" pitchFamily="18" charset="0"/>
                <a:cs typeface="Times New Roman" panose="02020603050405020304" pitchFamily="18" charset="0"/>
              </a:rPr>
              <a:t>Подробнее на livelib.ru:</a:t>
            </a:r>
          </a:p>
          <a:p>
            <a:r>
              <a:rPr lang="ru-RU" sz="1800" dirty="0">
                <a:latin typeface="Times New Roman" panose="02020603050405020304" pitchFamily="18" charset="0"/>
                <a:cs typeface="Times New Roman" panose="02020603050405020304" pitchFamily="18" charset="0"/>
              </a:rPr>
              <a:t>https://www.livelib.ru/book/1002489791-pravdivaya-istoriya-deda-moroza-andrej-zhvalevskij-evgeniya-pasternak</a:t>
            </a:r>
          </a:p>
        </p:txBody>
      </p:sp>
      <p:pic>
        <p:nvPicPr>
          <p:cNvPr id="4" name="Рисунок 3"/>
          <p:cNvPicPr>
            <a:picLocks noChangeAspect="1"/>
          </p:cNvPicPr>
          <p:nvPr/>
        </p:nvPicPr>
        <p:blipFill>
          <a:blip r:embed="rId2"/>
          <a:stretch>
            <a:fillRect/>
          </a:stretch>
        </p:blipFill>
        <p:spPr>
          <a:xfrm>
            <a:off x="613064" y="2045883"/>
            <a:ext cx="2303720" cy="3299201"/>
          </a:xfrm>
          <a:prstGeom prst="rect">
            <a:avLst/>
          </a:prstGeom>
        </p:spPr>
      </p:pic>
    </p:spTree>
    <p:extLst>
      <p:ext uri="{BB962C8B-B14F-4D97-AF65-F5344CB8AC3E}">
        <p14:creationId xmlns:p14="http://schemas.microsoft.com/office/powerpoint/2010/main" val="276369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0160" y="286604"/>
            <a:ext cx="9875520" cy="1001870"/>
          </a:xfrm>
        </p:spPr>
        <p:txBody>
          <a:bodyPr/>
          <a:lstStyle/>
          <a:p>
            <a:r>
              <a:rPr lang="ru-RU" dirty="0" smtClean="0">
                <a:latin typeface="Times New Roman" panose="02020603050405020304" pitchFamily="18" charset="0"/>
                <a:cs typeface="Times New Roman" panose="02020603050405020304" pitchFamily="18" charset="0"/>
              </a:rPr>
              <a:t>Ася </a:t>
            </a:r>
            <a:r>
              <a:rPr lang="ru-RU" dirty="0" err="1" smtClean="0">
                <a:latin typeface="Times New Roman" panose="02020603050405020304" pitchFamily="18" charset="0"/>
                <a:cs typeface="Times New Roman" panose="02020603050405020304" pitchFamily="18" charset="0"/>
              </a:rPr>
              <a:t>Лавринович</a:t>
            </a:r>
            <a:r>
              <a:rPr lang="ru-RU" dirty="0" smtClean="0">
                <a:latin typeface="Times New Roman" panose="02020603050405020304" pitchFamily="18" charset="0"/>
                <a:cs typeface="Times New Roman" panose="02020603050405020304" pitchFamily="18" charset="0"/>
              </a:rPr>
              <a:t> «Загадай любовь»</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64033" y="1779761"/>
            <a:ext cx="2560666" cy="4022725"/>
          </a:xfrm>
          <a:prstGeom prst="rect">
            <a:avLst/>
          </a:prstGeom>
        </p:spPr>
      </p:pic>
      <p:sp>
        <p:nvSpPr>
          <p:cNvPr id="5" name="Прямоугольник 4"/>
          <p:cNvSpPr/>
          <p:nvPr/>
        </p:nvSpPr>
        <p:spPr>
          <a:xfrm>
            <a:off x="3699164" y="1845531"/>
            <a:ext cx="7805651" cy="286232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Неразделенная любовь — это проблема, и еще какая! Наташа Зуева знает об этом не понаслышке, ведь она безответно влюблена.</a:t>
            </a:r>
          </a:p>
          <a:p>
            <a:r>
              <a:rPr lang="ru-RU" dirty="0">
                <a:latin typeface="Times New Roman" panose="02020603050405020304" pitchFamily="18" charset="0"/>
                <a:cs typeface="Times New Roman" panose="02020603050405020304" pitchFamily="18" charset="0"/>
              </a:rPr>
              <a:t>Накануне новогодних праздников может случиться настоящее чудо. Наташа вместе с классом проведет зимние каникулы на прекрасном горнолыжном курорте. Какая девушка откажется встретить Новый год с парнем своей мечты? И неважно, что предмет воздыханий Наташи совершенно не подозревает о ее чувствах.</a:t>
            </a:r>
          </a:p>
          <a:p>
            <a:r>
              <a:rPr lang="ru-RU" dirty="0">
                <a:latin typeface="Times New Roman" panose="02020603050405020304" pitchFamily="18" charset="0"/>
                <a:cs typeface="Times New Roman" panose="02020603050405020304" pitchFamily="18" charset="0"/>
              </a:rPr>
              <a:t>Казалось, никто и ничто не сможет испортить ей праздник. Разве только ненавистный Тимур Макеев, самодовольный парень и главный прогульщик в школе.</a:t>
            </a:r>
          </a:p>
        </p:txBody>
      </p:sp>
      <p:sp>
        <p:nvSpPr>
          <p:cNvPr id="6" name="Прямоугольник 5"/>
          <p:cNvSpPr/>
          <p:nvPr/>
        </p:nvSpPr>
        <p:spPr>
          <a:xfrm>
            <a:off x="3987338" y="4941744"/>
            <a:ext cx="6096000" cy="646331"/>
          </a:xfrm>
          <a:prstGeom prst="rect">
            <a:avLst/>
          </a:prstGeom>
        </p:spPr>
        <p:txBody>
          <a:bodyPr>
            <a:spAutoFit/>
          </a:bodyPr>
          <a:lstStyle/>
          <a:p>
            <a:r>
              <a:rPr lang="en-US" dirty="0"/>
              <a:t>ttps://www.chitai-gorod.ru/product/zagaday-lyubov-2877064?ysclid=lt5kozl5u4777986075</a:t>
            </a:r>
            <a:endParaRPr lang="ru-RU" dirty="0"/>
          </a:p>
        </p:txBody>
      </p:sp>
    </p:spTree>
    <p:extLst>
      <p:ext uri="{BB962C8B-B14F-4D97-AF65-F5344CB8AC3E}">
        <p14:creationId xmlns:p14="http://schemas.microsoft.com/office/powerpoint/2010/main" val="412220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895" y="286603"/>
            <a:ext cx="10440785" cy="1450757"/>
          </a:xfrm>
        </p:spPr>
        <p:txBody>
          <a:bodyPr/>
          <a:lstStyle/>
          <a:p>
            <a:r>
              <a:rPr lang="ru-RU" dirty="0" smtClean="0"/>
              <a:t>Евгения Пастернак, Андрей </a:t>
            </a:r>
            <a:r>
              <a:rPr lang="ru-RU" dirty="0" err="1" smtClean="0"/>
              <a:t>Жвалевский</a:t>
            </a:r>
            <a:r>
              <a:rPr lang="ru-RU" dirty="0" smtClean="0"/>
              <a:t> «Гимназия №13»</a:t>
            </a:r>
            <a:endParaRPr lang="ru-RU" dirty="0"/>
          </a:p>
        </p:txBody>
      </p:sp>
      <p:sp>
        <p:nvSpPr>
          <p:cNvPr id="5" name="Объект 4"/>
          <p:cNvSpPr>
            <a:spLocks noGrp="1"/>
          </p:cNvSpPr>
          <p:nvPr>
            <p:ph idx="1"/>
          </p:nvPr>
        </p:nvSpPr>
        <p:spPr>
          <a:xfrm>
            <a:off x="3798916" y="1845734"/>
            <a:ext cx="7356764" cy="4023360"/>
          </a:xfrm>
        </p:spPr>
        <p:txBody>
          <a:bodyPr/>
          <a:lstStyle/>
          <a:p>
            <a:pPr algn="just"/>
            <a:r>
              <a:rPr lang="ru-RU" dirty="0">
                <a:latin typeface="Times New Roman" panose="02020603050405020304" pitchFamily="18" charset="0"/>
                <a:cs typeface="Times New Roman" panose="02020603050405020304" pitchFamily="18" charset="0"/>
              </a:rPr>
              <a:t>Не надо было трогать дуб! Тогда бы ничего страшного и не случилось. А когда тронули, тут и началось. Из всех щелей полезла нечисть. Домовые и кабинетные — за наших гимназистов, нечисть — против. Перун мечет молнии на крыше, Кощей пытается проломить заколдованный круг, говорящий кот подкармливает русалку ворованной колбасой, второй закон Ньютона временно не работает, «Слово о полку Игореве» встает перед глазами, словно в формате 3D, а на самом деле наяву — по- мог волшебный растворитель... Хотите дальше? Сами читайте.</a:t>
            </a:r>
          </a:p>
        </p:txBody>
      </p:sp>
      <p:pic>
        <p:nvPicPr>
          <p:cNvPr id="6" name="Рисунок 5"/>
          <p:cNvPicPr>
            <a:picLocks noChangeAspect="1"/>
          </p:cNvPicPr>
          <p:nvPr/>
        </p:nvPicPr>
        <p:blipFill>
          <a:blip r:embed="rId2"/>
          <a:stretch>
            <a:fillRect/>
          </a:stretch>
        </p:blipFill>
        <p:spPr>
          <a:xfrm>
            <a:off x="621203" y="1845734"/>
            <a:ext cx="2952750" cy="4257675"/>
          </a:xfrm>
          <a:prstGeom prst="rect">
            <a:avLst/>
          </a:prstGeom>
        </p:spPr>
      </p:pic>
      <p:sp>
        <p:nvSpPr>
          <p:cNvPr id="7" name="Прямоугольник 6"/>
          <p:cNvSpPr/>
          <p:nvPr/>
        </p:nvSpPr>
        <p:spPr>
          <a:xfrm>
            <a:off x="3970712" y="4859821"/>
            <a:ext cx="6096000" cy="646331"/>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https://www.chitai-gorod.ru/product/gimnaziya-13-roman-skazka-2947539?ysclid=lt5cs7cwl8352927224</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37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nSpc>
                <a:spcPct val="150000"/>
              </a:lnSpc>
            </a:pPr>
            <a:r>
              <a:rPr lang="ru-RU" sz="2400" dirty="0">
                <a:solidFill>
                  <a:srgbClr val="7030A0"/>
                </a:solidFill>
              </a:rPr>
              <a:t>«Литература может показать вам другой мир. Она может взять вас туда, где вы никогда не были. Один раз посетив другие миры как те, кто отведали волшебных фруктов, вы никогда не будете полностью довольны миром, в котором выросли» - так говорит знаменитый известный английский писатель-фантаст, автор комиксов и графических романов Нил </a:t>
            </a:r>
            <a:r>
              <a:rPr lang="ru-RU" sz="2400" dirty="0" err="1">
                <a:solidFill>
                  <a:srgbClr val="7030A0"/>
                </a:solidFill>
              </a:rPr>
              <a:t>Гейман</a:t>
            </a:r>
            <a:r>
              <a:rPr lang="ru-RU" sz="2400" dirty="0">
                <a:solidFill>
                  <a:srgbClr val="7030A0"/>
                </a:solidFill>
              </a:rPr>
              <a:t> в своей статье о природе и пользе чтения.</a:t>
            </a:r>
          </a:p>
        </p:txBody>
      </p:sp>
    </p:spTree>
    <p:extLst>
      <p:ext uri="{BB962C8B-B14F-4D97-AF65-F5344CB8AC3E}">
        <p14:creationId xmlns:p14="http://schemas.microsoft.com/office/powerpoint/2010/main" val="108227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9D4037-5D4F-4B22-9C0E-5FE87F5C1397}"/>
              </a:ext>
            </a:extLst>
          </p:cNvPr>
          <p:cNvSpPr>
            <a:spLocks noGrp="1"/>
          </p:cNvSpPr>
          <p:nvPr>
            <p:ph idx="1"/>
          </p:nvPr>
        </p:nvSpPr>
        <p:spPr>
          <a:xfrm>
            <a:off x="563943" y="1896299"/>
            <a:ext cx="10597279" cy="3599316"/>
          </a:xfrm>
        </p:spPr>
        <p:txBody>
          <a:bodyPr>
            <a:normAutofit/>
          </a:bodyPr>
          <a:lstStyle/>
          <a:p>
            <a:pPr algn="just"/>
            <a:r>
              <a:rPr lang="ru-RU" sz="2800" dirty="0">
                <a:solidFill>
                  <a:srgbClr val="002060"/>
                </a:solidFill>
              </a:rPr>
              <a:t>Любовь к чтению рождается из интереса к конкретным книгам. Какие книги интересны подросткам сегодня? Многие из представленных книг — прекрасные, глубокие и одновременно увлекательные рассказы и повести. В них находится место смеху и слезам, сложным жизненным ситуациям и оптимистическому взгляду в будущее. В них нет нравоучений, есть только живой пример героев и предложение читателям — как взрослым — сформировать свое мнение, свою позицию.</a:t>
            </a:r>
          </a:p>
          <a:p>
            <a:endParaRPr lang="ru-RU" dirty="0"/>
          </a:p>
          <a:p>
            <a:endParaRPr lang="ru-RU" dirty="0"/>
          </a:p>
        </p:txBody>
      </p:sp>
    </p:spTree>
    <p:extLst>
      <p:ext uri="{BB962C8B-B14F-4D97-AF65-F5344CB8AC3E}">
        <p14:creationId xmlns:p14="http://schemas.microsoft.com/office/powerpoint/2010/main" val="2757062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9E350-BCB0-4E49-8003-32EEE3F060F8}"/>
              </a:ext>
            </a:extLst>
          </p:cNvPr>
          <p:cNvSpPr>
            <a:spLocks noGrp="1"/>
          </p:cNvSpPr>
          <p:nvPr>
            <p:ph type="title"/>
          </p:nvPr>
        </p:nvSpPr>
        <p:spPr/>
        <p:txBody>
          <a:bodyPr/>
          <a:lstStyle/>
          <a:p>
            <a:r>
              <a:rPr lang="ru-RU" dirty="0"/>
              <a:t>Луис </a:t>
            </a:r>
            <a:r>
              <a:rPr lang="ru-RU" dirty="0" err="1"/>
              <a:t>Сашар</a:t>
            </a:r>
            <a:r>
              <a:rPr lang="ru-RU" dirty="0"/>
              <a:t> «Ямы»</a:t>
            </a:r>
          </a:p>
        </p:txBody>
      </p:sp>
      <p:pic>
        <p:nvPicPr>
          <p:cNvPr id="4" name="Объект 3">
            <a:extLst>
              <a:ext uri="{FF2B5EF4-FFF2-40B4-BE49-F238E27FC236}">
                <a16:creationId xmlns:a16="http://schemas.microsoft.com/office/drawing/2014/main" id="{1C655578-B06C-4740-B7F5-B1700BD9FF31}"/>
              </a:ext>
            </a:extLst>
          </p:cNvPr>
          <p:cNvPicPr>
            <a:picLocks noGrp="1" noChangeAspect="1"/>
          </p:cNvPicPr>
          <p:nvPr>
            <p:ph idx="1"/>
          </p:nvPr>
        </p:nvPicPr>
        <p:blipFill>
          <a:blip r:embed="rId2"/>
          <a:stretch>
            <a:fillRect/>
          </a:stretch>
        </p:blipFill>
        <p:spPr>
          <a:xfrm>
            <a:off x="401638" y="2312194"/>
            <a:ext cx="2595562" cy="3669181"/>
          </a:xfrm>
          <a:prstGeom prst="rect">
            <a:avLst/>
          </a:prstGeom>
        </p:spPr>
      </p:pic>
      <p:sp>
        <p:nvSpPr>
          <p:cNvPr id="5" name="Прямоугольник 4">
            <a:hlinkClick r:id="rId3" action="ppaction://hlinksldjump"/>
            <a:extLst>
              <a:ext uri="{FF2B5EF4-FFF2-40B4-BE49-F238E27FC236}">
                <a16:creationId xmlns:a16="http://schemas.microsoft.com/office/drawing/2014/main" id="{BFC5D0BD-7F41-42F6-BEA4-A0EBDB82F881}"/>
              </a:ext>
            </a:extLst>
          </p:cNvPr>
          <p:cNvSpPr/>
          <p:nvPr/>
        </p:nvSpPr>
        <p:spPr>
          <a:xfrm>
            <a:off x="3306233" y="1764836"/>
            <a:ext cx="8475662" cy="4216539"/>
          </a:xfrm>
          <a:prstGeom prst="rect">
            <a:avLst/>
          </a:prstGeom>
        </p:spPr>
        <p:txBody>
          <a:bodyPr wrap="square">
            <a:spAutoFit/>
          </a:bodyPr>
          <a:lstStyle/>
          <a:p>
            <a:r>
              <a:rPr lang="ru-RU" dirty="0" err="1">
                <a:latin typeface="Times New Roman" panose="02020603050405020304" pitchFamily="18" charset="0"/>
                <a:cs typeface="Times New Roman" panose="02020603050405020304" pitchFamily="18" charset="0"/>
              </a:rPr>
              <a:t>Сашар</a:t>
            </a:r>
            <a:r>
              <a:rPr lang="ru-RU" dirty="0">
                <a:latin typeface="Times New Roman" panose="02020603050405020304" pitchFamily="18" charset="0"/>
                <a:cs typeface="Times New Roman" panose="02020603050405020304" pitchFamily="18" charset="0"/>
              </a:rPr>
              <a:t> Луис автор многих книг для детей. За книгу “Ямы” он получил две награды – в 1989 году Национальную книжную премию (США) и в 1999 году медаль </a:t>
            </a:r>
            <a:r>
              <a:rPr lang="ru-RU" dirty="0" err="1">
                <a:latin typeface="Times New Roman" panose="02020603050405020304" pitchFamily="18" charset="0"/>
                <a:cs typeface="Times New Roman" panose="02020603050405020304" pitchFamily="18" charset="0"/>
              </a:rPr>
              <a:t>Ньюбери</a:t>
            </a:r>
            <a:r>
              <a:rPr lang="ru-RU" dirty="0">
                <a:latin typeface="Times New Roman" panose="02020603050405020304" pitchFamily="18" charset="0"/>
                <a:cs typeface="Times New Roman" panose="02020603050405020304" pitchFamily="18" charset="0"/>
              </a:rPr>
              <a:t>. Его книги с удовольствием читают не только дети, но и их родители. Книга повествует об истории мальчика Стэнли </a:t>
            </a:r>
            <a:r>
              <a:rPr lang="ru-RU" dirty="0" err="1">
                <a:latin typeface="Times New Roman" panose="02020603050405020304" pitchFamily="18" charset="0"/>
                <a:cs typeface="Times New Roman" panose="02020603050405020304" pitchFamily="18" charset="0"/>
              </a:rPr>
              <a:t>Илнэста</a:t>
            </a:r>
            <a:r>
              <a:rPr lang="ru-RU" dirty="0">
                <a:latin typeface="Times New Roman" panose="02020603050405020304" pitchFamily="18" charset="0"/>
                <a:cs typeface="Times New Roman" panose="02020603050405020304" pitchFamily="18" charset="0"/>
              </a:rPr>
              <a:t>, который твердо убежден в том, что на его роду лежит проклятье цыганки. Он списывает все семейные неудачи именно на это обстоятельство. Внезапно его обвиняют в том, чего он не делал и отправляют в исправительный лагерь? Зеленое озеро?. Только вот от озера там осталось одно название… Там только одна пустыня, который перекапывают ученики в воспитательных целях. Но это лишь прикрытие. Директор лагеря хочет что-то найти под землей. Что же она хочет там найти и как все это взаимосвязано с родовым проклятием Стэнли </a:t>
            </a:r>
            <a:r>
              <a:rPr lang="ru-RU" dirty="0" err="1">
                <a:latin typeface="Times New Roman" panose="02020603050405020304" pitchFamily="18" charset="0"/>
                <a:cs typeface="Times New Roman" panose="02020603050405020304" pitchFamily="18" charset="0"/>
              </a:rPr>
              <a:t>Илнэста</a:t>
            </a:r>
            <a:r>
              <a:rPr lang="ru-RU" dirty="0">
                <a:latin typeface="Times New Roman" panose="02020603050405020304" pitchFamily="18" charset="0"/>
                <a:cs typeface="Times New Roman" panose="02020603050405020304" pitchFamily="18" charset="0"/>
              </a:rPr>
              <a:t>? Эта книга с искрометным юмором и увлекательным сюжетом будет интересна любому ребенку. От нее очень сложно оторваться, так как она держит читателя в постоянном напряжении. Книга “Ямы” экранизировалась, но читать ее все равно любят гораздо больше.</a:t>
            </a:r>
          </a:p>
          <a:p>
            <a:r>
              <a:rPr lang="en-US" sz="1600" dirty="0">
                <a:solidFill>
                  <a:srgbClr val="002060"/>
                </a:solidFill>
                <a:latin typeface="Times New Roman" panose="02020603050405020304" pitchFamily="18" charset="0"/>
                <a:cs typeface="Times New Roman" panose="02020603050405020304" pitchFamily="18" charset="0"/>
              </a:rPr>
              <a:t>https://libking.ru/books/child-/child-det/218852-luis-sashar-yamy.html</a:t>
            </a:r>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202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BA4D0A-C1C9-4114-9527-AF54E6D675F2}"/>
              </a:ext>
            </a:extLst>
          </p:cNvPr>
          <p:cNvSpPr>
            <a:spLocks noGrp="1"/>
          </p:cNvSpPr>
          <p:nvPr>
            <p:ph type="title"/>
          </p:nvPr>
        </p:nvSpPr>
        <p:spPr>
          <a:xfrm>
            <a:off x="916103" y="262162"/>
            <a:ext cx="10190879" cy="1080938"/>
          </a:xfrm>
        </p:spPr>
        <p:txBody>
          <a:bodyPr>
            <a:normAutofit/>
          </a:bodyPr>
          <a:lstStyle/>
          <a:p>
            <a:r>
              <a:rPr lang="ru-RU" sz="4000" dirty="0"/>
              <a:t>Андрей </a:t>
            </a:r>
            <a:r>
              <a:rPr lang="ru-RU" sz="4000" dirty="0" err="1"/>
              <a:t>Жвалевский</a:t>
            </a:r>
            <a:r>
              <a:rPr lang="ru-RU" sz="4000" dirty="0"/>
              <a:t> «Время всегда хорошее»</a:t>
            </a:r>
          </a:p>
        </p:txBody>
      </p:sp>
      <p:pic>
        <p:nvPicPr>
          <p:cNvPr id="4" name="Объект 3">
            <a:extLst>
              <a:ext uri="{FF2B5EF4-FFF2-40B4-BE49-F238E27FC236}">
                <a16:creationId xmlns:a16="http://schemas.microsoft.com/office/drawing/2014/main" id="{350AE78E-BD48-444E-B304-A16DD578DB21}"/>
              </a:ext>
            </a:extLst>
          </p:cNvPr>
          <p:cNvPicPr>
            <a:picLocks noGrp="1" noChangeAspect="1"/>
          </p:cNvPicPr>
          <p:nvPr>
            <p:ph idx="1"/>
          </p:nvPr>
        </p:nvPicPr>
        <p:blipFill>
          <a:blip r:embed="rId2"/>
          <a:stretch>
            <a:fillRect/>
          </a:stretch>
        </p:blipFill>
        <p:spPr>
          <a:xfrm>
            <a:off x="736600" y="2111953"/>
            <a:ext cx="2404533" cy="3838222"/>
          </a:xfrm>
          <a:prstGeom prst="rect">
            <a:avLst/>
          </a:prstGeom>
        </p:spPr>
      </p:pic>
      <p:sp>
        <p:nvSpPr>
          <p:cNvPr id="5" name="Прямоугольник 4">
            <a:extLst>
              <a:ext uri="{FF2B5EF4-FFF2-40B4-BE49-F238E27FC236}">
                <a16:creationId xmlns:a16="http://schemas.microsoft.com/office/drawing/2014/main" id="{749088B7-776F-4D05-BEC7-905A056DD4F2}"/>
              </a:ext>
            </a:extLst>
          </p:cNvPr>
          <p:cNvSpPr/>
          <p:nvPr/>
        </p:nvSpPr>
        <p:spPr>
          <a:xfrm>
            <a:off x="3873500" y="2302638"/>
            <a:ext cx="7721600" cy="347787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Что будет, если девчонка из 2018 года вдруг окажется в 1980 году? А мальчик из 1980 года перенесется на ее место? Где лучше? И что такое "лучше"? Где интереснее играть: на компьютере или во дворе? Что важнее: свобода и раскованность в чате или умение разговаривать, глядя в глаза друг другу? И самое главное - правда ли, что "время тогда было другое"?</a:t>
            </a:r>
          </a:p>
          <a:p>
            <a:r>
              <a:rPr lang="ru-RU" sz="2000" dirty="0">
                <a:latin typeface="Times New Roman" panose="02020603050405020304" pitchFamily="18" charset="0"/>
                <a:cs typeface="Times New Roman" panose="02020603050405020304" pitchFamily="18" charset="0"/>
              </a:rPr>
              <a:t>А может быть, Время всегда хорошее, и вообще, все зависит только от тебя...</a:t>
            </a:r>
          </a:p>
          <a:p>
            <a:r>
              <a:rPr lang="ru-RU" sz="2000" dirty="0">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https://www.labirint.ru/books/791125/</a:t>
            </a:r>
            <a:endParaRPr lang="ru-RU"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xmlns="" val="tx"/>
                    </a:ext>
                  </a:extLst>
                </a:hlinkClick>
              </a:rPr>
              <a:t>https://www.litmir.me/br/?b=111210&amp;p=1</a:t>
            </a:r>
            <a:endParaRPr lang="ru-RU" sz="2000" dirty="0">
              <a:solidFill>
                <a:srgbClr val="002060"/>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xmlns="" val="tx"/>
                  </a:ext>
                </a:extLst>
              </a:hlinkClick>
            </a:endParaRPr>
          </a:p>
          <a:p>
            <a:r>
              <a:rPr lang="ru-RU" sz="2000" dirty="0">
                <a:solidFill>
                  <a:srgbClr val="002060"/>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xmlns="" val="tx"/>
                    </a:ext>
                  </a:extLst>
                </a:hlinkClick>
              </a:rPr>
              <a:t>Андрей </a:t>
            </a:r>
            <a:r>
              <a:rPr lang="ru-RU" sz="2000" dirty="0" err="1">
                <a:solidFill>
                  <a:srgbClr val="002060"/>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xmlns="" val="tx"/>
                    </a:ext>
                  </a:extLst>
                </a:hlinkClick>
              </a:rPr>
              <a:t>Жвалевский</a:t>
            </a:r>
            <a:r>
              <a:rPr lang="ru-RU" sz="2000" dirty="0">
                <a:solidFill>
                  <a:srgbClr val="002060"/>
                </a:solidFill>
                <a:latin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xmlns="" val="tx"/>
                    </a:ext>
                  </a:extLst>
                </a:hlinkClick>
              </a:rPr>
              <a:t> «Время всегда хорошее»</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570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BAC4FF-5980-4835-B903-0DAFF832C5DD}"/>
              </a:ext>
            </a:extLst>
          </p:cNvPr>
          <p:cNvSpPr>
            <a:spLocks noGrp="1"/>
          </p:cNvSpPr>
          <p:nvPr>
            <p:ph type="title"/>
          </p:nvPr>
        </p:nvSpPr>
        <p:spPr/>
        <p:txBody>
          <a:bodyPr/>
          <a:lstStyle/>
          <a:p>
            <a:r>
              <a:rPr lang="ru-RU" dirty="0"/>
              <a:t>Олег Раин «Слева от солнца»</a:t>
            </a:r>
          </a:p>
        </p:txBody>
      </p:sp>
      <p:sp>
        <p:nvSpPr>
          <p:cNvPr id="3" name="Объект 2">
            <a:extLst>
              <a:ext uri="{FF2B5EF4-FFF2-40B4-BE49-F238E27FC236}">
                <a16:creationId xmlns:a16="http://schemas.microsoft.com/office/drawing/2014/main" id="{E241A37E-FA9B-4527-B968-5BA74726E05E}"/>
              </a:ext>
            </a:extLst>
          </p:cNvPr>
          <p:cNvSpPr>
            <a:spLocks noGrp="1"/>
          </p:cNvSpPr>
          <p:nvPr>
            <p:ph idx="1"/>
          </p:nvPr>
        </p:nvSpPr>
        <p:spPr>
          <a:xfrm>
            <a:off x="4927600" y="2336873"/>
            <a:ext cx="6553200" cy="3599316"/>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Эта книга – лауреат сразу нескольких литературных премий. Она о хакере Генке, знатоке Интернета, однажды перешедшем дорогу крупной корпорации. Подростка быстро вычисляют, и по совету участкового Генка смывается из города «от греха подальше» – на все лето к дальним родственникам в деревню </a:t>
            </a:r>
            <a:r>
              <a:rPr lang="ru-RU" dirty="0" err="1">
                <a:latin typeface="Times New Roman" panose="02020603050405020304" pitchFamily="18" charset="0"/>
                <a:cs typeface="Times New Roman" panose="02020603050405020304" pitchFamily="18" charset="0"/>
              </a:rPr>
              <a:t>Соболевку</a:t>
            </a:r>
            <a:r>
              <a:rPr lang="ru-RU" dirty="0">
                <a:latin typeface="Times New Roman" panose="02020603050405020304" pitchFamily="18" charset="0"/>
                <a:cs typeface="Times New Roman" panose="02020603050405020304" pitchFamily="18" charset="0"/>
              </a:rPr>
              <a:t>. ...</a:t>
            </a:r>
          </a:p>
        </p:txBody>
      </p:sp>
      <p:pic>
        <p:nvPicPr>
          <p:cNvPr id="4" name="Рисунок 3">
            <a:extLst>
              <a:ext uri="{FF2B5EF4-FFF2-40B4-BE49-F238E27FC236}">
                <a16:creationId xmlns:a16="http://schemas.microsoft.com/office/drawing/2014/main" id="{F05310BF-EF1C-4BBA-AEA3-F08F0A5CFC8F}"/>
              </a:ext>
            </a:extLst>
          </p:cNvPr>
          <p:cNvPicPr>
            <a:picLocks noChangeAspect="1"/>
          </p:cNvPicPr>
          <p:nvPr/>
        </p:nvPicPr>
        <p:blipFill>
          <a:blip r:embed="rId2"/>
          <a:stretch>
            <a:fillRect/>
          </a:stretch>
        </p:blipFill>
        <p:spPr>
          <a:xfrm>
            <a:off x="1193726" y="1955800"/>
            <a:ext cx="2909432" cy="4117287"/>
          </a:xfrm>
          <a:prstGeom prst="rect">
            <a:avLst/>
          </a:prstGeom>
        </p:spPr>
      </p:pic>
      <p:sp>
        <p:nvSpPr>
          <p:cNvPr id="5" name="Прямоугольник 4">
            <a:extLst>
              <a:ext uri="{FF2B5EF4-FFF2-40B4-BE49-F238E27FC236}">
                <a16:creationId xmlns:a16="http://schemas.microsoft.com/office/drawing/2014/main" id="{A46BFA3E-57CE-4A30-9AD1-FBF58104D4F1}"/>
              </a:ext>
            </a:extLst>
          </p:cNvPr>
          <p:cNvSpPr/>
          <p:nvPr/>
        </p:nvSpPr>
        <p:spPr>
          <a:xfrm>
            <a:off x="5194300" y="5613023"/>
            <a:ext cx="6096000" cy="646331"/>
          </a:xfrm>
          <a:prstGeom prst="rect">
            <a:avLst/>
          </a:prstGeom>
        </p:spPr>
        <p:txBody>
          <a:bodyPr>
            <a:spAutoFit/>
          </a:bodyPr>
          <a:lstStyle/>
          <a:p>
            <a:r>
              <a:rPr lang="en-US" dirty="0">
                <a:solidFill>
                  <a:srgbClr val="002060"/>
                </a:solidFill>
                <a:latin typeface="Times New Roman" panose="02020603050405020304" pitchFamily="18" charset="0"/>
                <a:cs typeface="Times New Roman" panose="02020603050405020304" pitchFamily="18" charset="0"/>
              </a:rPr>
              <a:t>https://www.litres.ru/oleg-rain-13151413/sleva-ot-solnca/chitat-onlayn/</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44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7E03C-0B00-4305-87B5-8B06F0D5ADFD}"/>
              </a:ext>
            </a:extLst>
          </p:cNvPr>
          <p:cNvSpPr>
            <a:spLocks noGrp="1"/>
          </p:cNvSpPr>
          <p:nvPr>
            <p:ph type="title"/>
          </p:nvPr>
        </p:nvSpPr>
        <p:spPr/>
        <p:txBody>
          <a:bodyPr/>
          <a:lstStyle/>
          <a:p>
            <a:r>
              <a:rPr lang="ru-RU" dirty="0"/>
              <a:t>Дина Сабитова «Три твоих имени»</a:t>
            </a:r>
          </a:p>
        </p:txBody>
      </p:sp>
      <p:pic>
        <p:nvPicPr>
          <p:cNvPr id="4" name="Объект 3">
            <a:extLst>
              <a:ext uri="{FF2B5EF4-FFF2-40B4-BE49-F238E27FC236}">
                <a16:creationId xmlns:a16="http://schemas.microsoft.com/office/drawing/2014/main" id="{CBAD7684-D6B1-4708-8DAA-6137D21D94AB}"/>
              </a:ext>
            </a:extLst>
          </p:cNvPr>
          <p:cNvPicPr>
            <a:picLocks noGrp="1" noChangeAspect="1"/>
          </p:cNvPicPr>
          <p:nvPr>
            <p:ph idx="1"/>
          </p:nvPr>
        </p:nvPicPr>
        <p:blipFill>
          <a:blip r:embed="rId2"/>
          <a:stretch>
            <a:fillRect/>
          </a:stretch>
        </p:blipFill>
        <p:spPr>
          <a:xfrm>
            <a:off x="704540" y="2000566"/>
            <a:ext cx="2848228" cy="3952996"/>
          </a:xfrm>
          <a:prstGeom prst="rect">
            <a:avLst/>
          </a:prstGeom>
        </p:spPr>
      </p:pic>
      <p:sp>
        <p:nvSpPr>
          <p:cNvPr id="5" name="Прямоугольник 4">
            <a:extLst>
              <a:ext uri="{FF2B5EF4-FFF2-40B4-BE49-F238E27FC236}">
                <a16:creationId xmlns:a16="http://schemas.microsoft.com/office/drawing/2014/main" id="{076BB867-88BE-4A5E-8299-B1F72B710A19}"/>
              </a:ext>
            </a:extLst>
          </p:cNvPr>
          <p:cNvSpPr/>
          <p:nvPr/>
        </p:nvSpPr>
        <p:spPr>
          <a:xfrm>
            <a:off x="4718052" y="1983244"/>
            <a:ext cx="7277100" cy="3970318"/>
          </a:xfrm>
          <a:prstGeom prst="rect">
            <a:avLst/>
          </a:prstGeom>
        </p:spPr>
        <p:txBody>
          <a:bodyPr wrap="square">
            <a:spAutoFit/>
          </a:bodyPr>
          <a:lstStyle/>
          <a:p>
            <a:pPr algn="just"/>
            <a:r>
              <a:rPr lang="ru-RU" dirty="0" err="1">
                <a:latin typeface="Times New Roman" panose="02020603050405020304" pitchFamily="18" charset="0"/>
                <a:cs typeface="Times New Roman" panose="02020603050405020304" pitchFamily="18" charset="0"/>
              </a:rPr>
              <a:t>Ритка</a:t>
            </a:r>
            <a:r>
              <a:rPr lang="ru-RU" dirty="0">
                <a:latin typeface="Times New Roman" panose="02020603050405020304" pitchFamily="18" charset="0"/>
                <a:cs typeface="Times New Roman" panose="02020603050405020304" pitchFamily="18" charset="0"/>
              </a:rPr>
              <a:t> живет в деревне с сестрой и пьющими родителями. Третьеклассницу, аккуратистку Марго взяла в свою семью медсестра детдома. Почти взрослая Гошка надеется, что дурная слава защитит ее от окружающих. Но у каждой из них есть шанс стать счастливой. И все они – одна девочка. От того, как повернется ее судьба, зависит, какое имя станет настоящим. Пронзительная история ребенка, потерявшего родителей и попавшего в детский дом, читается на одном дыхании. И все же самое сильное в этой книге – другое: в смешанном хоре голосов, рассказывающих историю Маргариты </a:t>
            </a:r>
            <a:r>
              <a:rPr lang="ru-RU" dirty="0" err="1">
                <a:latin typeface="Times New Roman" panose="02020603050405020304" pitchFamily="18" charset="0"/>
                <a:cs typeface="Times New Roman" panose="02020603050405020304" pitchFamily="18" charset="0"/>
              </a:rPr>
              <a:t>Новак</a:t>
            </a:r>
            <a:r>
              <a:rPr lang="ru-RU" dirty="0">
                <a:latin typeface="Times New Roman" panose="02020603050405020304" pitchFamily="18" charset="0"/>
                <a:cs typeface="Times New Roman" panose="02020603050405020304" pitchFamily="18" charset="0"/>
              </a:rPr>
              <a:t>, не слышно ни фальши, ни лукавства. Правда переживаний, позволяющая читателю любого пола и возраста ощутить себя на месте героев заставляет нас оглянуться и, быть может, вовремя протянуть кому-то руку помощи.</a:t>
            </a:r>
          </a:p>
          <a:p>
            <a:pPr algn="just"/>
            <a:endParaRPr lang="ru-RU" dirty="0">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https://www.litres.ru/dina-sabitova/tri-tvoih-imeni-2/</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481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530A08-A5BF-4ADF-8DC9-EA526F33F172}"/>
              </a:ext>
            </a:extLst>
          </p:cNvPr>
          <p:cNvSpPr>
            <a:spLocks noGrp="1"/>
          </p:cNvSpPr>
          <p:nvPr>
            <p:ph type="title"/>
          </p:nvPr>
        </p:nvSpPr>
        <p:spPr>
          <a:xfrm>
            <a:off x="1064029" y="0"/>
            <a:ext cx="10058400" cy="1450757"/>
          </a:xfrm>
        </p:spPr>
        <p:txBody>
          <a:bodyPr>
            <a:normAutofit/>
          </a:bodyPr>
          <a:lstStyle/>
          <a:p>
            <a:r>
              <a:rPr lang="ru-RU" sz="4400" dirty="0"/>
              <a:t>Екатерина Мурашева «Гвардия тревоги»</a:t>
            </a:r>
          </a:p>
        </p:txBody>
      </p:sp>
      <p:sp>
        <p:nvSpPr>
          <p:cNvPr id="3" name="Объект 2">
            <a:extLst>
              <a:ext uri="{FF2B5EF4-FFF2-40B4-BE49-F238E27FC236}">
                <a16:creationId xmlns:a16="http://schemas.microsoft.com/office/drawing/2014/main" id="{BC955978-E9B0-42CD-841F-A90711F5F872}"/>
              </a:ext>
            </a:extLst>
          </p:cNvPr>
          <p:cNvSpPr>
            <a:spLocks noGrp="1"/>
          </p:cNvSpPr>
          <p:nvPr>
            <p:ph idx="1"/>
          </p:nvPr>
        </p:nvSpPr>
        <p:spPr>
          <a:xfrm>
            <a:off x="3556000" y="2362272"/>
            <a:ext cx="8420100" cy="4000427"/>
          </a:xfrm>
        </p:spPr>
        <p:txBody>
          <a:bodyPr>
            <a:normAutofit fontScale="55000" lnSpcReduction="20000"/>
          </a:bodyPr>
          <a:lstStyle/>
          <a:p>
            <a:pPr>
              <a:lnSpc>
                <a:spcPct val="170000"/>
              </a:lnSpc>
            </a:pPr>
            <a:r>
              <a:rPr lang="ru-RU" sz="2500" dirty="0">
                <a:latin typeface="Times New Roman" panose="02020603050405020304" pitchFamily="18" charset="0"/>
                <a:cs typeface="Times New Roman" panose="02020603050405020304" pitchFamily="18" charset="0"/>
              </a:rPr>
              <a:t>"Гвардия тревоги" - новое произведение Екатерины Мурашовой, автора "Класса коррекции" - самой обсуждаемой книги последних лет о современной российской школе, о педагогах и о "проблемных" подростках. Попав в 8 "А" из других школ, Тая, Дима и Тимка оказываются "в стороне" от одноклассников, словно объединенных некой общей таинственной целью. В новом классе нет "дедовщины", никого не травят, ни на ком не "ездят". Откуда же у новичков странное чувство обособленности, изолированности, порой переходящее в панику?! Не устояв перед искушением раскрыть тайну одноклассников, герои повести окажутся на пути понимания сложных механизмов в себе и в других. И перед каждым из них встанет необходимость сделать выбор. В мае 2008 г. "Гвардия тревоги" стала лауреатом Национальной детской литературной премии "Заветная мечта".</a:t>
            </a:r>
          </a:p>
          <a:p>
            <a:pPr marL="0" indent="0">
              <a:buNone/>
            </a:pPr>
            <a:r>
              <a:rPr lang="ru-RU" dirty="0">
                <a:solidFill>
                  <a:srgbClr val="002060"/>
                </a:solidFill>
              </a:rPr>
              <a:t>https://www.livelib.ru/book/1000327366-gvardiya-trevogi-ekaterina-murashova</a:t>
            </a:r>
          </a:p>
        </p:txBody>
      </p:sp>
      <p:pic>
        <p:nvPicPr>
          <p:cNvPr id="6" name="Рисунок 5">
            <a:extLst>
              <a:ext uri="{FF2B5EF4-FFF2-40B4-BE49-F238E27FC236}">
                <a16:creationId xmlns:a16="http://schemas.microsoft.com/office/drawing/2014/main" id="{2DBC39B3-80A1-47E2-9BCD-6EC5E6EBCEFC}"/>
              </a:ext>
            </a:extLst>
          </p:cNvPr>
          <p:cNvPicPr>
            <a:picLocks noChangeAspect="1"/>
          </p:cNvPicPr>
          <p:nvPr/>
        </p:nvPicPr>
        <p:blipFill>
          <a:blip r:embed="rId2"/>
          <a:stretch>
            <a:fillRect/>
          </a:stretch>
        </p:blipFill>
        <p:spPr>
          <a:xfrm>
            <a:off x="648014" y="2144684"/>
            <a:ext cx="2533914" cy="3810397"/>
          </a:xfrm>
          <a:prstGeom prst="rect">
            <a:avLst/>
          </a:prstGeom>
        </p:spPr>
      </p:pic>
    </p:spTree>
    <p:extLst>
      <p:ext uri="{BB962C8B-B14F-4D97-AF65-F5344CB8AC3E}">
        <p14:creationId xmlns:p14="http://schemas.microsoft.com/office/powerpoint/2010/main" val="364119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705" y="286603"/>
            <a:ext cx="10956175" cy="1450757"/>
          </a:xfrm>
        </p:spPr>
        <p:txBody>
          <a:bodyPr>
            <a:normAutofit/>
          </a:bodyPr>
          <a:lstStyle/>
          <a:p>
            <a:r>
              <a:rPr lang="ru-RU" sz="4000" dirty="0" err="1" smtClean="0"/>
              <a:t>Рик</a:t>
            </a:r>
            <a:r>
              <a:rPr lang="ru-RU" sz="4000" dirty="0" smtClean="0"/>
              <a:t> </a:t>
            </a:r>
            <a:r>
              <a:rPr lang="ru-RU" sz="4000" dirty="0" err="1" smtClean="0"/>
              <a:t>Риордан</a:t>
            </a:r>
            <a:r>
              <a:rPr lang="ru-RU" sz="4000" dirty="0" smtClean="0"/>
              <a:t> «Перси Джексон и похититель молний»</a:t>
            </a:r>
            <a:endParaRPr lang="ru-RU" sz="4000" dirty="0"/>
          </a:p>
        </p:txBody>
      </p:sp>
      <p:pic>
        <p:nvPicPr>
          <p:cNvPr id="4" name="Объект 3"/>
          <p:cNvPicPr>
            <a:picLocks noGrp="1" noChangeAspect="1"/>
          </p:cNvPicPr>
          <p:nvPr>
            <p:ph idx="1"/>
          </p:nvPr>
        </p:nvPicPr>
        <p:blipFill>
          <a:blip r:embed="rId2"/>
          <a:stretch>
            <a:fillRect/>
          </a:stretch>
        </p:blipFill>
        <p:spPr>
          <a:xfrm>
            <a:off x="1097280" y="2054081"/>
            <a:ext cx="2547588" cy="4022725"/>
          </a:xfrm>
          <a:prstGeom prst="rect">
            <a:avLst/>
          </a:prstGeom>
        </p:spPr>
      </p:pic>
      <p:sp>
        <p:nvSpPr>
          <p:cNvPr id="5" name="Прямоугольник 4"/>
          <p:cNvSpPr/>
          <p:nvPr/>
        </p:nvSpPr>
        <p:spPr>
          <a:xfrm>
            <a:off x="3796144" y="2054081"/>
            <a:ext cx="8024553"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Двенадцатилетний парень из Нью-Йорка, страдающий </a:t>
            </a:r>
            <a:r>
              <a:rPr lang="ru-RU" dirty="0" err="1">
                <a:latin typeface="Times New Roman" panose="02020603050405020304" pitchFamily="18" charset="0"/>
                <a:cs typeface="Times New Roman" panose="02020603050405020304" pitchFamily="18" charset="0"/>
              </a:rPr>
              <a:t>дислексией</a:t>
            </a:r>
            <a:r>
              <a:rPr lang="ru-RU" dirty="0">
                <a:latin typeface="Times New Roman" panose="02020603050405020304" pitchFamily="18" charset="0"/>
                <a:cs typeface="Times New Roman" panose="02020603050405020304" pitchFamily="18" charset="0"/>
              </a:rPr>
              <a:t>, узнаёт, что его отец – бог Посейдон. Перси отправляется в Лагерь полукровок, где проходит через испытания, достойные героев легенд и мифов. Ещё вчера его главной проблемой была домашняя работа, а сегодня – вопрос выживания</a:t>
            </a:r>
            <a:r>
              <a:rPr lang="ru-RU" dirty="0" smtClean="0">
                <a:latin typeface="Times New Roman" panose="02020603050405020304" pitchFamily="18" charset="0"/>
                <a:cs typeface="Times New Roman" panose="02020603050405020304" pitchFamily="18" charset="0"/>
              </a:rPr>
              <a:t>. Книга о дружбе, справедливости, отзывчивости, мужестве героев.</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998422" y="4555066"/>
            <a:ext cx="7015941"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https://www.chitai-gorod.ru/articles/v_kakom_poryadke_chitat_rika_riordana-4486?ysclid=lt5c4roahx255451894</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793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D05FE-5986-4BF6-91AC-60FD27579B83}"/>
              </a:ext>
            </a:extLst>
          </p:cNvPr>
          <p:cNvSpPr>
            <a:spLocks noGrp="1"/>
          </p:cNvSpPr>
          <p:nvPr>
            <p:ph type="title"/>
          </p:nvPr>
        </p:nvSpPr>
        <p:spPr>
          <a:xfrm>
            <a:off x="955964" y="-108465"/>
            <a:ext cx="10058400" cy="1450757"/>
          </a:xfrm>
        </p:spPr>
        <p:txBody>
          <a:bodyPr/>
          <a:lstStyle/>
          <a:p>
            <a:r>
              <a:rPr lang="ru-RU" dirty="0"/>
              <a:t>Михаил Самарский «Формула добра»</a:t>
            </a:r>
          </a:p>
        </p:txBody>
      </p:sp>
      <p:pic>
        <p:nvPicPr>
          <p:cNvPr id="4" name="Объект 3">
            <a:extLst>
              <a:ext uri="{FF2B5EF4-FFF2-40B4-BE49-F238E27FC236}">
                <a16:creationId xmlns:a16="http://schemas.microsoft.com/office/drawing/2014/main" id="{E75AA21E-A5DF-4EB7-89FD-14636EDF4551}"/>
              </a:ext>
            </a:extLst>
          </p:cNvPr>
          <p:cNvPicPr>
            <a:picLocks noGrp="1" noChangeAspect="1"/>
          </p:cNvPicPr>
          <p:nvPr>
            <p:ph idx="1"/>
          </p:nvPr>
        </p:nvPicPr>
        <p:blipFill>
          <a:blip r:embed="rId2"/>
          <a:stretch>
            <a:fillRect/>
          </a:stretch>
        </p:blipFill>
        <p:spPr>
          <a:xfrm>
            <a:off x="821937" y="1575141"/>
            <a:ext cx="2697347" cy="4248322"/>
          </a:xfrm>
          <a:prstGeom prst="rect">
            <a:avLst/>
          </a:prstGeom>
        </p:spPr>
      </p:pic>
      <p:sp>
        <p:nvSpPr>
          <p:cNvPr id="5" name="Прямоугольник 4">
            <a:extLst>
              <a:ext uri="{FF2B5EF4-FFF2-40B4-BE49-F238E27FC236}">
                <a16:creationId xmlns:a16="http://schemas.microsoft.com/office/drawing/2014/main" id="{5C9FC6BE-CBE7-4E26-B5BA-BD952A7C9BB0}"/>
              </a:ext>
            </a:extLst>
          </p:cNvPr>
          <p:cNvSpPr/>
          <p:nvPr/>
        </p:nvSpPr>
        <p:spPr>
          <a:xfrm>
            <a:off x="3733800" y="2268141"/>
            <a:ext cx="7048500" cy="286232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Если ты собака-поводырь, то привередничать на работе тебе не к лицу. Вот и лабрадор </a:t>
            </a:r>
            <a:r>
              <a:rPr lang="ru-RU" dirty="0" err="1">
                <a:latin typeface="Times New Roman" panose="02020603050405020304" pitchFamily="18" charset="0"/>
                <a:cs typeface="Times New Roman" panose="02020603050405020304" pitchFamily="18" charset="0"/>
              </a:rPr>
              <a:t>Трисон</a:t>
            </a:r>
            <a:r>
              <a:rPr lang="ru-RU" dirty="0">
                <a:latin typeface="Times New Roman" panose="02020603050405020304" pitchFamily="18" charset="0"/>
                <a:cs typeface="Times New Roman" panose="02020603050405020304" pitchFamily="18" charset="0"/>
              </a:rPr>
              <a:t> поступил на службу к весьма необычной подопечной. Со слепой старушкой не побегаешь, не поиграешь, но он отлично справлялся со своей задачей, несмотря ни на что. Правда, скоро все изменилось, судьба преподнесла сюрприз. И верный помощник попал к совсем другим хозяевам. Поводырь стал… охранником! Казалось, быть на страже в детском садике – легче легкого, пока там не произошло страшное событие. Однако </a:t>
            </a:r>
            <a:r>
              <a:rPr lang="ru-RU" dirty="0" err="1">
                <a:latin typeface="Times New Roman" panose="02020603050405020304" pitchFamily="18" charset="0"/>
                <a:cs typeface="Times New Roman" panose="02020603050405020304" pitchFamily="18" charset="0"/>
              </a:rPr>
              <a:t>Трисон</a:t>
            </a:r>
            <a:r>
              <a:rPr lang="ru-RU" dirty="0">
                <a:latin typeface="Times New Roman" panose="02020603050405020304" pitchFamily="18" charset="0"/>
                <a:cs typeface="Times New Roman" panose="02020603050405020304" pitchFamily="18" charset="0"/>
              </a:rPr>
              <a:t> не простой пес, поэтому даже в критической ситуации смог показать себя с лучшей стороны!</a:t>
            </a:r>
          </a:p>
        </p:txBody>
      </p:sp>
      <p:sp>
        <p:nvSpPr>
          <p:cNvPr id="6" name="Прямоугольник 5">
            <a:extLst>
              <a:ext uri="{FF2B5EF4-FFF2-40B4-BE49-F238E27FC236}">
                <a16:creationId xmlns:a16="http://schemas.microsoft.com/office/drawing/2014/main" id="{58D9233F-D490-4149-A49D-7E4D44D56294}"/>
              </a:ext>
            </a:extLst>
          </p:cNvPr>
          <p:cNvSpPr/>
          <p:nvPr/>
        </p:nvSpPr>
        <p:spPr>
          <a:xfrm>
            <a:off x="3962400" y="5658535"/>
            <a:ext cx="6096000" cy="369332"/>
          </a:xfrm>
          <a:prstGeom prst="rect">
            <a:avLst/>
          </a:prstGeom>
        </p:spPr>
        <p:txBody>
          <a:bodyPr>
            <a:spAutoFit/>
          </a:bodyPr>
          <a:lstStyle/>
          <a:p>
            <a:r>
              <a:rPr lang="en-US" dirty="0">
                <a:solidFill>
                  <a:srgbClr val="002060"/>
                </a:solidFill>
                <a:latin typeface="Times New Roman" panose="02020603050405020304" pitchFamily="18" charset="0"/>
                <a:cs typeface="Times New Roman" panose="02020603050405020304" pitchFamily="18" charset="0"/>
              </a:rPr>
              <a:t>https://mybook.ru/author/mihail-samarskij/formula-dobra/</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377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484</TotalTime>
  <Words>1445</Words>
  <Application>Microsoft Office PowerPoint</Application>
  <PresentationFormat>Широкоэкранный</PresentationFormat>
  <Paragraphs>47</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Calibri</vt:lpstr>
      <vt:lpstr>Calibri Light</vt:lpstr>
      <vt:lpstr>Times New Roman</vt:lpstr>
      <vt:lpstr>Ретро</vt:lpstr>
      <vt:lpstr>«Чтение с увлечением, или  Что почитать современному подростку»</vt:lpstr>
      <vt:lpstr>Презентация PowerPoint</vt:lpstr>
      <vt:lpstr>Луис Сашар «Ямы»</vt:lpstr>
      <vt:lpstr>Андрей Жвалевский «Время всегда хорошее»</vt:lpstr>
      <vt:lpstr>Олег Раин «Слева от солнца»</vt:lpstr>
      <vt:lpstr>Дина Сабитова «Три твоих имени»</vt:lpstr>
      <vt:lpstr>Екатерина Мурашева «Гвардия тревоги»</vt:lpstr>
      <vt:lpstr>Рик Риордан «Перси Джексон и похититель молний»</vt:lpstr>
      <vt:lpstr>Михаил Самарский «Формула добра»</vt:lpstr>
      <vt:lpstr>Андрей Жвалевский «Правдивая история Деда Мороза»</vt:lpstr>
      <vt:lpstr>Ася Лавринович «Загадай любовь»</vt:lpstr>
      <vt:lpstr>Евгения Пастернак, Андрей Жвалевский «Гимназия №13»</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почитать современному подростку</dc:title>
  <dc:creator>Балаева Н.Ю.</dc:creator>
  <cp:lastModifiedBy>Балаева Н.Ю.</cp:lastModifiedBy>
  <cp:revision>24</cp:revision>
  <dcterms:created xsi:type="dcterms:W3CDTF">2022-04-07T08:54:45Z</dcterms:created>
  <dcterms:modified xsi:type="dcterms:W3CDTF">2025-06-25T05:54:53Z</dcterms:modified>
</cp:coreProperties>
</file>