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8" r:id="rId1"/>
  </p:sldMasterIdLst>
  <p:sldIdLst>
    <p:sldId id="258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96" y="22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781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923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791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2020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1088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238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361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490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872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14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035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421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304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42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C1644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06056" y="861060"/>
            <a:ext cx="3765804" cy="513588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48613" y="4139945"/>
            <a:ext cx="4372610" cy="1795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5179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EEE9E7"/>
                </a:solidFill>
                <a:latin typeface="Cambria"/>
                <a:cs typeface="Cambria"/>
              </a:rPr>
              <a:t>Пусть</a:t>
            </a:r>
            <a:r>
              <a:rPr sz="2400" spc="95" dirty="0">
                <a:solidFill>
                  <a:srgbClr val="EEE9E7"/>
                </a:solidFill>
                <a:latin typeface="Cambria"/>
                <a:cs typeface="Cambria"/>
              </a:rPr>
              <a:t> </a:t>
            </a:r>
            <a:r>
              <a:rPr sz="2400" spc="-75" dirty="0">
                <a:solidFill>
                  <a:srgbClr val="EEE9E7"/>
                </a:solidFill>
                <a:latin typeface="Cambria"/>
                <a:cs typeface="Cambria"/>
              </a:rPr>
              <a:t>когда-</a:t>
            </a:r>
            <a:r>
              <a:rPr sz="2400" dirty="0">
                <a:solidFill>
                  <a:srgbClr val="EEE9E7"/>
                </a:solidFill>
                <a:latin typeface="Cambria"/>
                <a:cs typeface="Cambria"/>
              </a:rPr>
              <a:t>нибудь</a:t>
            </a:r>
            <a:r>
              <a:rPr sz="2400" spc="114" dirty="0">
                <a:solidFill>
                  <a:srgbClr val="EEE9E7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EEE9E7"/>
                </a:solidFill>
                <a:latin typeface="Cambria"/>
                <a:cs typeface="Cambria"/>
              </a:rPr>
              <a:t>имя</a:t>
            </a:r>
            <a:r>
              <a:rPr sz="2400" spc="105" dirty="0">
                <a:solidFill>
                  <a:srgbClr val="EEE9E7"/>
                </a:solidFill>
                <a:latin typeface="Cambria"/>
                <a:cs typeface="Cambria"/>
              </a:rPr>
              <a:t> </a:t>
            </a:r>
            <a:r>
              <a:rPr sz="2400" spc="-25" dirty="0">
                <a:solidFill>
                  <a:srgbClr val="EEE9E7"/>
                </a:solidFill>
                <a:latin typeface="Cambria"/>
                <a:cs typeface="Cambria"/>
              </a:rPr>
              <a:t>мое </a:t>
            </a:r>
            <a:r>
              <a:rPr sz="2400" dirty="0">
                <a:solidFill>
                  <a:srgbClr val="EEE9E7"/>
                </a:solidFill>
                <a:latin typeface="Cambria"/>
                <a:cs typeface="Cambria"/>
              </a:rPr>
              <a:t>Прочитают</a:t>
            </a:r>
            <a:r>
              <a:rPr sz="2400" spc="95" dirty="0">
                <a:solidFill>
                  <a:srgbClr val="EEE9E7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EEE9E7"/>
                </a:solidFill>
                <a:latin typeface="Cambria"/>
                <a:cs typeface="Cambria"/>
              </a:rPr>
              <a:t>в</a:t>
            </a:r>
            <a:r>
              <a:rPr sz="2400" spc="85" dirty="0">
                <a:solidFill>
                  <a:srgbClr val="EEE9E7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EEE9E7"/>
                </a:solidFill>
                <a:latin typeface="Cambria"/>
                <a:cs typeface="Cambria"/>
              </a:rPr>
              <a:t>учебнике</a:t>
            </a:r>
            <a:r>
              <a:rPr sz="2400" spc="105" dirty="0">
                <a:solidFill>
                  <a:srgbClr val="EEE9E7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solidFill>
                  <a:srgbClr val="EEE9E7"/>
                </a:solidFill>
                <a:latin typeface="Cambria"/>
                <a:cs typeface="Cambria"/>
              </a:rPr>
              <a:t>дети, </a:t>
            </a:r>
            <a:r>
              <a:rPr sz="2400" dirty="0">
                <a:solidFill>
                  <a:srgbClr val="EEE9E7"/>
                </a:solidFill>
                <a:latin typeface="Cambria"/>
                <a:cs typeface="Cambria"/>
              </a:rPr>
              <a:t>И,</a:t>
            </a:r>
            <a:r>
              <a:rPr sz="2400" spc="75" dirty="0">
                <a:solidFill>
                  <a:srgbClr val="EEE9E7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EEE9E7"/>
                </a:solidFill>
                <a:latin typeface="Cambria"/>
                <a:cs typeface="Cambria"/>
              </a:rPr>
              <a:t>печальную</a:t>
            </a:r>
            <a:r>
              <a:rPr sz="2400" spc="85" dirty="0">
                <a:solidFill>
                  <a:srgbClr val="EEE9E7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EEE9E7"/>
                </a:solidFill>
                <a:latin typeface="Cambria"/>
                <a:cs typeface="Cambria"/>
              </a:rPr>
              <a:t>повесть</a:t>
            </a:r>
            <a:r>
              <a:rPr sz="2400" spc="80" dirty="0">
                <a:solidFill>
                  <a:srgbClr val="EEE9E7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solidFill>
                  <a:srgbClr val="EEE9E7"/>
                </a:solidFill>
                <a:latin typeface="Cambria"/>
                <a:cs typeface="Cambria"/>
              </a:rPr>
              <a:t>узнав,</a:t>
            </a:r>
            <a:endParaRPr sz="2400">
              <a:latin typeface="Cambria"/>
              <a:cs typeface="Cambria"/>
            </a:endParaRPr>
          </a:p>
          <a:p>
            <a:pPr marL="12700" algn="just">
              <a:lnSpc>
                <a:spcPct val="100000"/>
              </a:lnSpc>
            </a:pPr>
            <a:r>
              <a:rPr sz="2400" dirty="0">
                <a:solidFill>
                  <a:srgbClr val="EEE9E7"/>
                </a:solidFill>
                <a:latin typeface="Cambria"/>
                <a:cs typeface="Cambria"/>
              </a:rPr>
              <a:t>Пусть</a:t>
            </a:r>
            <a:r>
              <a:rPr sz="2400" spc="65" dirty="0">
                <a:solidFill>
                  <a:srgbClr val="EEE9E7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EEE9E7"/>
                </a:solidFill>
                <a:latin typeface="Cambria"/>
                <a:cs typeface="Cambria"/>
              </a:rPr>
              <a:t>они</a:t>
            </a:r>
            <a:r>
              <a:rPr sz="2400" spc="70" dirty="0">
                <a:solidFill>
                  <a:srgbClr val="EEE9E7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EEE9E7"/>
                </a:solidFill>
                <a:latin typeface="Cambria"/>
                <a:cs typeface="Cambria"/>
              </a:rPr>
              <a:t>улыбнутся</a:t>
            </a:r>
            <a:r>
              <a:rPr sz="2400" spc="90" dirty="0">
                <a:solidFill>
                  <a:srgbClr val="EEE9E7"/>
                </a:solidFill>
                <a:latin typeface="Cambria"/>
                <a:cs typeface="Cambria"/>
              </a:rPr>
              <a:t> </a:t>
            </a:r>
            <a:r>
              <a:rPr sz="2400" spc="65" dirty="0">
                <a:solidFill>
                  <a:srgbClr val="EEE9E7"/>
                </a:solidFill>
                <a:latin typeface="Cambria"/>
                <a:cs typeface="Cambria"/>
              </a:rPr>
              <a:t>лукаво…</a:t>
            </a:r>
            <a:endParaRPr sz="2400">
              <a:latin typeface="Cambria"/>
              <a:cs typeface="Cambria"/>
            </a:endParaRPr>
          </a:p>
          <a:p>
            <a:pPr marL="78740" algn="ctr">
              <a:lnSpc>
                <a:spcPct val="100000"/>
              </a:lnSpc>
              <a:spcBef>
                <a:spcPts val="15"/>
              </a:spcBef>
            </a:pPr>
            <a:r>
              <a:rPr sz="2000" spc="-60" dirty="0">
                <a:solidFill>
                  <a:srgbClr val="E0C8C1"/>
                </a:solidFill>
                <a:latin typeface="Cambria"/>
                <a:cs typeface="Cambria"/>
              </a:rPr>
              <a:t>(1912)</a:t>
            </a:r>
            <a:endParaRPr sz="2000">
              <a:latin typeface="Cambria"/>
              <a:cs typeface="Cambri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37336" y="951433"/>
            <a:ext cx="5303520" cy="2637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285"/>
              </a:lnSpc>
              <a:spcBef>
                <a:spcPts val="100"/>
              </a:spcBef>
            </a:pPr>
            <a:r>
              <a:rPr sz="9600" spc="960" dirty="0" err="1"/>
              <a:t>А</a:t>
            </a:r>
            <a:r>
              <a:rPr sz="9600" spc="965" dirty="0" err="1"/>
              <a:t>нн</a:t>
            </a:r>
            <a:r>
              <a:rPr sz="9600" spc="-15" dirty="0" err="1"/>
              <a:t>а</a:t>
            </a:r>
            <a:r>
              <a:rPr sz="9600" spc="70" dirty="0"/>
              <a:t> </a:t>
            </a:r>
            <a:r>
              <a:rPr sz="9600" spc="-10" dirty="0" err="1" smtClean="0"/>
              <a:t>Ахматова</a:t>
            </a:r>
            <a:endParaRPr sz="9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475" y="5935725"/>
            <a:ext cx="2334970" cy="8535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4295" y="1771314"/>
            <a:ext cx="5999480" cy="3678554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25"/>
              </a:spcBef>
            </a:pP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Мы</a:t>
            </a:r>
            <a:r>
              <a:rPr sz="2400" spc="355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знаем,</a:t>
            </a:r>
            <a:r>
              <a:rPr sz="2400" spc="355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что</a:t>
            </a:r>
            <a:r>
              <a:rPr sz="2400" spc="365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ныне</a:t>
            </a:r>
            <a:r>
              <a:rPr sz="2400" spc="360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лежит</a:t>
            </a:r>
            <a:r>
              <a:rPr sz="2400" spc="360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на</a:t>
            </a:r>
            <a:r>
              <a:rPr sz="2400" spc="365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Cambria"/>
                <a:cs typeface="Cambria"/>
              </a:rPr>
              <a:t>весах</a:t>
            </a:r>
            <a:endParaRPr sz="2400" dirty="0">
              <a:solidFill>
                <a:schemeClr val="tx1"/>
              </a:solidFill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И</a:t>
            </a:r>
            <a:r>
              <a:rPr sz="2400" spc="375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что</a:t>
            </a:r>
            <a:r>
              <a:rPr sz="2400" spc="400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совершается</a:t>
            </a:r>
            <a:r>
              <a:rPr sz="2400" spc="455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Cambria"/>
                <a:cs typeface="Cambria"/>
              </a:rPr>
              <a:t>ныне.</a:t>
            </a:r>
            <a:endParaRPr sz="2400" dirty="0">
              <a:solidFill>
                <a:schemeClr val="tx1"/>
              </a:solidFill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  <a:spcBef>
                <a:spcPts val="710"/>
              </a:spcBef>
            </a:pPr>
            <a:r>
              <a:rPr sz="2400" i="1" dirty="0">
                <a:solidFill>
                  <a:schemeClr val="tx1"/>
                </a:solidFill>
                <a:latin typeface="Cambria"/>
                <a:cs typeface="Cambria"/>
              </a:rPr>
              <a:t>Час</a:t>
            </a:r>
            <a:r>
              <a:rPr sz="2400" i="1" spc="380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i="1" dirty="0">
                <a:solidFill>
                  <a:schemeClr val="tx1"/>
                </a:solidFill>
                <a:latin typeface="Cambria"/>
                <a:cs typeface="Cambria"/>
              </a:rPr>
              <a:t>мужества</a:t>
            </a:r>
            <a:r>
              <a:rPr sz="2400" i="1" spc="430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i="1" dirty="0">
                <a:solidFill>
                  <a:schemeClr val="tx1"/>
                </a:solidFill>
                <a:latin typeface="Cambria"/>
                <a:cs typeface="Cambria"/>
              </a:rPr>
              <a:t>пробил</a:t>
            </a:r>
            <a:r>
              <a:rPr sz="2400" i="1" spc="409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i="1" dirty="0">
                <a:solidFill>
                  <a:schemeClr val="tx1"/>
                </a:solidFill>
                <a:latin typeface="Cambria"/>
                <a:cs typeface="Cambria"/>
              </a:rPr>
              <a:t>на</a:t>
            </a:r>
            <a:r>
              <a:rPr sz="2400" i="1" spc="385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i="1" dirty="0">
                <a:solidFill>
                  <a:schemeClr val="tx1"/>
                </a:solidFill>
                <a:latin typeface="Cambria"/>
                <a:cs typeface="Cambria"/>
              </a:rPr>
              <a:t>наших</a:t>
            </a:r>
            <a:r>
              <a:rPr sz="2400" i="1" spc="395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i="1" spc="-10" dirty="0">
                <a:solidFill>
                  <a:schemeClr val="tx1"/>
                </a:solidFill>
                <a:latin typeface="Cambria"/>
                <a:cs typeface="Cambria"/>
              </a:rPr>
              <a:t>часах</a:t>
            </a:r>
            <a:r>
              <a:rPr sz="2400" spc="-10" dirty="0">
                <a:solidFill>
                  <a:schemeClr val="tx1"/>
                </a:solidFill>
                <a:latin typeface="Cambria"/>
                <a:cs typeface="Cambria"/>
              </a:rPr>
              <a:t>,</a:t>
            </a:r>
            <a:endParaRPr sz="2400" dirty="0">
              <a:solidFill>
                <a:schemeClr val="tx1"/>
              </a:solidFill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  <a:spcBef>
                <a:spcPts val="705"/>
              </a:spcBef>
            </a:pP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И</a:t>
            </a:r>
            <a:r>
              <a:rPr sz="2400" spc="330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мужество</a:t>
            </a:r>
            <a:r>
              <a:rPr sz="2400" spc="390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нас</a:t>
            </a:r>
            <a:r>
              <a:rPr sz="2400" spc="360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не</a:t>
            </a:r>
            <a:r>
              <a:rPr sz="2400" spc="345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Cambria"/>
                <a:cs typeface="Cambria"/>
              </a:rPr>
              <a:t>покинет.</a:t>
            </a:r>
            <a:endParaRPr sz="2400" dirty="0">
              <a:solidFill>
                <a:schemeClr val="tx1"/>
              </a:solidFill>
              <a:latin typeface="Cambria"/>
              <a:cs typeface="Cambria"/>
            </a:endParaRPr>
          </a:p>
          <a:p>
            <a:pPr marL="56515" marR="48895" algn="ctr">
              <a:lnSpc>
                <a:spcPct val="124600"/>
              </a:lnSpc>
              <a:spcBef>
                <a:spcPts val="15"/>
              </a:spcBef>
            </a:pP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Не</a:t>
            </a:r>
            <a:r>
              <a:rPr sz="2400" spc="375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страшно</a:t>
            </a:r>
            <a:r>
              <a:rPr sz="2400" spc="434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под</a:t>
            </a:r>
            <a:r>
              <a:rPr sz="2400" spc="380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пулями</a:t>
            </a:r>
            <a:r>
              <a:rPr sz="2400" spc="385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мертвыми</a:t>
            </a:r>
            <a:r>
              <a:rPr sz="2400" spc="385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Cambria"/>
                <a:cs typeface="Cambria"/>
              </a:rPr>
              <a:t>лечь, </a:t>
            </a: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Не</a:t>
            </a:r>
            <a:r>
              <a:rPr sz="2400" spc="370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горько</a:t>
            </a:r>
            <a:r>
              <a:rPr sz="2400" spc="420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остаться</a:t>
            </a:r>
            <a:r>
              <a:rPr sz="2400" spc="420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без</a:t>
            </a:r>
            <a:r>
              <a:rPr sz="2400" spc="380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Cambria"/>
                <a:cs typeface="Cambria"/>
              </a:rPr>
              <a:t>крова,-</a:t>
            </a:r>
            <a:endParaRPr sz="2400" dirty="0">
              <a:solidFill>
                <a:schemeClr val="tx1"/>
              </a:solidFill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  <a:spcBef>
                <a:spcPts val="710"/>
              </a:spcBef>
            </a:pP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И</a:t>
            </a:r>
            <a:r>
              <a:rPr sz="2400" spc="340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мы</a:t>
            </a:r>
            <a:r>
              <a:rPr sz="2400" spc="340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сохраним</a:t>
            </a:r>
            <a:r>
              <a:rPr sz="2400" spc="395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тебя,</a:t>
            </a:r>
            <a:r>
              <a:rPr sz="2400" spc="375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русская</a:t>
            </a:r>
            <a:r>
              <a:rPr sz="2400" spc="375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Cambria"/>
                <a:cs typeface="Cambria"/>
              </a:rPr>
              <a:t>речь,</a:t>
            </a:r>
            <a:endParaRPr sz="2400" dirty="0">
              <a:solidFill>
                <a:schemeClr val="tx1"/>
              </a:solidFill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Великое</a:t>
            </a:r>
            <a:r>
              <a:rPr sz="2400" spc="390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cs typeface="Cambria"/>
              </a:rPr>
              <a:t>русское</a:t>
            </a:r>
            <a:r>
              <a:rPr sz="2400" spc="375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Cambria"/>
                <a:cs typeface="Cambria"/>
              </a:rPr>
              <a:t>слово.</a:t>
            </a:r>
            <a:endParaRPr sz="2400" dirty="0">
              <a:solidFill>
                <a:schemeClr val="tx1"/>
              </a:solidFill>
              <a:latin typeface="Cambria"/>
              <a:cs typeface="Cambri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07428" y="1107693"/>
            <a:ext cx="17697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333333"/>
                </a:solidFill>
                <a:latin typeface="Cambria"/>
                <a:cs typeface="Cambria"/>
              </a:rPr>
              <a:t>Мужество</a:t>
            </a:r>
            <a:endParaRPr sz="28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53273" y="6247587"/>
            <a:ext cx="102108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70" dirty="0">
                <a:solidFill>
                  <a:srgbClr val="333333"/>
                </a:solidFill>
                <a:latin typeface="Cambria"/>
                <a:cs typeface="Cambria"/>
              </a:rPr>
              <a:t>1942</a:t>
            </a:r>
            <a:r>
              <a:rPr sz="2000" spc="45" dirty="0">
                <a:solidFill>
                  <a:srgbClr val="333333"/>
                </a:solidFill>
                <a:latin typeface="Cambria"/>
                <a:cs typeface="Cambria"/>
              </a:rPr>
              <a:t> </a:t>
            </a:r>
            <a:r>
              <a:rPr sz="2000" spc="-25" dirty="0">
                <a:solidFill>
                  <a:srgbClr val="333333"/>
                </a:solidFill>
                <a:latin typeface="Cambria"/>
                <a:cs typeface="Cambria"/>
              </a:rPr>
              <a:t>год</a:t>
            </a:r>
            <a:endParaRPr sz="2000">
              <a:latin typeface="Cambria"/>
              <a:cs typeface="Cambri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375" y="512063"/>
            <a:ext cx="4610100" cy="616305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5431" y="5521452"/>
            <a:ext cx="1155192" cy="115366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93129" y="850899"/>
            <a:ext cx="4389120" cy="5594350"/>
          </a:xfrm>
          <a:prstGeom prst="rect">
            <a:avLst/>
          </a:prstGeom>
        </p:spPr>
        <p:txBody>
          <a:bodyPr vert="horz" wrap="square" lIns="0" tIns="1136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95"/>
              </a:spcBef>
            </a:pPr>
            <a:r>
              <a:rPr sz="1800" spc="-590" dirty="0">
                <a:latin typeface="Cambria"/>
                <a:cs typeface="Cambria"/>
              </a:rPr>
              <a:t>1</a:t>
            </a:r>
            <a:endParaRPr sz="1800">
              <a:latin typeface="Cambria"/>
              <a:cs typeface="Cambria"/>
            </a:endParaRPr>
          </a:p>
          <a:p>
            <a:pPr algn="ctr">
              <a:lnSpc>
                <a:spcPts val="2050"/>
              </a:lnSpc>
              <a:spcBef>
                <a:spcPts val="790"/>
              </a:spcBef>
            </a:pPr>
            <a:r>
              <a:rPr sz="1800" dirty="0">
                <a:latin typeface="Cambria"/>
                <a:cs typeface="Cambria"/>
              </a:rPr>
              <a:t>Славно</a:t>
            </a:r>
            <a:r>
              <a:rPr sz="1800" spc="45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начато</a:t>
            </a:r>
            <a:r>
              <a:rPr sz="1800" spc="44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славное</a:t>
            </a:r>
            <a:r>
              <a:rPr sz="1800" spc="445" dirty="0">
                <a:latin typeface="Cambria"/>
                <a:cs typeface="Cambria"/>
              </a:rPr>
              <a:t> </a:t>
            </a:r>
            <a:r>
              <a:rPr sz="1800" spc="-20" dirty="0">
                <a:latin typeface="Cambria"/>
                <a:cs typeface="Cambria"/>
              </a:rPr>
              <a:t>дело</a:t>
            </a:r>
            <a:endParaRPr sz="1800">
              <a:latin typeface="Cambria"/>
              <a:cs typeface="Cambria"/>
            </a:endParaRPr>
          </a:p>
          <a:p>
            <a:pPr marL="193675" marR="186055" algn="ctr">
              <a:lnSpc>
                <a:spcPts val="1939"/>
              </a:lnSpc>
              <a:spcBef>
                <a:spcPts val="140"/>
              </a:spcBef>
            </a:pPr>
            <a:r>
              <a:rPr sz="1800" dirty="0">
                <a:latin typeface="Cambria"/>
                <a:cs typeface="Cambria"/>
              </a:rPr>
              <a:t>В</a:t>
            </a:r>
            <a:r>
              <a:rPr sz="1800" spc="35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грозном</a:t>
            </a:r>
            <a:r>
              <a:rPr sz="1800" spc="35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грохоте,</a:t>
            </a:r>
            <a:r>
              <a:rPr sz="1800" spc="35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в</a:t>
            </a:r>
            <a:r>
              <a:rPr sz="1800" spc="34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снежной</a:t>
            </a:r>
            <a:r>
              <a:rPr sz="1800" spc="37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пыли, </a:t>
            </a:r>
            <a:r>
              <a:rPr sz="1800" dirty="0">
                <a:latin typeface="Cambria"/>
                <a:cs typeface="Cambria"/>
              </a:rPr>
              <a:t>Где</a:t>
            </a:r>
            <a:r>
              <a:rPr sz="1800" spc="38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томится</a:t>
            </a:r>
            <a:r>
              <a:rPr sz="1800" spc="40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пречистое</a:t>
            </a:r>
            <a:r>
              <a:rPr sz="1800" spc="409" dirty="0">
                <a:latin typeface="Cambria"/>
                <a:cs typeface="Cambria"/>
              </a:rPr>
              <a:t> </a:t>
            </a:r>
            <a:r>
              <a:rPr sz="1800" spc="-20" dirty="0">
                <a:latin typeface="Cambria"/>
                <a:cs typeface="Cambria"/>
              </a:rPr>
              <a:t>тело </a:t>
            </a:r>
            <a:r>
              <a:rPr sz="1800" dirty="0">
                <a:latin typeface="Cambria"/>
                <a:cs typeface="Cambria"/>
              </a:rPr>
              <a:t>Оскверненной</a:t>
            </a:r>
            <a:r>
              <a:rPr sz="1800" spc="100" dirty="0">
                <a:latin typeface="Cambria"/>
                <a:cs typeface="Cambria"/>
              </a:rPr>
              <a:t>  </a:t>
            </a:r>
            <a:r>
              <a:rPr sz="1800" dirty="0">
                <a:latin typeface="Cambria"/>
                <a:cs typeface="Cambria"/>
              </a:rPr>
              <a:t>врагами</a:t>
            </a:r>
            <a:r>
              <a:rPr sz="1800" spc="90" dirty="0">
                <a:latin typeface="Cambria"/>
                <a:cs typeface="Cambria"/>
              </a:rPr>
              <a:t>  </a:t>
            </a:r>
            <a:r>
              <a:rPr sz="1800" spc="-10" dirty="0">
                <a:latin typeface="Cambria"/>
                <a:cs typeface="Cambria"/>
              </a:rPr>
              <a:t>земли.</a:t>
            </a:r>
            <a:endParaRPr sz="1800">
              <a:latin typeface="Cambria"/>
              <a:cs typeface="Cambria"/>
            </a:endParaRPr>
          </a:p>
          <a:p>
            <a:pPr algn="ctr">
              <a:lnSpc>
                <a:spcPts val="1814"/>
              </a:lnSpc>
            </a:pPr>
            <a:r>
              <a:rPr sz="1800" dirty="0">
                <a:latin typeface="Cambria"/>
                <a:cs typeface="Cambria"/>
              </a:rPr>
              <a:t>К</a:t>
            </a:r>
            <a:r>
              <a:rPr sz="1800" spc="31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нам</a:t>
            </a:r>
            <a:r>
              <a:rPr sz="1800" spc="31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оттуда</a:t>
            </a:r>
            <a:r>
              <a:rPr sz="1800" spc="29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родные</a:t>
            </a:r>
            <a:r>
              <a:rPr sz="1800" spc="32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березы</a:t>
            </a:r>
            <a:endParaRPr sz="1800">
              <a:latin typeface="Cambria"/>
              <a:cs typeface="Cambria"/>
            </a:endParaRPr>
          </a:p>
          <a:p>
            <a:pPr marL="626745" marR="620395" algn="ctr">
              <a:lnSpc>
                <a:spcPts val="1939"/>
              </a:lnSpc>
              <a:spcBef>
                <a:spcPts val="145"/>
              </a:spcBef>
            </a:pPr>
            <a:r>
              <a:rPr sz="1800" dirty="0">
                <a:latin typeface="Cambria"/>
                <a:cs typeface="Cambria"/>
              </a:rPr>
              <a:t>Тянут</a:t>
            </a:r>
            <a:r>
              <a:rPr sz="1800" spc="30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ветки</a:t>
            </a:r>
            <a:r>
              <a:rPr sz="1800" spc="31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и</a:t>
            </a:r>
            <a:r>
              <a:rPr sz="1800" spc="29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ждут</a:t>
            </a:r>
            <a:r>
              <a:rPr sz="1800" spc="32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и</a:t>
            </a:r>
            <a:r>
              <a:rPr sz="1800" spc="29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зовут, </a:t>
            </a:r>
            <a:r>
              <a:rPr sz="1800" dirty="0">
                <a:latin typeface="Cambria"/>
                <a:cs typeface="Cambria"/>
              </a:rPr>
              <a:t>И</a:t>
            </a:r>
            <a:r>
              <a:rPr sz="1800" spc="38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могучие</a:t>
            </a:r>
            <a:r>
              <a:rPr sz="1800" spc="39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деды-</a:t>
            </a:r>
            <a:r>
              <a:rPr sz="1800" spc="-10" dirty="0">
                <a:latin typeface="Cambria"/>
                <a:cs typeface="Cambria"/>
              </a:rPr>
              <a:t>морозы</a:t>
            </a:r>
            <a:endParaRPr sz="1800">
              <a:latin typeface="Cambria"/>
              <a:cs typeface="Cambria"/>
            </a:endParaRPr>
          </a:p>
          <a:p>
            <a:pPr algn="ctr">
              <a:lnSpc>
                <a:spcPts val="1920"/>
              </a:lnSpc>
            </a:pPr>
            <a:r>
              <a:rPr sz="1800" dirty="0">
                <a:latin typeface="Cambria"/>
                <a:cs typeface="Cambria"/>
              </a:rPr>
              <a:t>С</a:t>
            </a:r>
            <a:r>
              <a:rPr sz="1800" spc="36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нами</a:t>
            </a:r>
            <a:r>
              <a:rPr sz="1800" spc="40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сомкнутым</a:t>
            </a:r>
            <a:r>
              <a:rPr sz="1800" spc="42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строем</a:t>
            </a:r>
            <a:r>
              <a:rPr sz="1800" spc="38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идут.</a:t>
            </a:r>
            <a:endParaRPr sz="1800">
              <a:latin typeface="Cambria"/>
              <a:cs typeface="Cambria"/>
            </a:endParaRPr>
          </a:p>
          <a:p>
            <a:pPr algn="ctr">
              <a:lnSpc>
                <a:spcPts val="2050"/>
              </a:lnSpc>
              <a:spcBef>
                <a:spcPts val="780"/>
              </a:spcBef>
            </a:pPr>
            <a:r>
              <a:rPr sz="1800" spc="-50" dirty="0">
                <a:latin typeface="Cambria"/>
                <a:cs typeface="Cambria"/>
              </a:rPr>
              <a:t>2</a:t>
            </a:r>
            <a:endParaRPr sz="1800">
              <a:latin typeface="Cambria"/>
              <a:cs typeface="Cambria"/>
            </a:endParaRPr>
          </a:p>
          <a:p>
            <a:pPr marL="257810" marR="250190" algn="ctr">
              <a:lnSpc>
                <a:spcPct val="90100"/>
              </a:lnSpc>
              <a:spcBef>
                <a:spcPts val="105"/>
              </a:spcBef>
            </a:pPr>
            <a:r>
              <a:rPr sz="1800" dirty="0">
                <a:latin typeface="Cambria"/>
                <a:cs typeface="Cambria"/>
              </a:rPr>
              <a:t>Вспыхнул</a:t>
            </a:r>
            <a:r>
              <a:rPr sz="1800" spc="40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над</a:t>
            </a:r>
            <a:r>
              <a:rPr sz="1800" spc="39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молом</a:t>
            </a:r>
            <a:r>
              <a:rPr sz="1800" spc="36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первый</a:t>
            </a:r>
            <a:r>
              <a:rPr sz="1800" spc="41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маяк, </a:t>
            </a:r>
            <a:r>
              <a:rPr sz="1800" dirty="0">
                <a:latin typeface="Cambria"/>
                <a:cs typeface="Cambria"/>
              </a:rPr>
              <a:t>Других</a:t>
            </a:r>
            <a:r>
              <a:rPr sz="1800" spc="44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маяков</a:t>
            </a:r>
            <a:r>
              <a:rPr sz="1800" spc="38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предтеча,— </a:t>
            </a:r>
            <a:r>
              <a:rPr sz="1800" dirty="0">
                <a:latin typeface="Cambria"/>
                <a:cs typeface="Cambria"/>
              </a:rPr>
              <a:t>Заплакал</a:t>
            </a:r>
            <a:r>
              <a:rPr sz="1800" spc="409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и</a:t>
            </a:r>
            <a:r>
              <a:rPr sz="1800" spc="34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шапку</a:t>
            </a:r>
            <a:r>
              <a:rPr sz="1800" spc="38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снял</a:t>
            </a:r>
            <a:r>
              <a:rPr sz="1800" spc="37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моряк,</a:t>
            </a:r>
            <a:endParaRPr sz="1800">
              <a:latin typeface="Cambria"/>
              <a:cs typeface="Cambria"/>
            </a:endParaRPr>
          </a:p>
          <a:p>
            <a:pPr marL="88900" marR="84455" algn="ctr">
              <a:lnSpc>
                <a:spcPts val="1939"/>
              </a:lnSpc>
              <a:spcBef>
                <a:spcPts val="30"/>
              </a:spcBef>
            </a:pPr>
            <a:r>
              <a:rPr sz="1800" dirty="0">
                <a:latin typeface="Cambria"/>
                <a:cs typeface="Cambria"/>
              </a:rPr>
              <a:t>Что</a:t>
            </a:r>
            <a:r>
              <a:rPr sz="1800" spc="37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плавал</a:t>
            </a:r>
            <a:r>
              <a:rPr sz="1800" spc="40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в</a:t>
            </a:r>
            <a:r>
              <a:rPr sz="1800" spc="35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набитых</a:t>
            </a:r>
            <a:r>
              <a:rPr sz="1800" spc="42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смертью</a:t>
            </a:r>
            <a:r>
              <a:rPr sz="1800" spc="37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морях </a:t>
            </a:r>
            <a:r>
              <a:rPr sz="1800" dirty="0">
                <a:latin typeface="Cambria"/>
                <a:cs typeface="Cambria"/>
              </a:rPr>
              <a:t>Вдоль</a:t>
            </a:r>
            <a:r>
              <a:rPr sz="1800" spc="34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смерти</a:t>
            </a:r>
            <a:r>
              <a:rPr sz="1800" spc="38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и</a:t>
            </a:r>
            <a:r>
              <a:rPr sz="1800" spc="34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смерти</a:t>
            </a:r>
            <a:r>
              <a:rPr sz="1800" spc="38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навстречу.</a:t>
            </a:r>
            <a:endParaRPr sz="1800">
              <a:latin typeface="Cambria"/>
              <a:cs typeface="Cambria"/>
            </a:endParaRPr>
          </a:p>
          <a:p>
            <a:pPr algn="ctr">
              <a:lnSpc>
                <a:spcPts val="1814"/>
              </a:lnSpc>
            </a:pPr>
            <a:r>
              <a:rPr sz="1800" spc="-50" dirty="0">
                <a:latin typeface="Cambria"/>
                <a:cs typeface="Cambria"/>
              </a:rPr>
              <a:t>3</a:t>
            </a:r>
            <a:endParaRPr sz="1800">
              <a:latin typeface="Cambria"/>
              <a:cs typeface="Cambria"/>
            </a:endParaRPr>
          </a:p>
          <a:p>
            <a:pPr marL="381000" marR="373380" indent="3810" algn="ctr">
              <a:lnSpc>
                <a:spcPts val="1939"/>
              </a:lnSpc>
              <a:spcBef>
                <a:spcPts val="140"/>
              </a:spcBef>
            </a:pPr>
            <a:r>
              <a:rPr sz="1800" dirty="0">
                <a:latin typeface="Cambria"/>
                <a:cs typeface="Cambria"/>
              </a:rPr>
              <a:t>Победа</a:t>
            </a:r>
            <a:r>
              <a:rPr sz="1800" spc="35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у</a:t>
            </a:r>
            <a:r>
              <a:rPr sz="1800" spc="35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наших</a:t>
            </a:r>
            <a:r>
              <a:rPr sz="1800" spc="37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стоит</a:t>
            </a:r>
            <a:r>
              <a:rPr sz="1800" spc="37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дверей... </a:t>
            </a:r>
            <a:r>
              <a:rPr sz="1800" dirty="0">
                <a:latin typeface="Cambria"/>
                <a:cs typeface="Cambria"/>
              </a:rPr>
              <a:t>Как</a:t>
            </a:r>
            <a:r>
              <a:rPr sz="1800" spc="409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гостью</a:t>
            </a:r>
            <a:r>
              <a:rPr sz="1800" spc="40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желанную</a:t>
            </a:r>
            <a:r>
              <a:rPr sz="1800" spc="44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встретим?</a:t>
            </a:r>
            <a:endParaRPr sz="1800">
              <a:latin typeface="Cambria"/>
              <a:cs typeface="Cambria"/>
            </a:endParaRPr>
          </a:p>
          <a:p>
            <a:pPr marL="12700" marR="5080" indent="-1905" algn="ctr">
              <a:lnSpc>
                <a:spcPts val="1939"/>
              </a:lnSpc>
              <a:spcBef>
                <a:spcPts val="10"/>
              </a:spcBef>
            </a:pPr>
            <a:r>
              <a:rPr sz="1800" dirty="0">
                <a:latin typeface="Cambria"/>
                <a:cs typeface="Cambria"/>
              </a:rPr>
              <a:t>Пусть</a:t>
            </a:r>
            <a:r>
              <a:rPr sz="1800" spc="39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женщины</a:t>
            </a:r>
            <a:r>
              <a:rPr sz="1800" spc="434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выше</a:t>
            </a:r>
            <a:r>
              <a:rPr sz="1800" spc="37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поднимут</a:t>
            </a:r>
            <a:r>
              <a:rPr sz="1800" spc="43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детей, </a:t>
            </a:r>
            <a:r>
              <a:rPr sz="1800" dirty="0">
                <a:latin typeface="Cambria"/>
                <a:cs typeface="Cambria"/>
              </a:rPr>
              <a:t>Спасенных</a:t>
            </a:r>
            <a:r>
              <a:rPr sz="1800" spc="459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от</a:t>
            </a:r>
            <a:r>
              <a:rPr sz="1800" spc="40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тысячи</a:t>
            </a:r>
            <a:r>
              <a:rPr sz="1800" spc="39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тысяч</a:t>
            </a:r>
            <a:r>
              <a:rPr sz="1800" spc="39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смертей,— </a:t>
            </a:r>
            <a:r>
              <a:rPr sz="1800" dirty="0">
                <a:latin typeface="Cambria"/>
                <a:cs typeface="Cambria"/>
              </a:rPr>
              <a:t>Так</a:t>
            </a:r>
            <a:r>
              <a:rPr sz="1800" spc="36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мы</a:t>
            </a:r>
            <a:r>
              <a:rPr sz="1800" spc="38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долгожданной</a:t>
            </a:r>
            <a:r>
              <a:rPr sz="1800" spc="38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ответим.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351521" y="441198"/>
            <a:ext cx="13004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333333"/>
                </a:solidFill>
                <a:latin typeface="Cambria"/>
                <a:cs typeface="Cambria"/>
              </a:rPr>
              <a:t>Победа</a:t>
            </a:r>
            <a:endParaRPr sz="2800">
              <a:latin typeface="Cambria"/>
              <a:cs typeface="Cambri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375" y="512063"/>
            <a:ext cx="4610100" cy="61630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379" y="303275"/>
            <a:ext cx="6633972" cy="426262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22819" y="202692"/>
            <a:ext cx="3919728" cy="621334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52119" y="4988433"/>
            <a:ext cx="545846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70" dirty="0">
                <a:solidFill>
                  <a:srgbClr val="C16447"/>
                </a:solidFill>
                <a:latin typeface="Cambria"/>
                <a:cs typeface="Cambria"/>
              </a:rPr>
              <a:t>Андрей</a:t>
            </a:r>
            <a:r>
              <a:rPr sz="2400" spc="405" dirty="0">
                <a:solidFill>
                  <a:srgbClr val="C16447"/>
                </a:solidFill>
                <a:latin typeface="Cambria"/>
                <a:cs typeface="Cambria"/>
              </a:rPr>
              <a:t> </a:t>
            </a:r>
            <a:r>
              <a:rPr sz="2400" spc="75" dirty="0">
                <a:solidFill>
                  <a:srgbClr val="C16447"/>
                </a:solidFill>
                <a:latin typeface="Cambria"/>
                <a:cs typeface="Cambria"/>
              </a:rPr>
              <a:t>Антонович</a:t>
            </a:r>
            <a:r>
              <a:rPr sz="2400" spc="409" dirty="0">
                <a:solidFill>
                  <a:srgbClr val="C16447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solidFill>
                  <a:srgbClr val="C16447"/>
                </a:solidFill>
                <a:latin typeface="Cambria"/>
                <a:cs typeface="Cambria"/>
              </a:rPr>
              <a:t>Горенко</a:t>
            </a:r>
            <a:endParaRPr sz="2400">
              <a:latin typeface="Cambria"/>
              <a:cs typeface="Cambria"/>
            </a:endParaRPr>
          </a:p>
          <a:p>
            <a:pPr marL="12700" marR="5080">
              <a:lnSpc>
                <a:spcPct val="100000"/>
              </a:lnSpc>
            </a:pPr>
            <a:r>
              <a:rPr sz="2400" dirty="0">
                <a:solidFill>
                  <a:srgbClr val="C16447"/>
                </a:solidFill>
                <a:latin typeface="Cambria"/>
                <a:cs typeface="Cambria"/>
              </a:rPr>
              <a:t>с</a:t>
            </a:r>
            <a:r>
              <a:rPr sz="2400" spc="380" dirty="0">
                <a:solidFill>
                  <a:srgbClr val="C16447"/>
                </a:solidFill>
                <a:latin typeface="Cambria"/>
                <a:cs typeface="Cambria"/>
              </a:rPr>
              <a:t> </a:t>
            </a:r>
            <a:r>
              <a:rPr sz="2400" spc="65" dirty="0">
                <a:solidFill>
                  <a:srgbClr val="C16447"/>
                </a:solidFill>
                <a:latin typeface="Cambria"/>
                <a:cs typeface="Cambria"/>
              </a:rPr>
              <a:t>женой</a:t>
            </a:r>
            <a:r>
              <a:rPr sz="2400" spc="380" dirty="0">
                <a:solidFill>
                  <a:srgbClr val="C16447"/>
                </a:solidFill>
                <a:latin typeface="Cambria"/>
                <a:cs typeface="Cambria"/>
              </a:rPr>
              <a:t> </a:t>
            </a:r>
            <a:r>
              <a:rPr sz="2400" spc="65" dirty="0">
                <a:solidFill>
                  <a:srgbClr val="C16447"/>
                </a:solidFill>
                <a:latin typeface="Cambria"/>
                <a:cs typeface="Cambria"/>
              </a:rPr>
              <a:t>Инной</a:t>
            </a:r>
            <a:r>
              <a:rPr sz="2400" spc="405" dirty="0">
                <a:solidFill>
                  <a:srgbClr val="C16447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C16447"/>
                </a:solidFill>
                <a:latin typeface="Cambria"/>
                <a:cs typeface="Cambria"/>
              </a:rPr>
              <a:t>и</a:t>
            </a:r>
            <a:r>
              <a:rPr sz="2400" spc="360" dirty="0">
                <a:solidFill>
                  <a:srgbClr val="C16447"/>
                </a:solidFill>
                <a:latin typeface="Cambria"/>
                <a:cs typeface="Cambria"/>
              </a:rPr>
              <a:t> </a:t>
            </a:r>
            <a:r>
              <a:rPr sz="2400" spc="70" dirty="0">
                <a:solidFill>
                  <a:srgbClr val="C16447"/>
                </a:solidFill>
                <a:latin typeface="Cambria"/>
                <a:cs typeface="Cambria"/>
              </a:rPr>
              <a:t>старшими</a:t>
            </a:r>
            <a:r>
              <a:rPr sz="2400" spc="425" dirty="0">
                <a:solidFill>
                  <a:srgbClr val="C16447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solidFill>
                  <a:srgbClr val="C16447"/>
                </a:solidFill>
                <a:latin typeface="Cambria"/>
                <a:cs typeface="Cambria"/>
              </a:rPr>
              <a:t>детьми: </a:t>
            </a:r>
            <a:r>
              <a:rPr sz="2400" spc="55" dirty="0">
                <a:solidFill>
                  <a:srgbClr val="C16447"/>
                </a:solidFill>
                <a:latin typeface="Cambria"/>
                <a:cs typeface="Cambria"/>
              </a:rPr>
              <a:t>Инной,</a:t>
            </a:r>
            <a:r>
              <a:rPr sz="2400" spc="395" dirty="0">
                <a:solidFill>
                  <a:srgbClr val="C16447"/>
                </a:solidFill>
                <a:latin typeface="Cambria"/>
                <a:cs typeface="Cambria"/>
              </a:rPr>
              <a:t> </a:t>
            </a:r>
            <a:r>
              <a:rPr sz="2400" spc="65" dirty="0">
                <a:solidFill>
                  <a:srgbClr val="C16447"/>
                </a:solidFill>
                <a:latin typeface="Cambria"/>
                <a:cs typeface="Cambria"/>
              </a:rPr>
              <a:t>Андреем,</a:t>
            </a:r>
            <a:r>
              <a:rPr sz="2400" spc="385" dirty="0">
                <a:solidFill>
                  <a:srgbClr val="C16447"/>
                </a:solidFill>
                <a:latin typeface="Cambria"/>
                <a:cs typeface="Cambria"/>
              </a:rPr>
              <a:t> </a:t>
            </a:r>
            <a:r>
              <a:rPr sz="2400" spc="65" dirty="0">
                <a:solidFill>
                  <a:srgbClr val="C16447"/>
                </a:solidFill>
                <a:latin typeface="Cambria"/>
                <a:cs typeface="Cambria"/>
              </a:rPr>
              <a:t>Анной</a:t>
            </a:r>
            <a:r>
              <a:rPr sz="2400" spc="405" dirty="0">
                <a:solidFill>
                  <a:srgbClr val="C16447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C16447"/>
                </a:solidFill>
                <a:latin typeface="Cambria"/>
                <a:cs typeface="Cambria"/>
              </a:rPr>
              <a:t>и</a:t>
            </a:r>
            <a:r>
              <a:rPr sz="2400" spc="380" dirty="0">
                <a:solidFill>
                  <a:srgbClr val="C16447"/>
                </a:solidFill>
                <a:latin typeface="Cambria"/>
                <a:cs typeface="Cambria"/>
              </a:rPr>
              <a:t> </a:t>
            </a:r>
            <a:r>
              <a:rPr sz="2400" spc="55" dirty="0">
                <a:solidFill>
                  <a:srgbClr val="C16447"/>
                </a:solidFill>
                <a:latin typeface="Cambria"/>
                <a:cs typeface="Cambria"/>
              </a:rPr>
              <a:t>Ириной</a:t>
            </a:r>
            <a:endParaRPr sz="2400">
              <a:latin typeface="Cambria"/>
              <a:cs typeface="Cambri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822124" y="434340"/>
            <a:ext cx="5742940" cy="5981700"/>
            <a:chOff x="5822124" y="434340"/>
            <a:chExt cx="5742940" cy="598170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22124" y="3634232"/>
              <a:ext cx="2199449" cy="278155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71659" y="434340"/>
              <a:ext cx="2093213" cy="21236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9540" y="432816"/>
            <a:ext cx="3971543" cy="59725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7047" y="2590800"/>
            <a:ext cx="5381244" cy="381457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46556" y="624916"/>
            <a:ext cx="6929755" cy="6927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2625"/>
              </a:lnSpc>
              <a:spcBef>
                <a:spcPts val="105"/>
              </a:spcBef>
            </a:pPr>
            <a:r>
              <a:rPr sz="2300" spc="55" dirty="0">
                <a:solidFill>
                  <a:srgbClr val="000000"/>
                </a:solidFill>
              </a:rPr>
              <a:t>Она</a:t>
            </a:r>
            <a:r>
              <a:rPr sz="2300" spc="385" dirty="0">
                <a:solidFill>
                  <a:srgbClr val="000000"/>
                </a:solidFill>
              </a:rPr>
              <a:t> </a:t>
            </a:r>
            <a:r>
              <a:rPr sz="2300" spc="65" dirty="0">
                <a:solidFill>
                  <a:srgbClr val="000000"/>
                </a:solidFill>
              </a:rPr>
              <a:t>любила</a:t>
            </a:r>
            <a:r>
              <a:rPr sz="2300" spc="425" dirty="0">
                <a:solidFill>
                  <a:srgbClr val="000000"/>
                </a:solidFill>
              </a:rPr>
              <a:t> </a:t>
            </a:r>
            <a:r>
              <a:rPr sz="2300" spc="70" dirty="0">
                <a:solidFill>
                  <a:srgbClr val="000000"/>
                </a:solidFill>
              </a:rPr>
              <a:t>сырое</a:t>
            </a:r>
            <a:r>
              <a:rPr sz="2300" spc="395" dirty="0">
                <a:solidFill>
                  <a:srgbClr val="000000"/>
                </a:solidFill>
              </a:rPr>
              <a:t> </a:t>
            </a:r>
            <a:r>
              <a:rPr sz="2300" spc="75" dirty="0">
                <a:solidFill>
                  <a:srgbClr val="000000"/>
                </a:solidFill>
              </a:rPr>
              <a:t>великолепие</a:t>
            </a:r>
            <a:r>
              <a:rPr sz="2300" spc="445" dirty="0">
                <a:solidFill>
                  <a:srgbClr val="000000"/>
                </a:solidFill>
              </a:rPr>
              <a:t> </a:t>
            </a:r>
            <a:r>
              <a:rPr sz="2300" spc="60" dirty="0">
                <a:solidFill>
                  <a:srgbClr val="000000"/>
                </a:solidFill>
              </a:rPr>
              <a:t>парков,</a:t>
            </a:r>
            <a:r>
              <a:rPr sz="2300" spc="380" dirty="0">
                <a:solidFill>
                  <a:srgbClr val="000000"/>
                </a:solidFill>
              </a:rPr>
              <a:t> </a:t>
            </a:r>
            <a:r>
              <a:rPr sz="2300" spc="65" dirty="0">
                <a:solidFill>
                  <a:srgbClr val="000000"/>
                </a:solidFill>
              </a:rPr>
              <a:t>статуи</a:t>
            </a:r>
            <a:endParaRPr sz="2300"/>
          </a:p>
          <a:p>
            <a:pPr algn="ctr">
              <a:lnSpc>
                <a:spcPts val="2625"/>
              </a:lnSpc>
            </a:pPr>
            <a:r>
              <a:rPr sz="2300" spc="75" dirty="0">
                <a:solidFill>
                  <a:srgbClr val="000000"/>
                </a:solidFill>
              </a:rPr>
              <a:t>античных</a:t>
            </a:r>
            <a:r>
              <a:rPr sz="2300" spc="405" dirty="0">
                <a:solidFill>
                  <a:srgbClr val="000000"/>
                </a:solidFill>
              </a:rPr>
              <a:t> </a:t>
            </a:r>
            <a:r>
              <a:rPr sz="2300" spc="75" dirty="0">
                <a:solidFill>
                  <a:srgbClr val="000000"/>
                </a:solidFill>
              </a:rPr>
              <a:t>богов</a:t>
            </a:r>
            <a:r>
              <a:rPr sz="2300" spc="385" dirty="0">
                <a:solidFill>
                  <a:srgbClr val="000000"/>
                </a:solidFill>
              </a:rPr>
              <a:t> </a:t>
            </a:r>
            <a:r>
              <a:rPr sz="2300" dirty="0">
                <a:solidFill>
                  <a:srgbClr val="000000"/>
                </a:solidFill>
              </a:rPr>
              <a:t>и</a:t>
            </a:r>
            <a:r>
              <a:rPr sz="2300" spc="390" dirty="0">
                <a:solidFill>
                  <a:srgbClr val="000000"/>
                </a:solidFill>
              </a:rPr>
              <a:t> </a:t>
            </a:r>
            <a:r>
              <a:rPr sz="2300" spc="60" dirty="0">
                <a:solidFill>
                  <a:srgbClr val="000000"/>
                </a:solidFill>
              </a:rPr>
              <a:t>героев,</a:t>
            </a:r>
            <a:r>
              <a:rPr sz="2300" spc="375" dirty="0">
                <a:solidFill>
                  <a:srgbClr val="000000"/>
                </a:solidFill>
              </a:rPr>
              <a:t> </a:t>
            </a:r>
            <a:r>
              <a:rPr sz="2300" spc="60" dirty="0">
                <a:solidFill>
                  <a:srgbClr val="000000"/>
                </a:solidFill>
              </a:rPr>
              <a:t>дворцы,</a:t>
            </a:r>
            <a:r>
              <a:rPr sz="2300" spc="405" dirty="0">
                <a:solidFill>
                  <a:srgbClr val="000000"/>
                </a:solidFill>
              </a:rPr>
              <a:t> </a:t>
            </a:r>
            <a:r>
              <a:rPr sz="2300" spc="40" dirty="0">
                <a:solidFill>
                  <a:srgbClr val="000000"/>
                </a:solidFill>
              </a:rPr>
              <a:t>лицей.</a:t>
            </a:r>
            <a:endParaRPr sz="2300"/>
          </a:p>
        </p:txBody>
      </p:sp>
      <p:sp>
        <p:nvSpPr>
          <p:cNvPr id="5" name="object 5"/>
          <p:cNvSpPr txBox="1"/>
          <p:nvPr/>
        </p:nvSpPr>
        <p:spPr>
          <a:xfrm>
            <a:off x="473760" y="1256538"/>
            <a:ext cx="7474584" cy="100774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065" marR="5080" algn="ctr">
              <a:lnSpc>
                <a:spcPts val="2480"/>
              </a:lnSpc>
              <a:spcBef>
                <a:spcPts val="420"/>
              </a:spcBef>
            </a:pPr>
            <a:r>
              <a:rPr sz="2300" spc="70" dirty="0">
                <a:latin typeface="Cambria"/>
                <a:cs typeface="Cambria"/>
              </a:rPr>
              <a:t>Помнила</a:t>
            </a:r>
            <a:r>
              <a:rPr sz="2300" spc="420" dirty="0">
                <a:latin typeface="Cambria"/>
                <a:cs typeface="Cambria"/>
              </a:rPr>
              <a:t> </a:t>
            </a:r>
            <a:r>
              <a:rPr sz="2300" spc="55" dirty="0">
                <a:latin typeface="Cambria"/>
                <a:cs typeface="Cambria"/>
              </a:rPr>
              <a:t>она</a:t>
            </a:r>
            <a:r>
              <a:rPr sz="2300" spc="38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и</a:t>
            </a:r>
            <a:r>
              <a:rPr sz="2300" spc="385" dirty="0">
                <a:latin typeface="Cambria"/>
                <a:cs typeface="Cambria"/>
              </a:rPr>
              <a:t> </a:t>
            </a:r>
            <a:r>
              <a:rPr sz="2300" spc="75" dirty="0">
                <a:latin typeface="Cambria"/>
                <a:cs typeface="Cambria"/>
              </a:rPr>
              <a:t>Петербург</a:t>
            </a:r>
            <a:r>
              <a:rPr sz="2300" spc="400" dirty="0">
                <a:latin typeface="Cambria"/>
                <a:cs typeface="Cambria"/>
              </a:rPr>
              <a:t> </a:t>
            </a:r>
            <a:r>
              <a:rPr sz="2300" spc="-265" dirty="0">
                <a:latin typeface="Cambria"/>
                <a:cs typeface="Cambria"/>
              </a:rPr>
              <a:t>19</a:t>
            </a:r>
            <a:r>
              <a:rPr sz="2300" spc="380" dirty="0">
                <a:latin typeface="Cambria"/>
                <a:cs typeface="Cambria"/>
              </a:rPr>
              <a:t> </a:t>
            </a:r>
            <a:r>
              <a:rPr sz="2300" spc="65" dirty="0">
                <a:latin typeface="Cambria"/>
                <a:cs typeface="Cambria"/>
              </a:rPr>
              <a:t>века</a:t>
            </a:r>
            <a:r>
              <a:rPr sz="2300" spc="375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–</a:t>
            </a:r>
            <a:r>
              <a:rPr sz="2300" spc="385" dirty="0">
                <a:latin typeface="Cambria"/>
                <a:cs typeface="Cambria"/>
              </a:rPr>
              <a:t> </a:t>
            </a:r>
            <a:r>
              <a:rPr sz="2300" spc="60" dirty="0">
                <a:latin typeface="Cambria"/>
                <a:cs typeface="Cambria"/>
              </a:rPr>
              <a:t>дотрамвайный, </a:t>
            </a:r>
            <a:r>
              <a:rPr sz="2300" spc="55" dirty="0">
                <a:latin typeface="Cambria"/>
                <a:cs typeface="Cambria"/>
              </a:rPr>
              <a:t>конный,</a:t>
            </a:r>
            <a:r>
              <a:rPr sz="2300" spc="405" dirty="0">
                <a:latin typeface="Cambria"/>
                <a:cs typeface="Cambria"/>
              </a:rPr>
              <a:t> </a:t>
            </a:r>
            <a:r>
              <a:rPr sz="2300" spc="65" dirty="0">
                <a:latin typeface="Cambria"/>
                <a:cs typeface="Cambria"/>
              </a:rPr>
              <a:t>грохочущий</a:t>
            </a:r>
            <a:r>
              <a:rPr sz="2300" spc="440" dirty="0">
                <a:latin typeface="Cambria"/>
                <a:cs typeface="Cambria"/>
              </a:rPr>
              <a:t> </a:t>
            </a:r>
            <a:r>
              <a:rPr sz="2300" spc="70" dirty="0">
                <a:latin typeface="Cambria"/>
                <a:cs typeface="Cambria"/>
              </a:rPr>
              <a:t>завешанными</a:t>
            </a:r>
            <a:endParaRPr sz="2300" dirty="0">
              <a:latin typeface="Cambria"/>
              <a:cs typeface="Cambria"/>
            </a:endParaRPr>
          </a:p>
          <a:p>
            <a:pPr marL="1905" algn="ctr">
              <a:lnSpc>
                <a:spcPts val="2450"/>
              </a:lnSpc>
            </a:pPr>
            <a:r>
              <a:rPr sz="2300" dirty="0">
                <a:latin typeface="Cambria"/>
                <a:cs typeface="Cambria"/>
              </a:rPr>
              <a:t>с</a:t>
            </a:r>
            <a:r>
              <a:rPr sz="2300" spc="375" dirty="0">
                <a:latin typeface="Cambria"/>
                <a:cs typeface="Cambria"/>
              </a:rPr>
              <a:t> </a:t>
            </a:r>
            <a:r>
              <a:rPr sz="2300" spc="55" dirty="0">
                <a:latin typeface="Cambria"/>
                <a:cs typeface="Cambria"/>
              </a:rPr>
              <a:t>ног</a:t>
            </a:r>
            <a:r>
              <a:rPr sz="2300" spc="390" dirty="0">
                <a:latin typeface="Cambria"/>
                <a:cs typeface="Cambria"/>
              </a:rPr>
              <a:t> </a:t>
            </a:r>
            <a:r>
              <a:rPr sz="2300" dirty="0">
                <a:latin typeface="Cambria"/>
                <a:cs typeface="Cambria"/>
              </a:rPr>
              <a:t>до</a:t>
            </a:r>
            <a:r>
              <a:rPr sz="2300" spc="390" dirty="0">
                <a:latin typeface="Cambria"/>
                <a:cs typeface="Cambria"/>
              </a:rPr>
              <a:t> </a:t>
            </a:r>
            <a:r>
              <a:rPr sz="2300" spc="70" dirty="0">
                <a:latin typeface="Cambria"/>
                <a:cs typeface="Cambria"/>
              </a:rPr>
              <a:t>головы</a:t>
            </a:r>
            <a:r>
              <a:rPr sz="2300" spc="425" dirty="0">
                <a:latin typeface="Cambria"/>
                <a:cs typeface="Cambria"/>
              </a:rPr>
              <a:t> </a:t>
            </a:r>
            <a:r>
              <a:rPr sz="2300" spc="60" dirty="0">
                <a:latin typeface="Cambria"/>
                <a:cs typeface="Cambria"/>
              </a:rPr>
              <a:t>вывесками.</a:t>
            </a:r>
            <a:endParaRPr sz="2300" dirty="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65483" y="6427114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D2AFA4"/>
                </a:solidFill>
                <a:latin typeface="Calibri"/>
                <a:cs typeface="Calibri"/>
              </a:rPr>
              <a:t>7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0" y="3047"/>
            <a:ext cx="6096000" cy="685495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72541" y="508254"/>
            <a:ext cx="5969000" cy="57531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>
              <a:lnSpc>
                <a:spcPts val="2050"/>
              </a:lnSpc>
              <a:spcBef>
                <a:spcPts val="355"/>
              </a:spcBef>
            </a:pPr>
            <a:r>
              <a:rPr sz="1900" b="1" spc="-40" dirty="0">
                <a:solidFill>
                  <a:srgbClr val="AE4374"/>
                </a:solidFill>
                <a:latin typeface="Cambria"/>
                <a:cs typeface="Cambria"/>
              </a:rPr>
              <a:t>1900</a:t>
            </a:r>
            <a:r>
              <a:rPr sz="1900" b="1" spc="245" dirty="0">
                <a:solidFill>
                  <a:srgbClr val="AE4374"/>
                </a:solidFill>
                <a:latin typeface="Cambria"/>
                <a:cs typeface="Cambria"/>
              </a:rPr>
              <a:t> </a:t>
            </a:r>
            <a:r>
              <a:rPr sz="1900" b="1" dirty="0">
                <a:solidFill>
                  <a:srgbClr val="AE4374"/>
                </a:solidFill>
                <a:latin typeface="Cambria"/>
                <a:cs typeface="Cambria"/>
              </a:rPr>
              <a:t>-</a:t>
            </a:r>
            <a:r>
              <a:rPr sz="1900" b="1" spc="229" dirty="0">
                <a:solidFill>
                  <a:srgbClr val="AE4374"/>
                </a:solidFill>
                <a:latin typeface="Cambria"/>
                <a:cs typeface="Cambria"/>
              </a:rPr>
              <a:t> </a:t>
            </a:r>
            <a:r>
              <a:rPr sz="1900" b="1" spc="-50" dirty="0">
                <a:solidFill>
                  <a:srgbClr val="AE4374"/>
                </a:solidFill>
                <a:latin typeface="Cambria"/>
                <a:cs typeface="Cambria"/>
              </a:rPr>
              <a:t>1905</a:t>
            </a:r>
            <a:r>
              <a:rPr sz="1900" b="1" spc="254" dirty="0">
                <a:solidFill>
                  <a:srgbClr val="AE4374"/>
                </a:solidFill>
                <a:latin typeface="Cambria"/>
                <a:cs typeface="Cambria"/>
              </a:rPr>
              <a:t> </a:t>
            </a:r>
            <a:r>
              <a:rPr sz="1900" dirty="0">
                <a:solidFill>
                  <a:srgbClr val="000000"/>
                </a:solidFill>
              </a:rPr>
              <a:t>—</a:t>
            </a:r>
            <a:r>
              <a:rPr sz="1900" spc="225" dirty="0">
                <a:solidFill>
                  <a:srgbClr val="000000"/>
                </a:solidFill>
              </a:rPr>
              <a:t> </a:t>
            </a:r>
            <a:r>
              <a:rPr sz="1900" spc="65" dirty="0">
                <a:solidFill>
                  <a:srgbClr val="000000"/>
                </a:solidFill>
              </a:rPr>
              <a:t>учёба</a:t>
            </a:r>
            <a:r>
              <a:rPr sz="1900" spc="265" dirty="0">
                <a:solidFill>
                  <a:srgbClr val="000000"/>
                </a:solidFill>
              </a:rPr>
              <a:t> </a:t>
            </a:r>
            <a:r>
              <a:rPr sz="1900" dirty="0">
                <a:solidFill>
                  <a:srgbClr val="000000"/>
                </a:solidFill>
              </a:rPr>
              <a:t>в</a:t>
            </a:r>
            <a:r>
              <a:rPr sz="1900" spc="229" dirty="0">
                <a:solidFill>
                  <a:srgbClr val="000000"/>
                </a:solidFill>
              </a:rPr>
              <a:t> </a:t>
            </a:r>
            <a:r>
              <a:rPr sz="1900" spc="75" dirty="0">
                <a:solidFill>
                  <a:srgbClr val="000000"/>
                </a:solidFill>
              </a:rPr>
              <a:t>Царскосельской</a:t>
            </a:r>
            <a:r>
              <a:rPr sz="1900" spc="295" dirty="0">
                <a:solidFill>
                  <a:srgbClr val="000000"/>
                </a:solidFill>
              </a:rPr>
              <a:t> </a:t>
            </a:r>
            <a:r>
              <a:rPr sz="1900" spc="55" dirty="0">
                <a:solidFill>
                  <a:srgbClr val="000000"/>
                </a:solidFill>
              </a:rPr>
              <a:t>гимназии, </a:t>
            </a:r>
            <a:r>
              <a:rPr sz="1900" spc="65" dirty="0">
                <a:solidFill>
                  <a:srgbClr val="000000"/>
                </a:solidFill>
              </a:rPr>
              <a:t>затем</a:t>
            </a:r>
            <a:r>
              <a:rPr sz="1900" spc="409" dirty="0">
                <a:solidFill>
                  <a:srgbClr val="000000"/>
                </a:solidFill>
              </a:rPr>
              <a:t> </a:t>
            </a:r>
            <a:r>
              <a:rPr sz="1900" dirty="0">
                <a:solidFill>
                  <a:srgbClr val="000000"/>
                </a:solidFill>
              </a:rPr>
              <a:t>год</a:t>
            </a:r>
            <a:r>
              <a:rPr sz="1900" spc="375" dirty="0">
                <a:solidFill>
                  <a:srgbClr val="000000"/>
                </a:solidFill>
              </a:rPr>
              <a:t> </a:t>
            </a:r>
            <a:r>
              <a:rPr sz="1900" dirty="0">
                <a:solidFill>
                  <a:srgbClr val="000000"/>
                </a:solidFill>
              </a:rPr>
              <a:t>в</a:t>
            </a:r>
            <a:r>
              <a:rPr sz="1900" spc="360" dirty="0">
                <a:solidFill>
                  <a:srgbClr val="000000"/>
                </a:solidFill>
              </a:rPr>
              <a:t> </a:t>
            </a:r>
            <a:r>
              <a:rPr sz="1900" spc="65" dirty="0">
                <a:solidFill>
                  <a:srgbClr val="000000"/>
                </a:solidFill>
              </a:rPr>
              <a:t>Евпатории</a:t>
            </a:r>
            <a:endParaRPr sz="190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2541" y="1059761"/>
            <a:ext cx="7275195" cy="132080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1900" b="1" spc="-40" dirty="0">
                <a:solidFill>
                  <a:srgbClr val="AE4374"/>
                </a:solidFill>
                <a:latin typeface="Cambria"/>
                <a:cs typeface="Cambria"/>
              </a:rPr>
              <a:t>1906</a:t>
            </a:r>
            <a:r>
              <a:rPr sz="1900" b="1" spc="250" dirty="0">
                <a:solidFill>
                  <a:srgbClr val="AE4374"/>
                </a:solidFill>
                <a:latin typeface="Cambria"/>
                <a:cs typeface="Cambria"/>
              </a:rPr>
              <a:t> </a:t>
            </a:r>
            <a:r>
              <a:rPr sz="1900" b="1" dirty="0">
                <a:solidFill>
                  <a:srgbClr val="AE4374"/>
                </a:solidFill>
                <a:latin typeface="Cambria"/>
                <a:cs typeface="Cambria"/>
              </a:rPr>
              <a:t>-</a:t>
            </a:r>
            <a:r>
              <a:rPr sz="1900" b="1" spc="245" dirty="0">
                <a:solidFill>
                  <a:srgbClr val="AE4374"/>
                </a:solidFill>
                <a:latin typeface="Cambria"/>
                <a:cs typeface="Cambria"/>
              </a:rPr>
              <a:t> </a:t>
            </a:r>
            <a:r>
              <a:rPr sz="1900" b="1" spc="-60" dirty="0">
                <a:solidFill>
                  <a:srgbClr val="AE4374"/>
                </a:solidFill>
                <a:latin typeface="Cambria"/>
                <a:cs typeface="Cambria"/>
              </a:rPr>
              <a:t>1907</a:t>
            </a:r>
            <a:r>
              <a:rPr sz="1900" b="1" spc="245" dirty="0">
                <a:solidFill>
                  <a:srgbClr val="AE4374"/>
                </a:solidFill>
                <a:latin typeface="Cambria"/>
                <a:cs typeface="Cambria"/>
              </a:rPr>
              <a:t> </a:t>
            </a:r>
            <a:r>
              <a:rPr sz="1900" dirty="0">
                <a:latin typeface="Cambria"/>
                <a:cs typeface="Cambria"/>
              </a:rPr>
              <a:t>—</a:t>
            </a:r>
            <a:r>
              <a:rPr sz="1900" spc="245" dirty="0">
                <a:latin typeface="Cambria"/>
                <a:cs typeface="Cambria"/>
              </a:rPr>
              <a:t> </a:t>
            </a:r>
            <a:r>
              <a:rPr sz="1900" spc="65" dirty="0">
                <a:latin typeface="Cambria"/>
                <a:cs typeface="Cambria"/>
              </a:rPr>
              <a:t>учёба</a:t>
            </a:r>
            <a:r>
              <a:rPr sz="1900" spc="275" dirty="0">
                <a:latin typeface="Cambria"/>
                <a:cs typeface="Cambria"/>
              </a:rPr>
              <a:t> </a:t>
            </a:r>
            <a:r>
              <a:rPr sz="1900" dirty="0">
                <a:latin typeface="Cambria"/>
                <a:cs typeface="Cambria"/>
              </a:rPr>
              <a:t>в</a:t>
            </a:r>
            <a:r>
              <a:rPr sz="1900" spc="240" dirty="0">
                <a:latin typeface="Cambria"/>
                <a:cs typeface="Cambria"/>
              </a:rPr>
              <a:t> </a:t>
            </a:r>
            <a:r>
              <a:rPr sz="1900" spc="70" dirty="0">
                <a:latin typeface="Cambria"/>
                <a:cs typeface="Cambria"/>
              </a:rPr>
              <a:t>Киевской</a:t>
            </a:r>
            <a:r>
              <a:rPr sz="1900" spc="290" dirty="0">
                <a:latin typeface="Cambria"/>
                <a:cs typeface="Cambria"/>
              </a:rPr>
              <a:t> </a:t>
            </a:r>
            <a:r>
              <a:rPr sz="1900" spc="80" dirty="0">
                <a:latin typeface="Cambria"/>
                <a:cs typeface="Cambria"/>
              </a:rPr>
              <a:t>Фундуклеевской</a:t>
            </a:r>
            <a:r>
              <a:rPr sz="1900" spc="310" dirty="0">
                <a:latin typeface="Cambria"/>
                <a:cs typeface="Cambria"/>
              </a:rPr>
              <a:t> </a:t>
            </a:r>
            <a:r>
              <a:rPr sz="1900" spc="60" dirty="0">
                <a:latin typeface="Cambria"/>
                <a:cs typeface="Cambria"/>
              </a:rPr>
              <a:t>гимназии.</a:t>
            </a:r>
            <a:endParaRPr sz="1900" dirty="0">
              <a:latin typeface="Cambria"/>
              <a:cs typeface="Cambria"/>
            </a:endParaRPr>
          </a:p>
          <a:p>
            <a:pPr marL="12700">
              <a:lnSpc>
                <a:spcPts val="2165"/>
              </a:lnSpc>
              <a:spcBef>
                <a:spcPts val="765"/>
              </a:spcBef>
            </a:pPr>
            <a:r>
              <a:rPr sz="1900" b="1" spc="-45" dirty="0">
                <a:solidFill>
                  <a:srgbClr val="AE4374"/>
                </a:solidFill>
                <a:latin typeface="Cambria"/>
                <a:cs typeface="Cambria"/>
              </a:rPr>
              <a:t>1908</a:t>
            </a:r>
            <a:r>
              <a:rPr sz="1900" b="1" spc="265" dirty="0">
                <a:solidFill>
                  <a:srgbClr val="AE4374"/>
                </a:solidFill>
                <a:latin typeface="Cambria"/>
                <a:cs typeface="Cambria"/>
              </a:rPr>
              <a:t> </a:t>
            </a:r>
            <a:r>
              <a:rPr sz="1900" b="1" dirty="0">
                <a:solidFill>
                  <a:srgbClr val="AE4374"/>
                </a:solidFill>
                <a:latin typeface="Cambria"/>
                <a:cs typeface="Cambria"/>
              </a:rPr>
              <a:t>-</a:t>
            </a:r>
            <a:r>
              <a:rPr sz="1900" b="1" spc="260" dirty="0">
                <a:solidFill>
                  <a:srgbClr val="AE4374"/>
                </a:solidFill>
                <a:latin typeface="Cambria"/>
                <a:cs typeface="Cambria"/>
              </a:rPr>
              <a:t> </a:t>
            </a:r>
            <a:r>
              <a:rPr sz="1900" b="1" spc="-190" dirty="0">
                <a:solidFill>
                  <a:srgbClr val="AE4374"/>
                </a:solidFill>
                <a:latin typeface="Cambria"/>
                <a:cs typeface="Cambria"/>
              </a:rPr>
              <a:t>1910</a:t>
            </a:r>
            <a:r>
              <a:rPr sz="1900" b="1" spc="275" dirty="0">
                <a:solidFill>
                  <a:srgbClr val="AE4374"/>
                </a:solidFill>
                <a:latin typeface="Cambria"/>
                <a:cs typeface="Cambria"/>
              </a:rPr>
              <a:t> </a:t>
            </a:r>
            <a:r>
              <a:rPr sz="1900" dirty="0">
                <a:latin typeface="Cambria"/>
                <a:cs typeface="Cambria"/>
              </a:rPr>
              <a:t>—</a:t>
            </a:r>
            <a:r>
              <a:rPr sz="1900" spc="250" dirty="0">
                <a:latin typeface="Cambria"/>
                <a:cs typeface="Cambria"/>
              </a:rPr>
              <a:t> </a:t>
            </a:r>
            <a:r>
              <a:rPr sz="1900" spc="65" dirty="0">
                <a:latin typeface="Cambria"/>
                <a:cs typeface="Cambria"/>
              </a:rPr>
              <a:t>учёба</a:t>
            </a:r>
            <a:r>
              <a:rPr sz="1900" spc="290" dirty="0">
                <a:latin typeface="Cambria"/>
                <a:cs typeface="Cambria"/>
              </a:rPr>
              <a:t> </a:t>
            </a:r>
            <a:r>
              <a:rPr sz="1900" dirty="0">
                <a:latin typeface="Cambria"/>
                <a:cs typeface="Cambria"/>
              </a:rPr>
              <a:t>на</a:t>
            </a:r>
            <a:r>
              <a:rPr sz="1900" spc="275" dirty="0">
                <a:latin typeface="Cambria"/>
                <a:cs typeface="Cambria"/>
              </a:rPr>
              <a:t> </a:t>
            </a:r>
            <a:r>
              <a:rPr sz="1900" spc="70" dirty="0">
                <a:latin typeface="Cambria"/>
                <a:cs typeface="Cambria"/>
              </a:rPr>
              <a:t>Киевских</a:t>
            </a:r>
            <a:r>
              <a:rPr sz="1900" spc="305" dirty="0">
                <a:latin typeface="Cambria"/>
                <a:cs typeface="Cambria"/>
              </a:rPr>
              <a:t> </a:t>
            </a:r>
            <a:r>
              <a:rPr sz="1900" spc="65" dirty="0">
                <a:latin typeface="Cambria"/>
                <a:cs typeface="Cambria"/>
              </a:rPr>
              <a:t>высших</a:t>
            </a:r>
            <a:r>
              <a:rPr sz="1900" spc="295" dirty="0">
                <a:latin typeface="Cambria"/>
                <a:cs typeface="Cambria"/>
              </a:rPr>
              <a:t> </a:t>
            </a:r>
            <a:r>
              <a:rPr sz="1900" spc="55" dirty="0">
                <a:latin typeface="Cambria"/>
                <a:cs typeface="Cambria"/>
              </a:rPr>
              <a:t>женских</a:t>
            </a:r>
            <a:endParaRPr sz="1900" dirty="0">
              <a:latin typeface="Cambria"/>
              <a:cs typeface="Cambria"/>
            </a:endParaRPr>
          </a:p>
          <a:p>
            <a:pPr marL="12700" marR="679450">
              <a:lnSpc>
                <a:spcPts val="2050"/>
              </a:lnSpc>
              <a:spcBef>
                <a:spcPts val="150"/>
              </a:spcBef>
            </a:pPr>
            <a:r>
              <a:rPr sz="1900" spc="70" dirty="0">
                <a:latin typeface="Cambria"/>
                <a:cs typeface="Cambria"/>
              </a:rPr>
              <a:t>курсах</a:t>
            </a:r>
            <a:r>
              <a:rPr sz="1900" spc="370" dirty="0">
                <a:latin typeface="Cambria"/>
                <a:cs typeface="Cambria"/>
              </a:rPr>
              <a:t> </a:t>
            </a:r>
            <a:r>
              <a:rPr sz="1900" dirty="0">
                <a:latin typeface="Cambria"/>
                <a:cs typeface="Cambria"/>
              </a:rPr>
              <a:t>и</a:t>
            </a:r>
            <a:r>
              <a:rPr sz="1900" spc="340" dirty="0">
                <a:latin typeface="Cambria"/>
                <a:cs typeface="Cambria"/>
              </a:rPr>
              <a:t> </a:t>
            </a:r>
            <a:r>
              <a:rPr sz="1900" dirty="0">
                <a:latin typeface="Cambria"/>
                <a:cs typeface="Cambria"/>
              </a:rPr>
              <a:t>на</a:t>
            </a:r>
            <a:r>
              <a:rPr sz="1900" spc="360" dirty="0">
                <a:latin typeface="Cambria"/>
                <a:cs typeface="Cambria"/>
              </a:rPr>
              <a:t> </a:t>
            </a:r>
            <a:r>
              <a:rPr sz="1900" spc="65" dirty="0">
                <a:latin typeface="Cambria"/>
                <a:cs typeface="Cambria"/>
              </a:rPr>
              <a:t>Высших</a:t>
            </a:r>
            <a:r>
              <a:rPr sz="1900" spc="385" dirty="0">
                <a:latin typeface="Cambria"/>
                <a:cs typeface="Cambria"/>
              </a:rPr>
              <a:t> </a:t>
            </a:r>
            <a:r>
              <a:rPr sz="1900" spc="70" dirty="0">
                <a:latin typeface="Cambria"/>
                <a:cs typeface="Cambria"/>
              </a:rPr>
              <a:t>женских</a:t>
            </a:r>
            <a:r>
              <a:rPr sz="1900" spc="375" dirty="0">
                <a:latin typeface="Cambria"/>
                <a:cs typeface="Cambria"/>
              </a:rPr>
              <a:t> </a:t>
            </a:r>
            <a:r>
              <a:rPr sz="1900" spc="70" dirty="0">
                <a:latin typeface="Cambria"/>
                <a:cs typeface="Cambria"/>
              </a:rPr>
              <a:t>историко-</a:t>
            </a:r>
            <a:r>
              <a:rPr sz="1900" spc="75" dirty="0">
                <a:latin typeface="Cambria"/>
                <a:cs typeface="Cambria"/>
              </a:rPr>
              <a:t>литературных </a:t>
            </a:r>
            <a:r>
              <a:rPr sz="1900" spc="70" dirty="0">
                <a:latin typeface="Cambria"/>
                <a:cs typeface="Cambria"/>
              </a:rPr>
              <a:t>курсах</a:t>
            </a:r>
            <a:r>
              <a:rPr sz="1900" spc="390" dirty="0">
                <a:latin typeface="Cambria"/>
                <a:cs typeface="Cambria"/>
              </a:rPr>
              <a:t> </a:t>
            </a:r>
            <a:r>
              <a:rPr sz="1900" dirty="0">
                <a:latin typeface="Cambria"/>
                <a:cs typeface="Cambria"/>
              </a:rPr>
              <a:t>Н.П.</a:t>
            </a:r>
            <a:r>
              <a:rPr sz="1900" spc="355" dirty="0">
                <a:latin typeface="Cambria"/>
                <a:cs typeface="Cambria"/>
              </a:rPr>
              <a:t> </a:t>
            </a:r>
            <a:r>
              <a:rPr sz="1900" spc="65" dirty="0">
                <a:latin typeface="Cambria"/>
                <a:cs typeface="Cambria"/>
              </a:rPr>
              <a:t>Раева</a:t>
            </a:r>
            <a:r>
              <a:rPr sz="1900" spc="370" dirty="0">
                <a:latin typeface="Cambria"/>
                <a:cs typeface="Cambria"/>
              </a:rPr>
              <a:t> </a:t>
            </a:r>
            <a:r>
              <a:rPr sz="1900" dirty="0">
                <a:latin typeface="Cambria"/>
                <a:cs typeface="Cambria"/>
              </a:rPr>
              <a:t>в</a:t>
            </a:r>
            <a:r>
              <a:rPr sz="1900" spc="350" dirty="0">
                <a:latin typeface="Cambria"/>
                <a:cs typeface="Cambria"/>
              </a:rPr>
              <a:t> </a:t>
            </a:r>
            <a:r>
              <a:rPr sz="1900" spc="60" dirty="0">
                <a:latin typeface="Cambria"/>
                <a:cs typeface="Cambria"/>
              </a:rPr>
              <a:t>Петербурге.</a:t>
            </a:r>
            <a:endParaRPr sz="1900" dirty="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4027" y="5471261"/>
            <a:ext cx="572071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AE4374"/>
                </a:solidFill>
                <a:latin typeface="Cambria"/>
                <a:cs typeface="Cambria"/>
              </a:rPr>
              <a:t>Анна</a:t>
            </a:r>
            <a:r>
              <a:rPr sz="1600" spc="40" dirty="0">
                <a:solidFill>
                  <a:srgbClr val="AE4374"/>
                </a:solidFill>
                <a:latin typeface="Cambria"/>
                <a:cs typeface="Cambria"/>
              </a:rPr>
              <a:t> </a:t>
            </a:r>
            <a:r>
              <a:rPr sz="1600" dirty="0">
                <a:solidFill>
                  <a:srgbClr val="AE4374"/>
                </a:solidFill>
                <a:latin typeface="Cambria"/>
                <a:cs typeface="Cambria"/>
              </a:rPr>
              <a:t>Ахматова</a:t>
            </a:r>
            <a:r>
              <a:rPr sz="1600" spc="45" dirty="0">
                <a:solidFill>
                  <a:srgbClr val="AE4374"/>
                </a:solidFill>
                <a:latin typeface="Cambria"/>
                <a:cs typeface="Cambria"/>
              </a:rPr>
              <a:t> </a:t>
            </a:r>
            <a:r>
              <a:rPr sz="1600" dirty="0">
                <a:solidFill>
                  <a:srgbClr val="AE4374"/>
                </a:solidFill>
                <a:latin typeface="Cambria"/>
                <a:cs typeface="Cambria"/>
              </a:rPr>
              <a:t>знала</a:t>
            </a:r>
            <a:r>
              <a:rPr sz="1600" spc="60" dirty="0">
                <a:solidFill>
                  <a:srgbClr val="AE4374"/>
                </a:solidFill>
                <a:latin typeface="Cambria"/>
                <a:cs typeface="Cambria"/>
              </a:rPr>
              <a:t> </a:t>
            </a:r>
            <a:r>
              <a:rPr sz="1600" b="1" spc="-10" dirty="0">
                <a:solidFill>
                  <a:srgbClr val="AE4374"/>
                </a:solidFill>
                <a:latin typeface="Cambria"/>
                <a:cs typeface="Cambria"/>
              </a:rPr>
              <a:t>французский,</a:t>
            </a:r>
            <a:r>
              <a:rPr sz="1600" b="1" spc="50" dirty="0">
                <a:solidFill>
                  <a:srgbClr val="AE4374"/>
                </a:solidFill>
                <a:latin typeface="Cambria"/>
                <a:cs typeface="Cambria"/>
              </a:rPr>
              <a:t> </a:t>
            </a:r>
            <a:r>
              <a:rPr sz="1600" b="1" spc="-25" dirty="0">
                <a:solidFill>
                  <a:srgbClr val="AE4374"/>
                </a:solidFill>
                <a:latin typeface="Cambria"/>
                <a:cs typeface="Cambria"/>
              </a:rPr>
              <a:t>английский,</a:t>
            </a:r>
            <a:r>
              <a:rPr sz="1600" b="1" spc="50" dirty="0">
                <a:solidFill>
                  <a:srgbClr val="AE4374"/>
                </a:solidFill>
                <a:latin typeface="Cambria"/>
                <a:cs typeface="Cambria"/>
              </a:rPr>
              <a:t> </a:t>
            </a:r>
            <a:r>
              <a:rPr sz="1600" b="1" spc="-10" dirty="0">
                <a:solidFill>
                  <a:srgbClr val="AE4374"/>
                </a:solidFill>
                <a:latin typeface="Cambria"/>
                <a:cs typeface="Cambria"/>
              </a:rPr>
              <a:t>немецкий </a:t>
            </a:r>
            <a:r>
              <a:rPr sz="1600" b="1" dirty="0">
                <a:solidFill>
                  <a:srgbClr val="AE4374"/>
                </a:solidFill>
                <a:latin typeface="Cambria"/>
                <a:cs typeface="Cambria"/>
              </a:rPr>
              <a:t>и</a:t>
            </a:r>
            <a:r>
              <a:rPr sz="1600" b="1" spc="40" dirty="0">
                <a:solidFill>
                  <a:srgbClr val="AE4374"/>
                </a:solidFill>
                <a:latin typeface="Cambria"/>
                <a:cs typeface="Cambria"/>
              </a:rPr>
              <a:t> </a:t>
            </a:r>
            <a:r>
              <a:rPr sz="1600" b="1" dirty="0">
                <a:solidFill>
                  <a:srgbClr val="AE4374"/>
                </a:solidFill>
                <a:latin typeface="Cambria"/>
                <a:cs typeface="Cambria"/>
              </a:rPr>
              <a:t>итальянский</a:t>
            </a:r>
            <a:r>
              <a:rPr sz="1600" b="1" spc="80" dirty="0">
                <a:solidFill>
                  <a:srgbClr val="AE4374"/>
                </a:solidFill>
                <a:latin typeface="Cambria"/>
                <a:cs typeface="Cambria"/>
              </a:rPr>
              <a:t> </a:t>
            </a:r>
            <a:r>
              <a:rPr sz="1600" b="1" spc="-10" dirty="0">
                <a:solidFill>
                  <a:srgbClr val="AE4374"/>
                </a:solidFill>
                <a:latin typeface="Cambria"/>
                <a:cs typeface="Cambria"/>
              </a:rPr>
              <a:t>языки.</a:t>
            </a:r>
            <a:r>
              <a:rPr sz="1600" b="1" spc="40" dirty="0">
                <a:solidFill>
                  <a:srgbClr val="AE4374"/>
                </a:solidFill>
                <a:latin typeface="Cambria"/>
                <a:cs typeface="Cambria"/>
              </a:rPr>
              <a:t> </a:t>
            </a:r>
            <a:r>
              <a:rPr sz="1600" dirty="0">
                <a:solidFill>
                  <a:srgbClr val="AE4374"/>
                </a:solidFill>
                <a:latin typeface="Cambria"/>
                <a:cs typeface="Cambria"/>
              </a:rPr>
              <a:t>Переводила</a:t>
            </a:r>
            <a:r>
              <a:rPr sz="1600" spc="50" dirty="0">
                <a:solidFill>
                  <a:srgbClr val="AE4374"/>
                </a:solidFill>
                <a:latin typeface="Cambria"/>
                <a:cs typeface="Cambria"/>
              </a:rPr>
              <a:t> </a:t>
            </a:r>
            <a:r>
              <a:rPr sz="1600" dirty="0">
                <a:solidFill>
                  <a:srgbClr val="AE4374"/>
                </a:solidFill>
                <a:latin typeface="Cambria"/>
                <a:cs typeface="Cambria"/>
              </a:rPr>
              <a:t>поэзию</a:t>
            </a:r>
            <a:r>
              <a:rPr sz="1600" spc="50" dirty="0">
                <a:solidFill>
                  <a:srgbClr val="AE4374"/>
                </a:solidFill>
                <a:latin typeface="Cambria"/>
                <a:cs typeface="Cambria"/>
              </a:rPr>
              <a:t> </a:t>
            </a:r>
            <a:r>
              <a:rPr sz="1600" dirty="0">
                <a:solidFill>
                  <a:srgbClr val="AE4374"/>
                </a:solidFill>
                <a:latin typeface="Cambria"/>
                <a:cs typeface="Cambria"/>
              </a:rPr>
              <a:t>с</a:t>
            </a:r>
            <a:r>
              <a:rPr sz="1600" spc="40" dirty="0">
                <a:solidFill>
                  <a:srgbClr val="AE4374"/>
                </a:solidFill>
                <a:latin typeface="Cambria"/>
                <a:cs typeface="Cambria"/>
              </a:rPr>
              <a:t> </a:t>
            </a:r>
            <a:r>
              <a:rPr sz="1600" spc="-10" dirty="0">
                <a:solidFill>
                  <a:srgbClr val="AE4374"/>
                </a:solidFill>
                <a:latin typeface="Cambria"/>
                <a:cs typeface="Cambria"/>
              </a:rPr>
              <a:t>армянского</a:t>
            </a:r>
            <a:endParaRPr sz="1600">
              <a:latin typeface="Cambria"/>
              <a:cs typeface="Cambria"/>
            </a:endParaRPr>
          </a:p>
          <a:p>
            <a:pPr marL="2540" algn="ctr">
              <a:lnSpc>
                <a:spcPct val="100000"/>
              </a:lnSpc>
            </a:pPr>
            <a:r>
              <a:rPr sz="1600" dirty="0">
                <a:solidFill>
                  <a:srgbClr val="AE4374"/>
                </a:solidFill>
                <a:latin typeface="Cambria"/>
                <a:cs typeface="Cambria"/>
              </a:rPr>
              <a:t>и</a:t>
            </a:r>
            <a:r>
              <a:rPr sz="1600" spc="40" dirty="0">
                <a:solidFill>
                  <a:srgbClr val="AE4374"/>
                </a:solidFill>
                <a:latin typeface="Cambria"/>
                <a:cs typeface="Cambria"/>
              </a:rPr>
              <a:t> </a:t>
            </a:r>
            <a:r>
              <a:rPr sz="1600" dirty="0">
                <a:solidFill>
                  <a:srgbClr val="AE4374"/>
                </a:solidFill>
                <a:latin typeface="Cambria"/>
                <a:cs typeface="Cambria"/>
              </a:rPr>
              <a:t>грузинского,</a:t>
            </a:r>
            <a:r>
              <a:rPr sz="1600" spc="50" dirty="0">
                <a:solidFill>
                  <a:srgbClr val="AE4374"/>
                </a:solidFill>
                <a:latin typeface="Cambria"/>
                <a:cs typeface="Cambria"/>
              </a:rPr>
              <a:t> </a:t>
            </a:r>
            <a:r>
              <a:rPr sz="1600" dirty="0">
                <a:solidFill>
                  <a:srgbClr val="AE4374"/>
                </a:solidFill>
                <a:latin typeface="Cambria"/>
                <a:cs typeface="Cambria"/>
              </a:rPr>
              <a:t>корейского</a:t>
            </a:r>
            <a:r>
              <a:rPr sz="1600" spc="40" dirty="0">
                <a:solidFill>
                  <a:srgbClr val="AE4374"/>
                </a:solidFill>
                <a:latin typeface="Cambria"/>
                <a:cs typeface="Cambria"/>
              </a:rPr>
              <a:t> </a:t>
            </a:r>
            <a:r>
              <a:rPr sz="1600" dirty="0">
                <a:solidFill>
                  <a:srgbClr val="AE4374"/>
                </a:solidFill>
                <a:latin typeface="Cambria"/>
                <a:cs typeface="Cambria"/>
              </a:rPr>
              <a:t>и</a:t>
            </a:r>
            <a:r>
              <a:rPr sz="1600" spc="45" dirty="0">
                <a:solidFill>
                  <a:srgbClr val="AE4374"/>
                </a:solidFill>
                <a:latin typeface="Cambria"/>
                <a:cs typeface="Cambria"/>
              </a:rPr>
              <a:t> </a:t>
            </a:r>
            <a:r>
              <a:rPr sz="1600" spc="-10" dirty="0">
                <a:solidFill>
                  <a:srgbClr val="AE4374"/>
                </a:solidFill>
                <a:latin typeface="Cambria"/>
                <a:cs typeface="Cambria"/>
              </a:rPr>
              <a:t>молдавского.</a:t>
            </a:r>
            <a:endParaRPr sz="1600">
              <a:latin typeface="Cambria"/>
              <a:cs typeface="Cambri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73935" y="2770632"/>
            <a:ext cx="3753612" cy="22890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77100" y="358140"/>
            <a:ext cx="4341876" cy="64998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68627" y="5017465"/>
            <a:ext cx="4906645" cy="10693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7620" algn="r">
              <a:lnSpc>
                <a:spcPct val="100000"/>
              </a:lnSpc>
              <a:spcBef>
                <a:spcPts val="105"/>
              </a:spcBef>
            </a:pPr>
            <a:r>
              <a:rPr sz="2000" spc="-105" dirty="0">
                <a:latin typeface="Cambria"/>
                <a:cs typeface="Cambria"/>
              </a:rPr>
              <a:t>«</a:t>
            </a:r>
            <a:r>
              <a:rPr sz="2000" spc="-240" dirty="0">
                <a:latin typeface="Cambria"/>
                <a:cs typeface="Cambria"/>
              </a:rPr>
              <a:t> </a:t>
            </a:r>
            <a:r>
              <a:rPr sz="2000" spc="125" dirty="0">
                <a:latin typeface="Cambria"/>
                <a:cs typeface="Cambria"/>
              </a:rPr>
              <a:t>Она</a:t>
            </a:r>
            <a:r>
              <a:rPr sz="2000" spc="60" dirty="0">
                <a:latin typeface="Cambria"/>
                <a:cs typeface="Cambria"/>
              </a:rPr>
              <a:t>  </a:t>
            </a:r>
            <a:r>
              <a:rPr sz="2000" spc="160" dirty="0">
                <a:latin typeface="Cambria"/>
                <a:cs typeface="Cambria"/>
              </a:rPr>
              <a:t>первая</a:t>
            </a:r>
            <a:r>
              <a:rPr sz="2000" spc="50" dirty="0">
                <a:latin typeface="Cambria"/>
                <a:cs typeface="Cambria"/>
              </a:rPr>
              <a:t>  </a:t>
            </a:r>
            <a:r>
              <a:rPr sz="2000" spc="165" dirty="0">
                <a:latin typeface="Cambria"/>
                <a:cs typeface="Cambria"/>
              </a:rPr>
              <a:t>обнаружила,</a:t>
            </a:r>
            <a:r>
              <a:rPr sz="2000" spc="40" dirty="0">
                <a:latin typeface="Cambria"/>
                <a:cs typeface="Cambria"/>
              </a:rPr>
              <a:t>  </a:t>
            </a:r>
            <a:r>
              <a:rPr sz="2000" spc="130" dirty="0">
                <a:latin typeface="Cambria"/>
                <a:cs typeface="Cambria"/>
              </a:rPr>
              <a:t>что</a:t>
            </a:r>
            <a:r>
              <a:rPr sz="2000" spc="55" dirty="0">
                <a:latin typeface="Cambria"/>
                <a:cs typeface="Cambria"/>
              </a:rPr>
              <a:t>  </a:t>
            </a:r>
            <a:r>
              <a:rPr sz="2000" spc="120" dirty="0">
                <a:latin typeface="Cambria"/>
                <a:cs typeface="Cambria"/>
              </a:rPr>
              <a:t>быть</a:t>
            </a:r>
            <a:endParaRPr sz="2000" dirty="0">
              <a:latin typeface="Cambria"/>
              <a:cs typeface="Cambria"/>
            </a:endParaRPr>
          </a:p>
          <a:p>
            <a:pPr marR="5080" algn="r">
              <a:lnSpc>
                <a:spcPct val="100000"/>
              </a:lnSpc>
            </a:pPr>
            <a:r>
              <a:rPr sz="2000" spc="170" dirty="0">
                <a:latin typeface="Cambria"/>
                <a:cs typeface="Cambria"/>
              </a:rPr>
              <a:t>нелюбимой</a:t>
            </a:r>
            <a:r>
              <a:rPr sz="2000" spc="40" dirty="0">
                <a:latin typeface="Cambria"/>
                <a:cs typeface="Cambria"/>
              </a:rPr>
              <a:t>  </a:t>
            </a:r>
            <a:r>
              <a:rPr sz="2000" spc="150" dirty="0">
                <a:latin typeface="Cambria"/>
                <a:cs typeface="Cambria"/>
              </a:rPr>
              <a:t>поэтично»</a:t>
            </a:r>
            <a:endParaRPr sz="2000" dirty="0">
              <a:latin typeface="Cambria"/>
              <a:cs typeface="Cambria"/>
            </a:endParaRPr>
          </a:p>
          <a:p>
            <a:pPr marR="5715" algn="r">
              <a:lnSpc>
                <a:spcPct val="100000"/>
              </a:lnSpc>
              <a:spcBef>
                <a:spcPts val="1010"/>
              </a:spcBef>
            </a:pPr>
            <a:r>
              <a:rPr sz="2000" spc="60" dirty="0">
                <a:latin typeface="Cambria"/>
                <a:cs typeface="Cambria"/>
              </a:rPr>
              <a:t>К.</a:t>
            </a:r>
            <a:r>
              <a:rPr sz="2000" spc="45" dirty="0">
                <a:latin typeface="Cambria"/>
                <a:cs typeface="Cambria"/>
              </a:rPr>
              <a:t>  </a:t>
            </a:r>
            <a:r>
              <a:rPr sz="2000" spc="55" dirty="0">
                <a:latin typeface="Cambria"/>
                <a:cs typeface="Cambria"/>
              </a:rPr>
              <a:t>И.</a:t>
            </a:r>
            <a:r>
              <a:rPr sz="2000" spc="50" dirty="0">
                <a:latin typeface="Cambria"/>
                <a:cs typeface="Cambria"/>
              </a:rPr>
              <a:t>  </a:t>
            </a:r>
            <a:r>
              <a:rPr sz="2000" spc="160" dirty="0">
                <a:latin typeface="Cambria"/>
                <a:cs typeface="Cambria"/>
              </a:rPr>
              <a:t>Чуковский</a:t>
            </a:r>
            <a:endParaRPr sz="2000" dirty="0">
              <a:latin typeface="Cambria"/>
              <a:cs typeface="Cambri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379" y="441959"/>
            <a:ext cx="6633972" cy="44241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EE9E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8616" y="527304"/>
            <a:ext cx="4991100" cy="526542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36139" y="6077508"/>
            <a:ext cx="2937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F2021"/>
                </a:solidFill>
                <a:latin typeface="Cambria"/>
                <a:cs typeface="Cambria"/>
              </a:rPr>
              <a:t>Ольга</a:t>
            </a:r>
            <a:r>
              <a:rPr sz="1800" b="1" spc="10" dirty="0">
                <a:solidFill>
                  <a:srgbClr val="1F2021"/>
                </a:solidFill>
                <a:latin typeface="Cambria"/>
                <a:cs typeface="Cambria"/>
              </a:rPr>
              <a:t> </a:t>
            </a:r>
            <a:r>
              <a:rPr sz="1800" b="1" spc="-10" dirty="0">
                <a:solidFill>
                  <a:srgbClr val="1F2021"/>
                </a:solidFill>
                <a:latin typeface="Cambria"/>
                <a:cs typeface="Cambria"/>
              </a:rPr>
              <a:t>Кардовская,</a:t>
            </a:r>
            <a:r>
              <a:rPr sz="1800" b="1" spc="65" dirty="0">
                <a:solidFill>
                  <a:srgbClr val="1F2021"/>
                </a:solidFill>
                <a:latin typeface="Cambria"/>
                <a:cs typeface="Cambria"/>
              </a:rPr>
              <a:t> </a:t>
            </a:r>
            <a:r>
              <a:rPr sz="1800" b="1" spc="-330" dirty="0">
                <a:solidFill>
                  <a:srgbClr val="1F2021"/>
                </a:solidFill>
                <a:latin typeface="Cambria"/>
                <a:cs typeface="Cambria"/>
              </a:rPr>
              <a:t>1914</a:t>
            </a:r>
            <a:r>
              <a:rPr sz="1800" b="1" spc="95" dirty="0">
                <a:solidFill>
                  <a:srgbClr val="1F2021"/>
                </a:solidFill>
                <a:latin typeface="Cambria"/>
                <a:cs typeface="Cambria"/>
              </a:rPr>
              <a:t> </a:t>
            </a:r>
            <a:r>
              <a:rPr sz="1800" b="1" spc="-25" dirty="0">
                <a:solidFill>
                  <a:srgbClr val="1F2021"/>
                </a:solidFill>
                <a:latin typeface="Cambria"/>
                <a:cs typeface="Cambria"/>
              </a:rPr>
              <a:t>год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65769" y="6077508"/>
            <a:ext cx="2183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F2021"/>
                </a:solidFill>
                <a:latin typeface="Cambria"/>
                <a:cs typeface="Cambria"/>
              </a:rPr>
              <a:t>Н.</a:t>
            </a:r>
            <a:r>
              <a:rPr sz="1800" b="1" spc="-25" dirty="0">
                <a:solidFill>
                  <a:srgbClr val="1F2021"/>
                </a:solidFill>
                <a:latin typeface="Cambria"/>
                <a:cs typeface="Cambria"/>
              </a:rPr>
              <a:t> </a:t>
            </a:r>
            <a:r>
              <a:rPr sz="1800" b="1" spc="-20" dirty="0">
                <a:solidFill>
                  <a:srgbClr val="1F2021"/>
                </a:solidFill>
                <a:latin typeface="Cambria"/>
                <a:cs typeface="Cambria"/>
              </a:rPr>
              <a:t>Альтман,</a:t>
            </a:r>
            <a:r>
              <a:rPr sz="1800" b="1" spc="60" dirty="0">
                <a:solidFill>
                  <a:srgbClr val="1F2021"/>
                </a:solidFill>
                <a:latin typeface="Cambria"/>
                <a:cs typeface="Cambria"/>
              </a:rPr>
              <a:t> </a:t>
            </a:r>
            <a:r>
              <a:rPr sz="1800" b="1" spc="-330" dirty="0">
                <a:solidFill>
                  <a:srgbClr val="1F2021"/>
                </a:solidFill>
                <a:latin typeface="Cambria"/>
                <a:cs typeface="Cambria"/>
              </a:rPr>
              <a:t>1914</a:t>
            </a:r>
            <a:r>
              <a:rPr sz="1800" b="1" spc="95" dirty="0">
                <a:solidFill>
                  <a:srgbClr val="1F2021"/>
                </a:solidFill>
                <a:latin typeface="Cambria"/>
                <a:cs typeface="Cambria"/>
              </a:rPr>
              <a:t> </a:t>
            </a:r>
            <a:r>
              <a:rPr sz="1800" b="1" spc="-25" dirty="0">
                <a:solidFill>
                  <a:srgbClr val="1F2021"/>
                </a:solidFill>
                <a:latin typeface="Cambria"/>
                <a:cs typeface="Cambria"/>
              </a:rPr>
              <a:t>год.</a:t>
            </a:r>
            <a:endParaRPr sz="1800">
              <a:latin typeface="Cambria"/>
              <a:cs typeface="Cambri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42759" y="527304"/>
            <a:ext cx="4351020" cy="52654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EE9E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46403"/>
            <a:ext cx="12191999" cy="379323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12794" y="4907102"/>
            <a:ext cx="4093210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mbria"/>
                <a:cs typeface="Cambria"/>
              </a:rPr>
              <a:t>У</a:t>
            </a:r>
            <a:r>
              <a:rPr sz="2400" spc="13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меня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сегодня</a:t>
            </a:r>
            <a:r>
              <a:rPr sz="2400" spc="15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много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дела: </a:t>
            </a:r>
            <a:r>
              <a:rPr sz="2400" dirty="0">
                <a:latin typeface="Cambria"/>
                <a:cs typeface="Cambria"/>
              </a:rPr>
              <a:t>Надо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память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до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конца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убить, </a:t>
            </a:r>
            <a:r>
              <a:rPr sz="2400" dirty="0">
                <a:latin typeface="Cambria"/>
                <a:cs typeface="Cambria"/>
              </a:rPr>
              <a:t>Надо,</a:t>
            </a:r>
            <a:r>
              <a:rPr sz="2400" spc="8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чтоб</a:t>
            </a:r>
            <a:r>
              <a:rPr sz="2400" spc="8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душа</a:t>
            </a:r>
            <a:r>
              <a:rPr sz="2400" spc="85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окаменела, </a:t>
            </a:r>
            <a:r>
              <a:rPr sz="2400" dirty="0">
                <a:latin typeface="Cambria"/>
                <a:cs typeface="Cambria"/>
              </a:rPr>
              <a:t>Надо</a:t>
            </a:r>
            <a:r>
              <a:rPr sz="2400" spc="12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снова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научиться</a:t>
            </a:r>
            <a:r>
              <a:rPr sz="2400" spc="145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жить.</a:t>
            </a:r>
            <a:endParaRPr sz="2400" dirty="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1036" y="547116"/>
            <a:ext cx="9329927" cy="60015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EE9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77952" y="606551"/>
            <a:ext cx="11814175" cy="5645150"/>
            <a:chOff x="377952" y="606551"/>
            <a:chExt cx="11814175" cy="56451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03335" y="606551"/>
              <a:ext cx="3788664" cy="56448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64991" y="2868168"/>
              <a:ext cx="6022848" cy="33832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952" y="705611"/>
              <a:ext cx="3971544" cy="554583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3270" y="1088262"/>
            <a:ext cx="3284854" cy="12382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ts val="4775"/>
              </a:lnSpc>
              <a:spcBef>
                <a:spcPts val="95"/>
              </a:spcBef>
            </a:pPr>
            <a:r>
              <a:rPr sz="4000" dirty="0">
                <a:solidFill>
                  <a:srgbClr val="000000"/>
                </a:solidFill>
              </a:rPr>
              <a:t>23</a:t>
            </a:r>
            <a:r>
              <a:rPr sz="4000" spc="240" dirty="0">
                <a:solidFill>
                  <a:srgbClr val="000000"/>
                </a:solidFill>
              </a:rPr>
              <a:t> </a:t>
            </a:r>
            <a:r>
              <a:rPr sz="4000" dirty="0">
                <a:solidFill>
                  <a:srgbClr val="000000"/>
                </a:solidFill>
              </a:rPr>
              <a:t>июня</a:t>
            </a:r>
            <a:r>
              <a:rPr sz="4000" spc="240" dirty="0">
                <a:solidFill>
                  <a:srgbClr val="000000"/>
                </a:solidFill>
              </a:rPr>
              <a:t> </a:t>
            </a:r>
            <a:r>
              <a:rPr sz="4000" spc="-210" dirty="0">
                <a:solidFill>
                  <a:srgbClr val="000000"/>
                </a:solidFill>
              </a:rPr>
              <a:t>1889-</a:t>
            </a:r>
            <a:endParaRPr sz="4000"/>
          </a:p>
          <a:p>
            <a:pPr marR="74930" algn="r">
              <a:lnSpc>
                <a:spcPts val="4775"/>
              </a:lnSpc>
            </a:pPr>
            <a:r>
              <a:rPr sz="4000" dirty="0">
                <a:solidFill>
                  <a:srgbClr val="000000"/>
                </a:solidFill>
              </a:rPr>
              <a:t>5</a:t>
            </a:r>
            <a:r>
              <a:rPr sz="4000" spc="225" dirty="0">
                <a:solidFill>
                  <a:srgbClr val="000000"/>
                </a:solidFill>
              </a:rPr>
              <a:t> </a:t>
            </a:r>
            <a:r>
              <a:rPr sz="4000" dirty="0">
                <a:solidFill>
                  <a:srgbClr val="000000"/>
                </a:solidFill>
              </a:rPr>
              <a:t>марта</a:t>
            </a:r>
            <a:r>
              <a:rPr sz="4000" spc="245" dirty="0">
                <a:solidFill>
                  <a:srgbClr val="000000"/>
                </a:solidFill>
              </a:rPr>
              <a:t> </a:t>
            </a:r>
            <a:r>
              <a:rPr sz="4000" spc="-20" dirty="0">
                <a:solidFill>
                  <a:srgbClr val="000000"/>
                </a:solidFill>
              </a:rPr>
              <a:t>1966</a:t>
            </a:r>
            <a:endParaRPr sz="4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6</TotalTime>
  <Words>357</Words>
  <Application>Microsoft Office PowerPoint</Application>
  <PresentationFormat>Широкоэкранный</PresentationFormat>
  <Paragraphs>47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Метрополия</vt:lpstr>
      <vt:lpstr>Анна Ахматова</vt:lpstr>
      <vt:lpstr>Презентация PowerPoint</vt:lpstr>
      <vt:lpstr>Она любила сырое великолепие парков, статуи античных богов и героев, дворцы, лицей.</vt:lpstr>
      <vt:lpstr>1900 - 1905 — учёба в Царскосельской гимназии, затем год в Евпатории</vt:lpstr>
      <vt:lpstr>Презентация PowerPoint</vt:lpstr>
      <vt:lpstr>Презентация PowerPoint</vt:lpstr>
      <vt:lpstr>Презентация PowerPoint</vt:lpstr>
      <vt:lpstr>Презентация PowerPoint</vt:lpstr>
      <vt:lpstr>23 июня 1889- 5 марта 1966</vt:lpstr>
      <vt:lpstr>Мужество</vt:lpstr>
      <vt:lpstr>Победа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Анна Ахматова</dc:title>
  <dc:creator>Виктория Ахметова</dc:creator>
  <cp:lastModifiedBy>User</cp:lastModifiedBy>
  <cp:revision>1</cp:revision>
  <dcterms:created xsi:type="dcterms:W3CDTF">2025-06-09T06:33:21Z</dcterms:created>
  <dcterms:modified xsi:type="dcterms:W3CDTF">2025-06-09T06:40:45Z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2024-03-31T00:00:00Z</vt:filetime>
  </property>
  <property fmtid="{D5CDD505-2E9C-101B-9397-08002B2CF9AE}" pid="3" name="Creator">
    <vt:lpwstr>Microsoft® PowerPoint® LTSC</vt:lpwstr>
  </property>
  <property fmtid="{D5CDD505-2E9C-101B-9397-08002B2CF9AE}" pid="4" name="LastSaved">
    <vt:filetime>2025-06-09T00:00:00Z</vt:filetime>
  </property>
  <property fmtid="{D5CDD505-2E9C-101B-9397-08002B2CF9AE}" pid="5" name="Producer">
    <vt:lpwstr>Microsoft® PowerPoint® LTSC</vt:lpwstr>
  </property>
</Properties>
</file>