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56" r:id="rId6"/>
    <p:sldId id="257" r:id="rId7"/>
    <p:sldId id="258" r:id="rId8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B8F2"/>
    <a:srgbClr val="EBC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9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1BEB2-579A-4ABE-8B89-1DF6F9DF609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C865-52C0-4339-8077-E27FEA365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7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C865-52C0-4339-8077-E27FEA365E3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5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0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3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2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90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75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6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50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49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rgbClr val="E1B8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69906" y="86498"/>
            <a:ext cx="6518189" cy="97330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 userDrawn="1"/>
        </p:nvSpPr>
        <p:spPr>
          <a:xfrm>
            <a:off x="6218538" y="9349946"/>
            <a:ext cx="457200" cy="457200"/>
          </a:xfrm>
          <a:prstGeom prst="flowChartConnector">
            <a:avLst/>
          </a:prstGeom>
          <a:solidFill>
            <a:srgbClr val="E1B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44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7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17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3058-FFF5-4678-AF9E-AE5712F701C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1F522-D3D6-43BA-B5DE-D97C77810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380" y="130628"/>
            <a:ext cx="6401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Фамилия ____________________________ имя _______________ класс ____________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698" y="494211"/>
            <a:ext cx="6556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Дата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" y="902536"/>
            <a:ext cx="664634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Повторение. Орфография. Правописание имён существительных, имён прилагательных</a:t>
            </a:r>
          </a:p>
          <a:p>
            <a:pPr algn="ctr"/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(повторение изученного в 6 классе)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1740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697" y="4930327"/>
            <a:ext cx="6556603" cy="1223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етка сирен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____, помогать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подруг____,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радоваться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удач____, обрадоваться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новост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</a:t>
            </a:r>
          </a:p>
          <a:p>
            <a:pPr>
              <a:lnSpc>
                <a:spcPts val="18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опушк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 леса,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вершина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елк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ехать по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магистрал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идти по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тропинк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подойти к М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ари____,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расположились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палатк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около берёзовой рощ____,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прочитать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сценари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 интересной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бесед____,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отметить 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блокнот____,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прекрасном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настроени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ошибки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изложени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участвовать 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опрос____, книги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портфел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____.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28380" y="1840220"/>
            <a:ext cx="6347899" cy="461665"/>
            <a:chOff x="228380" y="1651591"/>
            <a:chExt cx="6347899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574780" y="1651591"/>
              <a:ext cx="60014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Вставь пропущенные буквы, распредели словосочетания на две группы. Выдели у существительных окончание, определи склонение и падеж.</a:t>
              </a:r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228380" y="170242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228379" y="2333156"/>
            <a:ext cx="3114895" cy="25436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256108" y="2352717"/>
            <a:ext cx="360000" cy="360000"/>
          </a:xfrm>
          <a:prstGeom prst="flowChartConnector">
            <a:avLst/>
          </a:prstGeom>
          <a:solidFill>
            <a:srgbClr val="EBCEF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61385" y="2320977"/>
            <a:ext cx="3114895" cy="25436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3480435" y="2352206"/>
            <a:ext cx="360000" cy="360000"/>
          </a:xfrm>
          <a:prstGeom prst="flowChartConnector">
            <a:avLst/>
          </a:prstGeom>
          <a:solidFill>
            <a:srgbClr val="EBCEF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763" y="1111509"/>
            <a:ext cx="930757" cy="93075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88" b="94043" l="8301" r="90918">
                        <a14:foregroundMark x1="18750" y1="26855" x2="18750" y2="26855"/>
                        <a14:foregroundMark x1="23047" y1="29297" x2="23047" y2="29297"/>
                      </a14:backgroundRemoval>
                    </a14:imgEffect>
                  </a14:imgLayer>
                </a14:imgProps>
              </a:ext>
            </a:extLst>
          </a:blip>
          <a:srcRect l="20358" t="4583" r="25850" b="5983"/>
          <a:stretch/>
        </p:blipFill>
        <p:spPr>
          <a:xfrm flipH="1">
            <a:off x="177433" y="6707316"/>
            <a:ext cx="666731" cy="110692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966" y="8633983"/>
            <a:ext cx="638175" cy="680720"/>
          </a:xfrm>
          <a:prstGeom prst="rect">
            <a:avLst/>
          </a:prstGeom>
        </p:spPr>
      </p:pic>
      <p:grpSp>
        <p:nvGrpSpPr>
          <p:cNvPr id="20" name="Группа 19"/>
          <p:cNvGrpSpPr/>
          <p:nvPr/>
        </p:nvGrpSpPr>
        <p:grpSpPr>
          <a:xfrm>
            <a:off x="1157244" y="6845752"/>
            <a:ext cx="4437553" cy="2347593"/>
            <a:chOff x="1091469" y="3665573"/>
            <a:chExt cx="4437553" cy="2347593"/>
          </a:xfrm>
          <a:solidFill>
            <a:schemeClr val="bg1"/>
          </a:solidFill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1091469" y="3665573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Лож___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225194" y="4629069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Роскош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225194" y="3665573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Глуш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1091469" y="5116957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Помощ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1091469" y="5598972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Дич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225194" y="4147321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Мелоч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3356034" y="5598972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Мощ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2225194" y="5598972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Щёлоч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1091469" y="4632139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Гореч</a:t>
              </a:r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___</a:t>
              </a: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4485022" y="5587067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Молодёж</a:t>
              </a:r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3356034" y="3665573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Манеж ___</a:t>
              </a: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4485022" y="3665573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Морж ___</a:t>
              </a: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4485022" y="5102973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Москвич </a:t>
              </a:r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3356034" y="5110817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Экипаж </a:t>
              </a:r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1091469" y="4147321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Малыш </a:t>
              </a:r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3356034" y="4154422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Плащ ___</a:t>
              </a: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4485022" y="4147321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Зрелищ </a:t>
              </a:r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2225194" y="5110817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Туч ___</a:t>
              </a: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4485022" y="4627152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Ёрш ___</a:t>
              </a: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3356034" y="4642577"/>
              <a:ext cx="1044000" cy="41419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Стриж ___</a:t>
              </a:r>
            </a:p>
          </p:txBody>
        </p:sp>
      </p:grpSp>
      <p:sp>
        <p:nvSpPr>
          <p:cNvPr id="41" name="Стрелка вправо 40"/>
          <p:cNvSpPr/>
          <p:nvPr/>
        </p:nvSpPr>
        <p:spPr>
          <a:xfrm>
            <a:off x="889027" y="6953461"/>
            <a:ext cx="446710" cy="16921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2" name="Группа 41"/>
          <p:cNvGrpSpPr/>
          <p:nvPr/>
        </p:nvGrpSpPr>
        <p:grpSpPr>
          <a:xfrm>
            <a:off x="228380" y="6221815"/>
            <a:ext cx="5692361" cy="461665"/>
            <a:chOff x="228380" y="1651591"/>
            <a:chExt cx="5692361" cy="461665"/>
          </a:xfrm>
        </p:grpSpPr>
        <p:sp>
          <p:nvSpPr>
            <p:cNvPr id="43" name="TextBox 42"/>
            <p:cNvSpPr txBox="1"/>
            <p:nvPr/>
          </p:nvSpPr>
          <p:spPr>
            <a:xfrm>
              <a:off x="574781" y="1651591"/>
              <a:ext cx="5345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Помоги бегуну добраться до кубка, двигайся только по тем клеткам, где в словах пишется Ь. </a:t>
              </a: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228380" y="170242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1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5388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1053" y="1656494"/>
            <a:ext cx="1455895" cy="830997"/>
          </a:xfrm>
          <a:prstGeom prst="rect">
            <a:avLst/>
          </a:prstGeom>
          <a:noFill/>
          <a:ln>
            <a:solidFill>
              <a:srgbClr val="E1B8F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Буква О – 1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Буква Е – 2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920" y="1304761"/>
            <a:ext cx="1838791" cy="14388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>
              <a:lnSpc>
                <a:spcPts val="2100"/>
              </a:lnSpc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плащ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lvl="0">
              <a:lnSpc>
                <a:spcPts val="2100"/>
              </a:lnSpc>
              <a:defRPr/>
            </a:pP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2. свеч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</a:p>
          <a:p>
            <a:pPr lvl="0">
              <a:lnSpc>
                <a:spcPts val="2100"/>
              </a:lnSpc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туч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100"/>
              </a:lnSpc>
              <a:defRPr/>
            </a:pP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4. солнц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lvl="0">
              <a:lnSpc>
                <a:spcPts val="2100"/>
              </a:lnSpc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kumimoji="0" lang="ru-RU" sz="1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свинц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339388" y="836362"/>
            <a:ext cx="5976000" cy="360000"/>
            <a:chOff x="415686" y="884564"/>
            <a:chExt cx="6433666" cy="32402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15686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24249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377375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994501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303064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Минус 11"/>
            <p:cNvSpPr/>
            <p:nvPr/>
          </p:nvSpPr>
          <p:spPr>
            <a:xfrm>
              <a:off x="1032812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Плюс 12"/>
            <p:cNvSpPr/>
            <p:nvPr/>
          </p:nvSpPr>
          <p:spPr>
            <a:xfrm>
              <a:off x="1685938" y="929622"/>
              <a:ext cx="252000" cy="233904"/>
            </a:xfrm>
            <a:prstGeom prst="mathPl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Минус 13"/>
            <p:cNvSpPr/>
            <p:nvPr/>
          </p:nvSpPr>
          <p:spPr>
            <a:xfrm>
              <a:off x="2611627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956190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Минус 15"/>
            <p:cNvSpPr/>
            <p:nvPr/>
          </p:nvSpPr>
          <p:spPr>
            <a:xfrm>
              <a:off x="3264753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609316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226442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Плюс 18"/>
            <p:cNvSpPr/>
            <p:nvPr/>
          </p:nvSpPr>
          <p:spPr>
            <a:xfrm>
              <a:off x="3917879" y="929622"/>
              <a:ext cx="252000" cy="233904"/>
            </a:xfrm>
            <a:prstGeom prst="mathPl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843568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Плюс 20"/>
            <p:cNvSpPr/>
            <p:nvPr/>
          </p:nvSpPr>
          <p:spPr>
            <a:xfrm>
              <a:off x="4535005" y="929622"/>
              <a:ext cx="252000" cy="233904"/>
            </a:xfrm>
            <a:prstGeom prst="mathPl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Минус 21"/>
            <p:cNvSpPr/>
            <p:nvPr/>
          </p:nvSpPr>
          <p:spPr>
            <a:xfrm>
              <a:off x="5152131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96694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Равно 23"/>
            <p:cNvSpPr/>
            <p:nvPr/>
          </p:nvSpPr>
          <p:spPr>
            <a:xfrm>
              <a:off x="5805264" y="884564"/>
              <a:ext cx="432048" cy="324020"/>
            </a:xfrm>
            <a:prstGeom prst="mathEqual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597352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273344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686362" y="1304761"/>
            <a:ext cx="2113772" cy="14388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>
              <a:lnSpc>
                <a:spcPts val="2100"/>
              </a:lnSpc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6. рощ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</a:p>
          <a:p>
            <a:pPr lvl="0">
              <a:lnSpc>
                <a:spcPts val="2100"/>
              </a:lnSpc>
              <a:defRPr/>
            </a:pP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7. товарищ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lvl="0">
              <a:lnSpc>
                <a:spcPts val="2100"/>
              </a:lnSpc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8. луч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lvl="0">
              <a:lnSpc>
                <a:spcPts val="2100"/>
              </a:lnSpc>
              <a:defRPr/>
            </a:pP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9. камыш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lang="ru-RU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pPr lvl="0">
              <a:lnSpc>
                <a:spcPts val="2100"/>
              </a:lnSpc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10. пейзаж</a:t>
            </a:r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286096" y="199361"/>
            <a:ext cx="5692361" cy="461665"/>
            <a:chOff x="228380" y="1651591"/>
            <a:chExt cx="5692361" cy="461665"/>
          </a:xfrm>
        </p:grpSpPr>
        <p:sp>
          <p:nvSpPr>
            <p:cNvPr id="29" name="TextBox 28"/>
            <p:cNvSpPr txBox="1"/>
            <p:nvPr/>
          </p:nvSpPr>
          <p:spPr>
            <a:xfrm>
              <a:off x="574781" y="1651591"/>
              <a:ext cx="5345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Цифровой диктант. Вставь пропущенную букву, код запиши в квадратики по порядку. Реши пример.</a:t>
              </a:r>
              <a:endParaRPr lang="ru-RU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Блок-схема: узел 29"/>
            <p:cNvSpPr/>
            <p:nvPr/>
          </p:nvSpPr>
          <p:spPr>
            <a:xfrm>
              <a:off x="228380" y="170242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177569" y="6868098"/>
            <a:ext cx="66846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1. Этот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дом более выше, чем тот.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Маша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самая красивейшая из всех.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Этот фильм более интереснейшего, чем тот.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Он самый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умнейший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классе.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Эта книга более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интереснейшая,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чем та.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6. Эта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задача более легче, чем та. </a:t>
            </a: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28952" y="7372747"/>
            <a:ext cx="63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28952" y="7747397"/>
            <a:ext cx="63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28952" y="8115697"/>
            <a:ext cx="63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28952" y="8490347"/>
            <a:ext cx="63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228952" y="8864997"/>
            <a:ext cx="63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28952" y="9268398"/>
            <a:ext cx="63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300591" y="6469681"/>
            <a:ext cx="6394103" cy="461665"/>
            <a:chOff x="228380" y="1672341"/>
            <a:chExt cx="6394103" cy="461665"/>
          </a:xfrm>
        </p:grpSpPr>
        <p:sp>
          <p:nvSpPr>
            <p:cNvPr id="65" name="TextBox 64"/>
            <p:cNvSpPr txBox="1"/>
            <p:nvPr/>
          </p:nvSpPr>
          <p:spPr>
            <a:xfrm>
              <a:off x="574780" y="1672341"/>
              <a:ext cx="60477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Найди ошибки в образовании степеней сравнения имён прилагательных. Запиши исправленный вариант.</a:t>
              </a:r>
            </a:p>
          </p:txBody>
        </p:sp>
        <p:sp>
          <p:nvSpPr>
            <p:cNvPr id="66" name="Блок-схема: узел 65"/>
            <p:cNvSpPr/>
            <p:nvPr/>
          </p:nvSpPr>
          <p:spPr>
            <a:xfrm>
              <a:off x="228380" y="172317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256899" y="3025065"/>
            <a:ext cx="6421120" cy="3061144"/>
            <a:chOff x="259079" y="2749766"/>
            <a:chExt cx="6421120" cy="3061144"/>
          </a:xfrm>
        </p:grpSpPr>
        <p:grpSp>
          <p:nvGrpSpPr>
            <p:cNvPr id="55" name="Группа 54"/>
            <p:cNvGrpSpPr/>
            <p:nvPr/>
          </p:nvGrpSpPr>
          <p:grpSpPr>
            <a:xfrm>
              <a:off x="259279" y="3444362"/>
              <a:ext cx="6215062" cy="1953668"/>
              <a:chOff x="259279" y="3444362"/>
              <a:chExt cx="6215062" cy="1953668"/>
            </a:xfrm>
          </p:grpSpPr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259279" y="3444362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Красное яблоко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2868221" y="3444362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3505399" y="3444362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Грубая ткань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6114341" y="3444362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3505399" y="4241196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Маленький чемодан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6114341" y="4241196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Скругленный прямоугольник 37"/>
              <p:cNvSpPr/>
              <p:nvPr/>
            </p:nvSpPr>
            <p:spPr>
              <a:xfrm>
                <a:off x="259279" y="3842779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Медный таз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2868221" y="3842779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3505399" y="4639613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Столичная школа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6114341" y="4639613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259279" y="4639613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Кожаное кресло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Скругленный прямоугольник 42"/>
              <p:cNvSpPr/>
              <p:nvPr/>
            </p:nvSpPr>
            <p:spPr>
              <a:xfrm>
                <a:off x="2868221" y="4639613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Скругленный прямоугольник 43"/>
              <p:cNvSpPr/>
              <p:nvPr/>
            </p:nvSpPr>
            <p:spPr>
              <a:xfrm>
                <a:off x="259279" y="4241196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Бабушкин совет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Скругленный прямоугольник 44"/>
              <p:cNvSpPr/>
              <p:nvPr/>
            </p:nvSpPr>
            <p:spPr>
              <a:xfrm>
                <a:off x="2868221" y="4241196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259279" y="5038030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Заячий след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2868221" y="5038030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Скругленный прямоугольник 47"/>
              <p:cNvSpPr/>
              <p:nvPr/>
            </p:nvSpPr>
            <p:spPr>
              <a:xfrm>
                <a:off x="3505399" y="3842779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Соловьиное пение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Скругленный прямоугольник 48"/>
              <p:cNvSpPr/>
              <p:nvPr/>
            </p:nvSpPr>
            <p:spPr>
              <a:xfrm>
                <a:off x="6114341" y="3842779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Скругленный прямоугольник 49"/>
              <p:cNvSpPr/>
              <p:nvPr/>
            </p:nvSpPr>
            <p:spPr>
              <a:xfrm>
                <a:off x="3505399" y="5038030"/>
                <a:ext cx="252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Симпатичная девушка</a:t>
                </a:r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Скругленный прямоугольник 50"/>
              <p:cNvSpPr/>
              <p:nvPr/>
            </p:nvSpPr>
            <p:spPr>
              <a:xfrm>
                <a:off x="6114341" y="5038030"/>
                <a:ext cx="360000" cy="3600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" name="Группа 51"/>
            <p:cNvGrpSpPr/>
            <p:nvPr/>
          </p:nvGrpSpPr>
          <p:grpSpPr>
            <a:xfrm>
              <a:off x="286096" y="2749766"/>
              <a:ext cx="6394103" cy="646331"/>
              <a:chOff x="228380" y="1651591"/>
              <a:chExt cx="6394103" cy="64633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574780" y="1651591"/>
                <a:ext cx="60477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Определи разряд имён прилагательных по значению. Рядом с качественными прилагательными поставь букву «к», относительными – «о», притяжательными – «п»</a:t>
                </a:r>
              </a:p>
            </p:txBody>
          </p:sp>
          <p:sp>
            <p:nvSpPr>
              <p:cNvPr id="54" name="Блок-схема: узел 53"/>
              <p:cNvSpPr/>
              <p:nvPr/>
            </p:nvSpPr>
            <p:spPr>
              <a:xfrm>
                <a:off x="228380" y="1794756"/>
                <a:ext cx="360000" cy="360000"/>
              </a:xfrm>
              <a:prstGeom prst="flowChartConnector">
                <a:avLst/>
              </a:prstGeom>
              <a:solidFill>
                <a:srgbClr val="E1B8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sp>
          <p:nvSpPr>
            <p:cNvPr id="67" name="Скругленный прямоугольник 66"/>
            <p:cNvSpPr/>
            <p:nvPr/>
          </p:nvSpPr>
          <p:spPr>
            <a:xfrm>
              <a:off x="259079" y="5450910"/>
              <a:ext cx="2520000" cy="3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Глиняный сосуд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868021" y="5450910"/>
              <a:ext cx="360000" cy="3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517899" y="5449033"/>
              <a:ext cx="2520000" cy="3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Медвежья берлога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6126841" y="5449033"/>
              <a:ext cx="360000" cy="36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23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5388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13856"/>
              </p:ext>
            </p:extLst>
          </p:nvPr>
        </p:nvGraphicFramePr>
        <p:xfrm>
          <a:off x="1095000" y="611897"/>
          <a:ext cx="4668000" cy="347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303426851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8192536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8514375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Слова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-Н-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-НН-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7297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Лебединый</a:t>
                      </a:r>
                      <a:endParaRPr lang="ru-RU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5324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Багря____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3697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Стекля____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45658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Кожа____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7086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Оловя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04665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Ути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91034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Деревя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2086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Ржа____ой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21561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Станцио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0091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Тума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67609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5642326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3688" y="880369"/>
            <a:ext cx="307866" cy="33655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195825" y="251897"/>
            <a:ext cx="6394103" cy="360000"/>
            <a:chOff x="228380" y="1697757"/>
            <a:chExt cx="6394103" cy="360000"/>
          </a:xfrm>
        </p:grpSpPr>
        <p:sp>
          <p:nvSpPr>
            <p:cNvPr id="16" name="TextBox 15"/>
            <p:cNvSpPr txBox="1"/>
            <p:nvPr/>
          </p:nvSpPr>
          <p:spPr>
            <a:xfrm>
              <a:off x="574780" y="1739258"/>
              <a:ext cx="60477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Вставь пропущенные буквы, поставь галочку в нужной колонке.</a:t>
              </a:r>
            </a:p>
          </p:txBody>
        </p:sp>
        <p:sp>
          <p:nvSpPr>
            <p:cNvPr id="17" name="Блок-схема: узел 16"/>
            <p:cNvSpPr/>
            <p:nvPr/>
          </p:nvSpPr>
          <p:spPr>
            <a:xfrm>
              <a:off x="228380" y="1697757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524768"/>
              </p:ext>
            </p:extLst>
          </p:nvPr>
        </p:nvGraphicFramePr>
        <p:xfrm>
          <a:off x="375825" y="6187397"/>
          <a:ext cx="2826000" cy="29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7770754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259942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45715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79198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Брат___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16164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Казац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75953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Дерз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0991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Немец___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9055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288617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Матрос___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9328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Ткац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935701"/>
                  </a:ext>
                </a:extLst>
              </a:tr>
            </a:tbl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195825" y="4348636"/>
            <a:ext cx="6394103" cy="461665"/>
            <a:chOff x="228380" y="1764228"/>
            <a:chExt cx="6394103" cy="461665"/>
          </a:xfrm>
        </p:grpSpPr>
        <p:sp>
          <p:nvSpPr>
            <p:cNvPr id="25" name="TextBox 24"/>
            <p:cNvSpPr txBox="1"/>
            <p:nvPr/>
          </p:nvSpPr>
          <p:spPr>
            <a:xfrm>
              <a:off x="574780" y="1764228"/>
              <a:ext cx="60477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Вставь </a:t>
              </a: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суффиксы -</a:t>
              </a:r>
              <a:r>
                <a:rPr lang="ru-RU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ск</a:t>
              </a: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- или -к-, обозначая условие выбора орфограмм в прилагательных, поставив соответствующую цифру. </a:t>
              </a:r>
            </a:p>
          </p:txBody>
        </p:sp>
        <p:sp>
          <p:nvSpPr>
            <p:cNvPr id="26" name="Блок-схема: узел 25"/>
            <p:cNvSpPr/>
            <p:nvPr/>
          </p:nvSpPr>
          <p:spPr>
            <a:xfrm>
              <a:off x="228380" y="1815060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47874" y="4861864"/>
            <a:ext cx="6210126" cy="1182375"/>
            <a:chOff x="497137" y="5815400"/>
            <a:chExt cx="6210126" cy="1182375"/>
          </a:xfrm>
        </p:grpSpPr>
        <p:sp>
          <p:nvSpPr>
            <p:cNvPr id="22" name="TextBox 21"/>
            <p:cNvSpPr txBox="1"/>
            <p:nvPr/>
          </p:nvSpPr>
          <p:spPr>
            <a:xfrm>
              <a:off x="647781" y="5815400"/>
              <a:ext cx="6059482" cy="118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lnSpc>
                  <a:spcPts val="1700"/>
                </a:lnSpc>
              </a:pP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Суффикс -к- пишется в именах прилагательных, имеющих краткую форму.</a:t>
              </a:r>
            </a:p>
            <a:p>
              <a:pPr defTabSz="457200">
                <a:lnSpc>
                  <a:spcPts val="1700"/>
                </a:lnSpc>
              </a:pP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Суффикс </a:t>
              </a:r>
              <a:r>
                <a:rPr lang="ru-RU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-к- пишется в именах 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прилагательных, образованный от существительного с основой на –к, -ч, -ц.</a:t>
              </a:r>
            </a:p>
            <a:p>
              <a:pPr defTabSz="457200">
                <a:lnSpc>
                  <a:spcPts val="1700"/>
                </a:lnSpc>
              </a:pPr>
              <a:r>
                <a:rPr lang="ru-RU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Суффикс 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ск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ru-RU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пишется в именах 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прилагательных, образованных от существительных с основой не на –к, -ч, -ц.</a:t>
              </a: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7137" y="5815400"/>
              <a:ext cx="231854" cy="231854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1211" y="6135709"/>
              <a:ext cx="223707" cy="223707"/>
            </a:xfrm>
            <a:prstGeom prst="rect">
              <a:avLst/>
            </a:prstGeom>
          </p:spPr>
        </p:pic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9276" y="6572119"/>
              <a:ext cx="227576" cy="227576"/>
            </a:xfrm>
            <a:prstGeom prst="rect">
              <a:avLst/>
            </a:prstGeom>
          </p:spPr>
        </p:pic>
      </p:grp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20568"/>
              </p:ext>
            </p:extLst>
          </p:nvPr>
        </p:nvGraphicFramePr>
        <p:xfrm>
          <a:off x="3652121" y="6187397"/>
          <a:ext cx="2826000" cy="29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67985623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99101953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Простец___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38758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Кавказ___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467046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Слад___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269298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Скольз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73134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31090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Молодец___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785965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Близ___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75223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Ураль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943006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Рыбац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5651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1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5388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846" y="837416"/>
            <a:ext cx="6324671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defTabSz="457200">
              <a:lnSpc>
                <a:spcPts val="1900"/>
              </a:lnSpc>
              <a:buAutoNum type="arabicPeriod"/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(темно)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волосый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машино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)строительный, (научно)исследовательский</a:t>
            </a:r>
          </a:p>
          <a:p>
            <a:pPr defTabSz="457200">
              <a:lnSpc>
                <a:spcPts val="19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</a:t>
            </a:r>
          </a:p>
          <a:p>
            <a:pPr defTabSz="457200">
              <a:lnSpc>
                <a:spcPts val="19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(трёх)летний, 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англо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)русский, 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тёмно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)синий</a:t>
            </a:r>
          </a:p>
          <a:p>
            <a:pPr defTabSz="457200">
              <a:lnSpc>
                <a:spcPts val="1900"/>
              </a:lnSpc>
            </a:pP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>
              <a:lnSpc>
                <a:spcPts val="19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северо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)западный, (древне)русский, (кисло)сладкий</a:t>
            </a:r>
          </a:p>
          <a:p>
            <a:pPr defTabSz="457200">
              <a:lnSpc>
                <a:spcPts val="1900"/>
              </a:lnSpc>
            </a:pP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>
              <a:lnSpc>
                <a:spcPts val="19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молочно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)белый, 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чугуно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)литейный, (скоро)спелый</a:t>
            </a:r>
          </a:p>
          <a:p>
            <a:pPr defTabSz="457200">
              <a:lnSpc>
                <a:spcPts val="1900"/>
              </a:lnSpc>
            </a:pP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89846" y="288197"/>
            <a:ext cx="6394103" cy="461665"/>
            <a:chOff x="228380" y="1764228"/>
            <a:chExt cx="6394103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574780" y="1764228"/>
              <a:ext cx="60477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Найди и выпиши в каждой строке лишнее слово. Устно объясни свой выбор.</a:t>
              </a:r>
            </a:p>
          </p:txBody>
        </p:sp>
        <p:sp>
          <p:nvSpPr>
            <p:cNvPr id="7" name="Блок-схема: узел 6"/>
            <p:cNvSpPr/>
            <p:nvPr/>
          </p:nvSpPr>
          <p:spPr>
            <a:xfrm>
              <a:off x="228380" y="1815060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23748" y="6546096"/>
            <a:ext cx="372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Девочка</a:t>
            </a:r>
            <a:r>
              <a:rPr lang="ru-RU" sz="12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заглянула в соседнюю</a:t>
            </a:r>
            <a:r>
              <a:rPr lang="ru-RU" sz="12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комнату.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95825" y="6114346"/>
            <a:ext cx="5995972" cy="504000"/>
            <a:chOff x="228380" y="1789644"/>
            <a:chExt cx="5995972" cy="504000"/>
          </a:xfrm>
        </p:grpSpPr>
        <p:sp>
          <p:nvSpPr>
            <p:cNvPr id="10" name="TextBox 9"/>
            <p:cNvSpPr txBox="1"/>
            <p:nvPr/>
          </p:nvSpPr>
          <p:spPr>
            <a:xfrm>
              <a:off x="744600" y="1903145"/>
              <a:ext cx="54797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Выполни разборы.</a:t>
              </a:r>
              <a:endParaRPr lang="ru-RU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228380" y="1789644"/>
              <a:ext cx="504000" cy="504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7496" y="6823095"/>
            <a:ext cx="6538805" cy="2503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900"/>
              </a:lnSpc>
            </a:pP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sz="1200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89846" y="3197387"/>
            <a:ext cx="6394103" cy="360000"/>
            <a:chOff x="228380" y="1775130"/>
            <a:chExt cx="6394103" cy="360000"/>
          </a:xfrm>
        </p:grpSpPr>
        <p:sp>
          <p:nvSpPr>
            <p:cNvPr id="14" name="TextBox 13"/>
            <p:cNvSpPr txBox="1"/>
            <p:nvPr/>
          </p:nvSpPr>
          <p:spPr>
            <a:xfrm>
              <a:off x="574780" y="1816631"/>
              <a:ext cx="60477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Найди слова с ошибками, выпиши их, исправляя ошибки.</a:t>
              </a:r>
              <a:endParaRPr lang="ru-RU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Блок-схема: узел 14"/>
            <p:cNvSpPr/>
            <p:nvPr/>
          </p:nvSpPr>
          <p:spPr>
            <a:xfrm>
              <a:off x="228380" y="1775130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9846" y="3617684"/>
            <a:ext cx="639410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800"/>
              </a:lnSpc>
            </a:pP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аллее, литературно-музыкальный, тыквенный, чиж, в спектакли, русский,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смерчь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берестяной, 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ключём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богатыркий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дочь, камышовый, красно-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щёкий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чтецкий,  улицей,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ветренный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юго-западный.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846" y="4439546"/>
            <a:ext cx="6538805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900"/>
              </a:lnSpc>
            </a:pP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defTabSz="457200">
              <a:lnSpc>
                <a:spcPts val="1900"/>
              </a:lnSpc>
            </a:pP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</a:t>
            </a:r>
            <a:endParaRPr lang="ru-RU" sz="1200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02330" y="1064212"/>
            <a:ext cx="29749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Помогать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подругЕ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Радоваться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удачЕ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опушкЕ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леса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Идти по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тропинкЕ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Расположились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палаткЕ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 интересной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беседЕ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Отметить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блокнотЕ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Участвовать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опросЕ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Книги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портфелЕ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7062" y="1064212"/>
            <a:ext cx="29916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Ветка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сиренИ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(3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Обрадоваться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новостИ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(3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Вершина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елкИ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(3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Ехать по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магистралИ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(3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Подойти к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МариИ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Около берёзовой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рощИ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(1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Прочитать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сценариИ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прекрасном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настроениИ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Ошибки в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изложениИ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688" b="94043" l="8301" r="90918">
                        <a14:foregroundMark x1="18750" y1="26855" x2="18750" y2="26855"/>
                        <a14:foregroundMark x1="23047" y1="29297" x2="23047" y2="29297"/>
                      </a14:backgroundRemoval>
                    </a14:imgEffect>
                  </a14:imgLayer>
                </a14:imgProps>
              </a:ext>
            </a:extLst>
          </a:blip>
          <a:srcRect l="20358" t="4583" r="25850" b="5983"/>
          <a:stretch/>
        </p:blipFill>
        <p:spPr>
          <a:xfrm flipH="1">
            <a:off x="246852" y="3441452"/>
            <a:ext cx="666731" cy="11069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070" y="4450049"/>
            <a:ext cx="638175" cy="680720"/>
          </a:xfrm>
          <a:prstGeom prst="rect">
            <a:avLst/>
          </a:prstGeom>
        </p:spPr>
      </p:pic>
      <p:grpSp>
        <p:nvGrpSpPr>
          <p:cNvPr id="29" name="Группа 28"/>
          <p:cNvGrpSpPr/>
          <p:nvPr/>
        </p:nvGrpSpPr>
        <p:grpSpPr>
          <a:xfrm>
            <a:off x="1226663" y="3579889"/>
            <a:ext cx="4437553" cy="1468362"/>
            <a:chOff x="1091469" y="3665573"/>
            <a:chExt cx="4437553" cy="2347593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091469" y="3665573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Ложь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25194" y="4629069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Роскошь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225194" y="3665573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Глушь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1091469" y="5116957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Помощь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091469" y="5598972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Дичь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2225194" y="4147321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Мелочь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356034" y="5598972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Мощь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225194" y="5598972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Щёлочь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091469" y="4632139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Горечь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485022" y="5587067"/>
              <a:ext cx="1044000" cy="41419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Молодёжь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3356034" y="3665573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Манеж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485022" y="3665573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Морж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4485022" y="5102973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Москвич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3356034" y="5110817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Экипаж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1091469" y="4147321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Малыш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3356034" y="4154422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Плащ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4485022" y="4147321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Зрелищ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2225194" y="5110817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Туч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4485022" y="4627152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Ёрш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3356034" y="4642577"/>
              <a:ext cx="1044000" cy="4141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Стриж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Стрелка вправо 30"/>
          <p:cNvSpPr/>
          <p:nvPr/>
        </p:nvSpPr>
        <p:spPr>
          <a:xfrm>
            <a:off x="958446" y="3687597"/>
            <a:ext cx="446710" cy="16921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2498112" y="5984996"/>
            <a:ext cx="1979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Букву О – 1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Буква Е – 2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6659" y="5888791"/>
            <a:ext cx="1368152" cy="101566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плащом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свечой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тучей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солнцем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5. свинцом</a:t>
            </a:r>
          </a:p>
        </p:txBody>
      </p:sp>
      <p:grpSp>
        <p:nvGrpSpPr>
          <p:cNvPr id="37" name="Группа 36"/>
          <p:cNvGrpSpPr/>
          <p:nvPr/>
        </p:nvGrpSpPr>
        <p:grpSpPr>
          <a:xfrm>
            <a:off x="337245" y="5585483"/>
            <a:ext cx="5976000" cy="360000"/>
            <a:chOff x="415686" y="884564"/>
            <a:chExt cx="6433666" cy="324020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15686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24249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377375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994501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2303064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4" name="Минус 43"/>
            <p:cNvSpPr/>
            <p:nvPr/>
          </p:nvSpPr>
          <p:spPr>
            <a:xfrm>
              <a:off x="1032812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Плюс 44"/>
            <p:cNvSpPr/>
            <p:nvPr/>
          </p:nvSpPr>
          <p:spPr>
            <a:xfrm>
              <a:off x="1685938" y="929622"/>
              <a:ext cx="252000" cy="233904"/>
            </a:xfrm>
            <a:prstGeom prst="mathPl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Минус 45"/>
            <p:cNvSpPr/>
            <p:nvPr/>
          </p:nvSpPr>
          <p:spPr>
            <a:xfrm>
              <a:off x="2611627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2956190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48" name="Минус 47"/>
            <p:cNvSpPr/>
            <p:nvPr/>
          </p:nvSpPr>
          <p:spPr>
            <a:xfrm>
              <a:off x="3264753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609316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4226442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51" name="Плюс 50"/>
            <p:cNvSpPr/>
            <p:nvPr/>
          </p:nvSpPr>
          <p:spPr>
            <a:xfrm>
              <a:off x="3917879" y="929622"/>
              <a:ext cx="252000" cy="233904"/>
            </a:xfrm>
            <a:prstGeom prst="mathPl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843568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53" name="Плюс 52"/>
            <p:cNvSpPr/>
            <p:nvPr/>
          </p:nvSpPr>
          <p:spPr>
            <a:xfrm>
              <a:off x="4535005" y="929622"/>
              <a:ext cx="252000" cy="233904"/>
            </a:xfrm>
            <a:prstGeom prst="mathPl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Минус 53"/>
            <p:cNvSpPr/>
            <p:nvPr/>
          </p:nvSpPr>
          <p:spPr>
            <a:xfrm>
              <a:off x="5152131" y="938562"/>
              <a:ext cx="288000" cy="216024"/>
            </a:xfrm>
            <a:prstGeom prst="mathMinus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5496694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6" name="Равно 55"/>
            <p:cNvSpPr/>
            <p:nvPr/>
          </p:nvSpPr>
          <p:spPr>
            <a:xfrm>
              <a:off x="5805264" y="884564"/>
              <a:ext cx="432048" cy="324020"/>
            </a:xfrm>
            <a:prstGeom prst="mathEqual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6597352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6273344" y="902574"/>
              <a:ext cx="252000" cy="28800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474013" y="5938212"/>
            <a:ext cx="1612029" cy="101566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6. рощей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товарищем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8. лучом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камышом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10. пейзажем</a:t>
            </a:r>
          </a:p>
        </p:txBody>
      </p:sp>
      <p:grpSp>
        <p:nvGrpSpPr>
          <p:cNvPr id="59" name="Группа 58"/>
          <p:cNvGrpSpPr/>
          <p:nvPr/>
        </p:nvGrpSpPr>
        <p:grpSpPr>
          <a:xfrm>
            <a:off x="228380" y="697797"/>
            <a:ext cx="6347899" cy="461665"/>
            <a:chOff x="228380" y="1651591"/>
            <a:chExt cx="6347899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574780" y="1651591"/>
              <a:ext cx="60014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Вставь пропущенные буквы, распредели словосочетания на две группы. Выдели у существительных окончание, определи склонение и падеж.</a:t>
              </a:r>
            </a:p>
          </p:txBody>
        </p:sp>
        <p:sp>
          <p:nvSpPr>
            <p:cNvPr id="61" name="Блок-схема: узел 60"/>
            <p:cNvSpPr/>
            <p:nvPr/>
          </p:nvSpPr>
          <p:spPr>
            <a:xfrm>
              <a:off x="228380" y="170242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228380" y="3009626"/>
            <a:ext cx="5692361" cy="461665"/>
            <a:chOff x="228380" y="1651591"/>
            <a:chExt cx="5692361" cy="461665"/>
          </a:xfrm>
        </p:grpSpPr>
        <p:sp>
          <p:nvSpPr>
            <p:cNvPr id="64" name="TextBox 63"/>
            <p:cNvSpPr txBox="1"/>
            <p:nvPr/>
          </p:nvSpPr>
          <p:spPr>
            <a:xfrm>
              <a:off x="574781" y="1651591"/>
              <a:ext cx="5345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Помоги бегуну добраться до кубка, двигайся только по тем клеткам, где в словах пишется Ь. </a:t>
              </a:r>
            </a:p>
          </p:txBody>
        </p:sp>
        <p:sp>
          <p:nvSpPr>
            <p:cNvPr id="65" name="Блок-схема: узел 64"/>
            <p:cNvSpPr/>
            <p:nvPr/>
          </p:nvSpPr>
          <p:spPr>
            <a:xfrm>
              <a:off x="228380" y="170242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2290252" y="-91379"/>
            <a:ext cx="227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E1B8F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ответы</a:t>
            </a:r>
            <a:endParaRPr lang="ru-RU" sz="5400" b="1" cap="none" spc="0" dirty="0">
              <a:ln w="12700">
                <a:solidFill>
                  <a:srgbClr val="7030A0"/>
                </a:solidFill>
                <a:prstDash val="solid"/>
              </a:ln>
              <a:solidFill>
                <a:srgbClr val="E1B8F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238471" y="5072986"/>
            <a:ext cx="5692361" cy="461665"/>
            <a:chOff x="228380" y="1651591"/>
            <a:chExt cx="5692361" cy="461665"/>
          </a:xfrm>
        </p:grpSpPr>
        <p:sp>
          <p:nvSpPr>
            <p:cNvPr id="67" name="TextBox 66"/>
            <p:cNvSpPr txBox="1"/>
            <p:nvPr/>
          </p:nvSpPr>
          <p:spPr>
            <a:xfrm>
              <a:off x="574781" y="1651591"/>
              <a:ext cx="5345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Цифровой диктант. Вставь пропущенную букву, код запиши в квадратики по порядку. Реши пример.</a:t>
              </a:r>
            </a:p>
          </p:txBody>
        </p:sp>
        <p:sp>
          <p:nvSpPr>
            <p:cNvPr id="68" name="Блок-схема: узел 67"/>
            <p:cNvSpPr/>
            <p:nvPr/>
          </p:nvSpPr>
          <p:spPr>
            <a:xfrm>
              <a:off x="228380" y="170242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0" name="Скругленный прямоугольник 69"/>
          <p:cNvSpPr/>
          <p:nvPr/>
        </p:nvSpPr>
        <p:spPr>
          <a:xfrm>
            <a:off x="182879" y="7436921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Красное яблоко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2791821" y="7436921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3428999" y="7436921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Грубая ткань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6037941" y="7436921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3428999" y="7902011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Маленький чемодан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6037941" y="7902011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182879" y="7665519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Медный таз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2791821" y="7665519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3428999" y="8157553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Столичная школа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6037941" y="8157553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182879" y="8157553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Кожаное кресло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2791821" y="8157553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82879" y="7902011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Бабушкин совет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2791821" y="7902011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82879" y="8394045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Заячий след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2791821" y="8394045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3428999" y="7665519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Соловьиное пение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037941" y="7665519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3428999" y="8394045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Симпатичная девушка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037941" y="8394045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315388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246852" y="6839276"/>
            <a:ext cx="6394103" cy="646331"/>
            <a:chOff x="228380" y="1651591"/>
            <a:chExt cx="6394103" cy="646331"/>
          </a:xfrm>
        </p:grpSpPr>
        <p:sp>
          <p:nvSpPr>
            <p:cNvPr id="92" name="TextBox 91"/>
            <p:cNvSpPr txBox="1"/>
            <p:nvPr/>
          </p:nvSpPr>
          <p:spPr>
            <a:xfrm>
              <a:off x="574780" y="1651591"/>
              <a:ext cx="60477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Определи разряд имён прилагательных по значению. Рядом с качественными прилагательными поставь букву «к», относительными – «о», притяжательными – «п»</a:t>
              </a:r>
            </a:p>
          </p:txBody>
        </p:sp>
        <p:sp>
          <p:nvSpPr>
            <p:cNvPr id="93" name="Блок-схема: узел 92"/>
            <p:cNvSpPr/>
            <p:nvPr/>
          </p:nvSpPr>
          <p:spPr>
            <a:xfrm>
              <a:off x="228380" y="1794756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182879" y="8649766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Глиняный сосуд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2791821" y="8649766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3428999" y="8647889"/>
            <a:ext cx="252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Медвежья берлога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6037941" y="8647889"/>
            <a:ext cx="360000" cy="1904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endParaRPr lang="ru-RU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1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46092" y="583885"/>
            <a:ext cx="6165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Этот дом более выше, чем тот. —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Этот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дом выше, чем тот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Маша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самая красивейшая из всех.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— Маша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самая красивая из всех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3. Этот фильм более интереснейшего, чем тот. —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Этот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фильм интереснее, чем тот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4. Он самый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умнейший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классе. —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самый умный в классе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5. Эта книга более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интереснейшая,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чем та. —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Эта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книга интереснее, чем та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6. Эта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задача более легче, чем та. — Э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задача легче, чем та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593796"/>
              </p:ext>
            </p:extLst>
          </p:nvPr>
        </p:nvGraphicFramePr>
        <p:xfrm>
          <a:off x="889621" y="2147058"/>
          <a:ext cx="4668000" cy="347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303426851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8192536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8514375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Слова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-Н-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-НН-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7297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Лебединый</a:t>
                      </a:r>
                      <a:endParaRPr lang="ru-RU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5324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Багряный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3697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Стеклянный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45658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Кожаный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7086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Оловянный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04665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Утиный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91034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деревянный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2086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Ржаной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21561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Станционный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0091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Туманна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67609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Юный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0546258"/>
                  </a:ext>
                </a:extLst>
              </a:tr>
            </a:tbl>
          </a:graphicData>
        </a:graphic>
      </p:graphicFrame>
      <p:pic>
        <p:nvPicPr>
          <p:cNvPr id="38" name="Рисунок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688" y="2440930"/>
            <a:ext cx="307866" cy="33655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886" y="2730490"/>
            <a:ext cx="307866" cy="33655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643" y="3237764"/>
            <a:ext cx="307866" cy="33655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47" y="3827905"/>
            <a:ext cx="307866" cy="336550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942" y="4422265"/>
            <a:ext cx="307866" cy="33655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543" y="2955824"/>
            <a:ext cx="307866" cy="336550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923" y="3571183"/>
            <a:ext cx="307866" cy="336550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7159" y="4101140"/>
            <a:ext cx="307866" cy="33655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543" y="4716499"/>
            <a:ext cx="307866" cy="33655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543" y="5017211"/>
            <a:ext cx="307866" cy="336550"/>
          </a:xfrm>
          <a:prstGeom prst="rect">
            <a:avLst/>
          </a:prstGeom>
        </p:spPr>
      </p:pic>
      <p:grpSp>
        <p:nvGrpSpPr>
          <p:cNvPr id="48" name="Группа 47"/>
          <p:cNvGrpSpPr/>
          <p:nvPr/>
        </p:nvGrpSpPr>
        <p:grpSpPr>
          <a:xfrm>
            <a:off x="231948" y="122221"/>
            <a:ext cx="6394103" cy="461665"/>
            <a:chOff x="228380" y="1672341"/>
            <a:chExt cx="6394103" cy="461665"/>
          </a:xfrm>
        </p:grpSpPr>
        <p:sp>
          <p:nvSpPr>
            <p:cNvPr id="49" name="TextBox 48"/>
            <p:cNvSpPr txBox="1"/>
            <p:nvPr/>
          </p:nvSpPr>
          <p:spPr>
            <a:xfrm>
              <a:off x="574780" y="1672341"/>
              <a:ext cx="60477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Найди ошибки в образовании степеней сравнения имён прилагательных. Запиши исправленный вариант.</a:t>
              </a:r>
            </a:p>
          </p:txBody>
        </p:sp>
        <p:sp>
          <p:nvSpPr>
            <p:cNvPr id="50" name="Блок-схема: узел 49"/>
            <p:cNvSpPr/>
            <p:nvPr/>
          </p:nvSpPr>
          <p:spPr>
            <a:xfrm>
              <a:off x="228380" y="1723173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231948" y="1804646"/>
            <a:ext cx="6394103" cy="360000"/>
            <a:chOff x="228380" y="1697757"/>
            <a:chExt cx="6394103" cy="360000"/>
          </a:xfrm>
        </p:grpSpPr>
        <p:sp>
          <p:nvSpPr>
            <p:cNvPr id="52" name="TextBox 51"/>
            <p:cNvSpPr txBox="1"/>
            <p:nvPr/>
          </p:nvSpPr>
          <p:spPr>
            <a:xfrm>
              <a:off x="574780" y="1739258"/>
              <a:ext cx="60477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Вставь пропущенные буквы, поставь галочку в нужной колонке.</a:t>
              </a:r>
            </a:p>
          </p:txBody>
        </p:sp>
        <p:sp>
          <p:nvSpPr>
            <p:cNvPr id="53" name="Блок-схема: узел 52"/>
            <p:cNvSpPr/>
            <p:nvPr/>
          </p:nvSpPr>
          <p:spPr>
            <a:xfrm>
              <a:off x="228380" y="1697757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6315388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Таблица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63"/>
              </p:ext>
            </p:extLst>
          </p:nvPr>
        </p:nvGraphicFramePr>
        <p:xfrm>
          <a:off x="346092" y="6203290"/>
          <a:ext cx="282600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7770754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2599428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5715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9198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Братский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616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Казацкий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953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Дерзкий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991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Немецкий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055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8861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Матросский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28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Ткацкий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935701"/>
                  </a:ext>
                </a:extLst>
              </a:tr>
            </a:tbl>
          </a:graphicData>
        </a:graphic>
      </p:graphicFrame>
      <p:grpSp>
        <p:nvGrpSpPr>
          <p:cNvPr id="58" name="Группа 57"/>
          <p:cNvGrpSpPr/>
          <p:nvPr/>
        </p:nvGrpSpPr>
        <p:grpSpPr>
          <a:xfrm>
            <a:off x="231948" y="5721275"/>
            <a:ext cx="6394103" cy="461665"/>
            <a:chOff x="228380" y="1764228"/>
            <a:chExt cx="6394103" cy="461665"/>
          </a:xfrm>
        </p:grpSpPr>
        <p:sp>
          <p:nvSpPr>
            <p:cNvPr id="59" name="TextBox 58"/>
            <p:cNvSpPr txBox="1"/>
            <p:nvPr/>
          </p:nvSpPr>
          <p:spPr>
            <a:xfrm>
              <a:off x="574780" y="1764228"/>
              <a:ext cx="60477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Вставь </a:t>
              </a: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суффиксы -</a:t>
              </a:r>
              <a:r>
                <a:rPr lang="ru-RU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ск</a:t>
              </a: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- или -к-, обозначая условие выбора орфограмм в прилагательных, поставив соответствующую цифру. </a:t>
              </a:r>
            </a:p>
          </p:txBody>
        </p:sp>
        <p:sp>
          <p:nvSpPr>
            <p:cNvPr id="60" name="Блок-схема: узел 59"/>
            <p:cNvSpPr/>
            <p:nvPr/>
          </p:nvSpPr>
          <p:spPr>
            <a:xfrm>
              <a:off x="228380" y="1815060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</p:grpSp>
      <p:pic>
        <p:nvPicPr>
          <p:cNvPr id="61" name="Рисунок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886" y="5259813"/>
            <a:ext cx="307866" cy="336550"/>
          </a:xfrm>
          <a:prstGeom prst="rect">
            <a:avLst/>
          </a:prstGeom>
        </p:spPr>
      </p:pic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55318"/>
              </p:ext>
            </p:extLst>
          </p:nvPr>
        </p:nvGraphicFramePr>
        <p:xfrm>
          <a:off x="3321078" y="6190900"/>
          <a:ext cx="282600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44908661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1231235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Простецкий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65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Кавказский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7882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Сладкий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720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Скользкий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5830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Январский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1691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Молодецкий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864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Близкий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78188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Уральский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5097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Рыбацкий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59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05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3740" y="753979"/>
            <a:ext cx="6324671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7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темноволосый, машиностроительный, </a:t>
            </a: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научно-исследовательский</a:t>
            </a:r>
          </a:p>
          <a:p>
            <a:pPr defTabSz="457200">
              <a:lnSpc>
                <a:spcPts val="17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трёхлетний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англо-русский, тёмно-синий</a:t>
            </a:r>
          </a:p>
          <a:p>
            <a:pPr defTabSz="457200">
              <a:lnSpc>
                <a:spcPts val="17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Северо-западный, </a:t>
            </a: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древнерусский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кисло-сладкий</a:t>
            </a:r>
          </a:p>
          <a:p>
            <a:pPr defTabSz="457200">
              <a:lnSpc>
                <a:spcPts val="17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молочно-белый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чугунолитейный, скороспелый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95825" y="154008"/>
            <a:ext cx="6394103" cy="461665"/>
            <a:chOff x="228380" y="1764228"/>
            <a:chExt cx="6394103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574780" y="1764228"/>
              <a:ext cx="60477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Найди и выпиши в каждой строке лишнее слово. Устно объясни свой выбор.</a:t>
              </a:r>
            </a:p>
          </p:txBody>
        </p:sp>
        <p:sp>
          <p:nvSpPr>
            <p:cNvPr id="8" name="Блок-схема: узел 7"/>
            <p:cNvSpPr/>
            <p:nvPr/>
          </p:nvSpPr>
          <p:spPr>
            <a:xfrm>
              <a:off x="228380" y="1815060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07573" y="3770337"/>
            <a:ext cx="372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Девочка</a:t>
            </a:r>
            <a:r>
              <a:rPr lang="ru-RU" sz="12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заглянула в соседнюю</a:t>
            </a:r>
            <a:r>
              <a:rPr lang="ru-RU" sz="12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комнату.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5257" y="4151437"/>
            <a:ext cx="6324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Соседнюю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прилагательное</a:t>
            </a:r>
          </a:p>
          <a:p>
            <a:pPr defTabSz="457200"/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Н.ф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соседний.</a:t>
            </a:r>
          </a:p>
          <a:p>
            <a:pPr defTabSz="457200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Относительное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полное,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ж.р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ед.ч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В.п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457200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Комнату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(какую?) соседнюю (определение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Девочка – существительное</a:t>
            </a:r>
          </a:p>
          <a:p>
            <a:pPr defTabSz="457200"/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Н.ф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девочка</a:t>
            </a:r>
          </a:p>
          <a:p>
            <a:pPr defTabSz="457200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Нарицательное, одушевлённое,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ж.р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1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ед.ч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457200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(кто?) </a:t>
            </a:r>
            <a:r>
              <a:rPr lang="ru-RU" sz="12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Девочка</a:t>
            </a:r>
            <a:endParaRPr lang="ru-RU" sz="1200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95825" y="1982047"/>
            <a:ext cx="6394103" cy="360000"/>
            <a:chOff x="228380" y="1775130"/>
            <a:chExt cx="6394103" cy="360000"/>
          </a:xfrm>
        </p:grpSpPr>
        <p:sp>
          <p:nvSpPr>
            <p:cNvPr id="15" name="TextBox 14"/>
            <p:cNvSpPr txBox="1"/>
            <p:nvPr/>
          </p:nvSpPr>
          <p:spPr>
            <a:xfrm>
              <a:off x="574780" y="1816631"/>
              <a:ext cx="60477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Найди слова с ошибками, выпиши их, исправляя ошибки.</a:t>
              </a:r>
              <a:endParaRPr lang="ru-RU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Блок-схема: узел 15"/>
            <p:cNvSpPr/>
            <p:nvPr/>
          </p:nvSpPr>
          <p:spPr>
            <a:xfrm>
              <a:off x="228380" y="1775130"/>
              <a:ext cx="360000" cy="360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95825" y="2402344"/>
            <a:ext cx="639410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1800"/>
              </a:lnSpc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аллее, литературно-музыкальный, тыквенный, чиж, в </a:t>
            </a:r>
            <a:r>
              <a:rPr lang="ru-RU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спектаклЕ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русский, </a:t>
            </a:r>
            <a:r>
              <a:rPr lang="ru-RU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смерч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берестяной,  </a:t>
            </a:r>
            <a:r>
              <a:rPr lang="ru-RU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ключОм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богатырСКий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дочь, камышовый, </a:t>
            </a:r>
            <a:r>
              <a:rPr lang="ru-RU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краснощёкий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чтецкий,  улицей, </a:t>
            </a:r>
            <a:r>
              <a:rPr lang="ru-RU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ветреНый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юго-западный.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215536" y="3266337"/>
            <a:ext cx="5995972" cy="504000"/>
            <a:chOff x="228380" y="1789644"/>
            <a:chExt cx="5995972" cy="504000"/>
          </a:xfrm>
        </p:grpSpPr>
        <p:sp>
          <p:nvSpPr>
            <p:cNvPr id="19" name="TextBox 18"/>
            <p:cNvSpPr txBox="1"/>
            <p:nvPr/>
          </p:nvSpPr>
          <p:spPr>
            <a:xfrm>
              <a:off x="744600" y="1903145"/>
              <a:ext cx="54797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Выполни разборы.</a:t>
              </a:r>
              <a:endParaRPr lang="ru-RU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Блок-схема: узел 19"/>
            <p:cNvSpPr/>
            <p:nvPr/>
          </p:nvSpPr>
          <p:spPr>
            <a:xfrm>
              <a:off x="228380" y="1789644"/>
              <a:ext cx="504000" cy="504000"/>
            </a:xfrm>
            <a:prstGeom prst="flowChartConnector">
              <a:avLst/>
            </a:prstGeom>
            <a:solidFill>
              <a:srgbClr val="E1B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ru-RU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315388" y="9443720"/>
            <a:ext cx="274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7650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1391</Words>
  <Application>Microsoft Office PowerPoint</Application>
  <PresentationFormat>Лист A4 (210x297 мм)</PresentationFormat>
  <Paragraphs>317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clava11091988@rambler.ru</dc:creator>
  <cp:lastModifiedBy>clava11091988@rambler.ru</cp:lastModifiedBy>
  <cp:revision>128</cp:revision>
  <dcterms:created xsi:type="dcterms:W3CDTF">2025-04-23T09:18:37Z</dcterms:created>
  <dcterms:modified xsi:type="dcterms:W3CDTF">2025-04-28T14:31:03Z</dcterms:modified>
</cp:coreProperties>
</file>