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67996029115046E-2"/>
          <c:y val="0.10704595343481234"/>
          <c:w val="0.96870867394662241"/>
          <c:h val="0.82397666342797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пьете ли вы воду из под крана?</c:v>
                </c:pt>
                <c:pt idx="1">
                  <c:v>пользуетесь ли вы бытовым фильтром?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2-420E-8E01-CB78D6EF1D9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пьете ли вы воду из под крана?</c:v>
                </c:pt>
                <c:pt idx="1">
                  <c:v>пользуетесь ли вы бытовым фильтром?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2-420E-8E01-CB78D6EF1D9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пьете ли вы воду из под крана?</c:v>
                </c:pt>
                <c:pt idx="1">
                  <c:v>пользуетесь ли вы бытовым фильтром?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46C2-420E-8E01-CB78D6EF1D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532864"/>
        <c:axId val="179878904"/>
      </c:barChart>
      <c:catAx>
        <c:axId val="16953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78904"/>
        <c:crosses val="autoZero"/>
        <c:auto val="1"/>
        <c:lblAlgn val="ctr"/>
        <c:lblOffset val="100"/>
        <c:noMultiLvlLbl val="0"/>
      </c:catAx>
      <c:valAx>
        <c:axId val="17987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53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72412854664893866"/>
          <c:y val="0.26027504888025238"/>
          <c:w val="0.10360811164350917"/>
          <c:h val="0.43123957920999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1700" baseline="0"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79222917883675E-2"/>
          <c:y val="9.6766702761956591E-2"/>
          <c:w val="0.94206344904329631"/>
          <c:h val="0.82562306816431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колодце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где еще вы берете воду?</c:v>
                </c:pt>
                <c:pt idx="1">
                  <c:v>что вы думаете о качестве воды?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6E-44C4-84C2-06FD1B54E0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источнике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где еще вы берете воду?</c:v>
                </c:pt>
                <c:pt idx="1">
                  <c:v>что вы думаете о качестве воды?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6E-44C4-84C2-06FD1B54E0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магазине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где еще вы берете воду?</c:v>
                </c:pt>
                <c:pt idx="1">
                  <c:v>что вы думаете о качестве воды?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6E-44C4-84C2-06FD1B54E0B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плохое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где еще вы берете воду?</c:v>
                </c:pt>
                <c:pt idx="1">
                  <c:v>что вы думаете о качестве воды?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6E-44C4-84C2-06FD1B54E0B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хорошее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где еще вы берете воду?</c:v>
                </c:pt>
                <c:pt idx="1">
                  <c:v>что вы думаете о качестве воды?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6E-44C4-84C2-06FD1B54E0B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нормальное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где еще вы берете воду?</c:v>
                </c:pt>
                <c:pt idx="1">
                  <c:v>что вы думаете о качестве воды?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6E-44C4-84C2-06FD1B54E0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0072048"/>
        <c:axId val="180072432"/>
      </c:barChart>
      <c:catAx>
        <c:axId val="18007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072432"/>
        <c:crosses val="autoZero"/>
        <c:auto val="1"/>
        <c:lblAlgn val="ctr"/>
        <c:lblOffset val="100"/>
        <c:noMultiLvlLbl val="0"/>
      </c:catAx>
      <c:valAx>
        <c:axId val="18007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072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815182721633085"/>
          <c:y val="8.8574931275457167E-2"/>
          <c:w val="0.1824985395887912"/>
          <c:h val="0.81709934531308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0.26613</cdr:x>
      <cdr:y>0.0108</cdr:y>
    </cdr:from>
    <cdr:to>
      <cdr:x>0.61981</cdr:x>
      <cdr:y>0.10678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D0BB60F4-3523-4027-9F1D-C910919C54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376264" y="72008"/>
          <a:ext cx="3158002" cy="64013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11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2998308" y="1462702"/>
            <a:ext cx="520003" cy="465789"/>
          </a:xfrm>
          <a:prstGeom prst="rect">
            <a:avLst/>
          </a:prstGeom>
          <a:noFill/>
        </p:spPr>
      </p:pic>
      <p:pic>
        <p:nvPicPr>
          <p:cNvPr id="1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691680" y="1194048"/>
            <a:ext cx="647377" cy="579883"/>
          </a:xfrm>
          <a:prstGeom prst="rect">
            <a:avLst/>
          </a:prstGeom>
          <a:noFill/>
        </p:spPr>
      </p:pic>
      <p:pic>
        <p:nvPicPr>
          <p:cNvPr id="1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467716" y="455488"/>
            <a:ext cx="474757" cy="425260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387954" y="1542099"/>
            <a:ext cx="282402" cy="25295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250070" y="372908"/>
            <a:ext cx="282402" cy="252959"/>
          </a:xfrm>
          <a:prstGeom prst="rect">
            <a:avLst/>
          </a:prstGeom>
          <a:noFill/>
        </p:spPr>
      </p:pic>
      <p:pic>
        <p:nvPicPr>
          <p:cNvPr id="19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059832" y="0"/>
            <a:ext cx="4762500" cy="2295526"/>
          </a:xfrm>
          <a:prstGeom prst="rect">
            <a:avLst/>
          </a:prstGeom>
          <a:noFill/>
        </p:spPr>
      </p:pic>
      <p:pic>
        <p:nvPicPr>
          <p:cNvPr id="21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 userDrawn="1"/>
        </p:nvSpPr>
        <p:spPr>
          <a:xfrm>
            <a:off x="0" y="0"/>
            <a:ext cx="9144000" cy="6858001"/>
          </a:xfrm>
          <a:prstGeom prst="rect">
            <a:avLst/>
          </a:prstGeom>
          <a:noFill/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87624" y="548680"/>
            <a:ext cx="3960440" cy="3960440"/>
          </a:xfrm>
          <a:prstGeom prst="rect">
            <a:avLst/>
          </a:prstGeom>
          <a:noFill/>
        </p:spPr>
      </p:pic>
      <p:pic>
        <p:nvPicPr>
          <p:cNvPr id="2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22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1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685555">
            <a:off x="626085" y="1528055"/>
            <a:ext cx="1617183" cy="21388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218" name="Picture 2" descr="http://www.hqoboi.com/img/other2/svobodnaya-tematika_195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20" name="Picture 4" descr="110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068960"/>
            <a:ext cx="2195736" cy="2195736"/>
          </a:xfrm>
          <a:prstGeom prst="rect">
            <a:avLst/>
          </a:prstGeom>
          <a:noFill/>
        </p:spPr>
      </p:pic>
      <p:pic>
        <p:nvPicPr>
          <p:cNvPr id="9228" name="Picture 12" descr="http://li-web.ru/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509120"/>
            <a:ext cx="2573808" cy="1693566"/>
          </a:xfrm>
          <a:prstGeom prst="rect">
            <a:avLst/>
          </a:prstGeom>
          <a:noFill/>
        </p:spPr>
      </p:pic>
      <p:pic>
        <p:nvPicPr>
          <p:cNvPr id="1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4440927">
            <a:off x="3130519" y="1462702"/>
            <a:ext cx="520003" cy="465789"/>
          </a:xfrm>
          <a:prstGeom prst="rect">
            <a:avLst/>
          </a:prstGeom>
          <a:noFill/>
        </p:spPr>
      </p:pic>
      <p:pic>
        <p:nvPicPr>
          <p:cNvPr id="18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834491">
            <a:off x="1823891" y="1194048"/>
            <a:ext cx="647377" cy="579883"/>
          </a:xfrm>
          <a:prstGeom prst="rect">
            <a:avLst/>
          </a:prstGeom>
          <a:noFill/>
        </p:spPr>
      </p:pic>
      <p:pic>
        <p:nvPicPr>
          <p:cNvPr id="22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 rot="20765509" flipH="1">
            <a:off x="2599927" y="455488"/>
            <a:ext cx="474757" cy="425260"/>
          </a:xfrm>
          <a:prstGeom prst="rect">
            <a:avLst/>
          </a:prstGeom>
          <a:noFill/>
        </p:spPr>
      </p:pic>
      <p:pic>
        <p:nvPicPr>
          <p:cNvPr id="24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7860795" flipH="1">
            <a:off x="2520165" y="1542099"/>
            <a:ext cx="282402" cy="252959"/>
          </a:xfrm>
          <a:prstGeom prst="rect">
            <a:avLst/>
          </a:prstGeom>
          <a:noFill/>
        </p:spPr>
      </p:pic>
      <p:pic>
        <p:nvPicPr>
          <p:cNvPr id="25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 rot="1184213" flipH="1">
            <a:off x="3382281" y="372908"/>
            <a:ext cx="282402" cy="252959"/>
          </a:xfrm>
          <a:prstGeom prst="rect">
            <a:avLst/>
          </a:prstGeom>
          <a:noFill/>
        </p:spPr>
      </p:pic>
      <p:pic>
        <p:nvPicPr>
          <p:cNvPr id="9240" name="Picture 24" descr="http://kira-scrap.ru/KATALOG/OFORMLENIE/1/0_8ba16_f0ee499e_L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347864" y="0"/>
            <a:ext cx="4762500" cy="2295526"/>
          </a:xfrm>
          <a:prstGeom prst="rect">
            <a:avLst/>
          </a:prstGeom>
          <a:noFill/>
        </p:spPr>
      </p:pic>
      <p:pic>
        <p:nvPicPr>
          <p:cNvPr id="36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4760048">
            <a:off x="2262221" y="1712230"/>
            <a:ext cx="728934" cy="886319"/>
          </a:xfrm>
          <a:prstGeom prst="rect">
            <a:avLst/>
          </a:prstGeom>
          <a:noFill/>
        </p:spPr>
      </p:pic>
      <p:pic>
        <p:nvPicPr>
          <p:cNvPr id="37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 rot="3367660">
            <a:off x="2629973" y="626837"/>
            <a:ext cx="727507" cy="885062"/>
          </a:xfrm>
          <a:prstGeom prst="rect">
            <a:avLst/>
          </a:prstGeom>
          <a:noFill/>
        </p:spPr>
      </p:pic>
      <p:pic>
        <p:nvPicPr>
          <p:cNvPr id="38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99592" y="0"/>
            <a:ext cx="3960440" cy="3960440"/>
          </a:xfrm>
          <a:prstGeom prst="rect">
            <a:avLst/>
          </a:prstGeom>
          <a:noFill/>
        </p:spPr>
      </p:pic>
      <p:pic>
        <p:nvPicPr>
          <p:cNvPr id="39" name="Picture 26" descr="http://img-fotki.yandex.ru/get/9512/16969765.1e5/0_8ba0d_a93542ba_orig.png"/>
          <p:cNvPicPr>
            <a:picLocks noChangeAspect="1" noChangeArrowheads="1"/>
          </p:cNvPicPr>
          <p:nvPr userDrawn="1"/>
        </p:nvPicPr>
        <p:blipFill>
          <a:blip r:embed="rId11" cstate="screen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51992" y="152400"/>
            <a:ext cx="3960440" cy="3960440"/>
          </a:xfrm>
          <a:prstGeom prst="rect">
            <a:avLst/>
          </a:prstGeom>
          <a:noFill/>
        </p:spPr>
      </p:pic>
      <p:pic>
        <p:nvPicPr>
          <p:cNvPr id="9230" name="Picture 14" descr="http://s55.radikal.ru/i150/1107/cb/9858ef343a07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 rot="2525172">
            <a:off x="684484" y="1607470"/>
            <a:ext cx="1617183" cy="2138855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 userDrawn="1"/>
        </p:nvSpPr>
        <p:spPr>
          <a:xfrm>
            <a:off x="0" y="116632"/>
            <a:ext cx="9144000" cy="6858000"/>
          </a:xfrm>
          <a:prstGeom prst="rect">
            <a:avLst/>
          </a:prstGeom>
          <a:solidFill>
            <a:srgbClr val="E3DFF7">
              <a:alpha val="69000"/>
            </a:srgbClr>
          </a:solidFill>
          <a:ln w="222250" cmpd="tri">
            <a:solidFill>
              <a:srgbClr val="00B0F0">
                <a:alpha val="87000"/>
              </a:srgb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9BD52-5950-4F4F-8684-D99FAF53D510}" type="datetimeFigureOut">
              <a:rPr lang="ru-RU" smtClean="0"/>
              <a:pPr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7CC8F-F76F-44D9-871F-21C09AA996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2284" y="260648"/>
            <a:ext cx="5182344" cy="197165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Школа №59</a:t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9883" y="4869160"/>
            <a:ext cx="3744416" cy="1752600"/>
          </a:xfrm>
        </p:spPr>
        <p:txBody>
          <a:bodyPr>
            <a:normAutofit/>
          </a:bodyPr>
          <a:lstStyle/>
          <a:p>
            <a:pPr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844F5D-A86D-4538-9EEC-E03CE3889083}"/>
              </a:ext>
            </a:extLst>
          </p:cNvPr>
          <p:cNvSpPr/>
          <p:nvPr/>
        </p:nvSpPr>
        <p:spPr>
          <a:xfrm>
            <a:off x="2483768" y="2659559"/>
            <a:ext cx="67050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«Вода - источник жизни»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 txBox="1">
            <a:spLocks/>
          </p:cNvSpPr>
          <p:nvPr/>
        </p:nvSpPr>
        <p:spPr>
          <a:xfrm>
            <a:off x="215516" y="476672"/>
            <a:ext cx="8712968" cy="547226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создала нашу планету, и наша жизнь без нее невозможна. Она является главным компонентом жизни.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важность воды в жизни человека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и проанализировать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из книг, журналов и интернет ресурсов о выбранной теме.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анкетирование среди учащихся и работников школы : «Какую воду мы пьем?»;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опыты для определения качества воды из различных источников водоснабжения нашей деревни;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роль воды в жизни человека.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исследования проекта: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водопроводная вода, родниковая вода.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опыты, анкетирование, сбор информации.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проекта: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качество воды 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проекта: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3"/>
          <p:cNvSpPr txBox="1">
            <a:spLocks/>
          </p:cNvSpPr>
          <p:nvPr/>
        </p:nvSpPr>
        <p:spPr>
          <a:xfrm>
            <a:off x="0" y="502045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Моя работа посвящена воде, как источнику жизни.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своей работы я, с учителем химии, провела некоторые опыты определяющие качество воды. Для этих опытов я собрала воду</a:t>
            </a:r>
            <a:r>
              <a:rPr kumimoji="0" lang="ru-RU" sz="32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из разных источников: водопроводная вода и родник. </a:t>
            </a:r>
            <a:r>
              <a:rPr lang="ru-RU" sz="3200" baseline="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16" y="188641"/>
            <a:ext cx="4822092" cy="3112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150312" cy="31127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2E264A-35C6-4297-B770-275EAFDDF9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01374"/>
            <a:ext cx="4150312" cy="35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82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149" y="3937664"/>
            <a:ext cx="88559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опыты показали, что водопроводная вода плохого качества. Такую воду не желательно употреблять сырой. Лучшим решением будет очистить водонапорные башни и заменить старые трубы. Но самый легкий способ это поставить фильтр.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из колодца и источника вполне пригодна для употребления, но в ней содержится небольшое количество твердых примесей, поэтому перед употреблением будет лучше её прокипятить.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FCDDAA-8854-4106-BB56-8FE1C316B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661" y="260648"/>
            <a:ext cx="4299456" cy="3677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" y="260648"/>
            <a:ext cx="4556512" cy="367701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A589-0564-4140-8FA7-1D81C13D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516613-AD8D-40D1-B6CC-A11142F96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764704"/>
            <a:ext cx="7772400" cy="1500187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938689502"/>
              </p:ext>
            </p:extLst>
          </p:nvPr>
        </p:nvGraphicFramePr>
        <p:xfrm>
          <a:off x="107504" y="188640"/>
          <a:ext cx="892899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0534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74D5D-6613-44F1-B272-2727AC12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561D50-ED72-4E48-AE23-3D0F18650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76848019"/>
              </p:ext>
            </p:extLst>
          </p:nvPr>
        </p:nvGraphicFramePr>
        <p:xfrm>
          <a:off x="107504" y="188640"/>
          <a:ext cx="8928992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06579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2AD3-7CD7-487E-8565-36D00B25C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5580335"/>
          </a:xfrm>
        </p:spPr>
        <p:txBody>
          <a:bodyPr>
            <a:noAutofit/>
          </a:bodyPr>
          <a:lstStyle/>
          <a:p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работы: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из водопровода очень жесткая и применять в пищу ее желательно только после кипячения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родниковой воде содержится большое количество твердых примесей.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половины населения не употребляют воду из-под крана. 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 из 17 пользуются бытовыми фильтрами. 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улучшению воды и предотвращению последующих загрязнений: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сбрасывать в реку и не оставлять в городе и на берегу бытовой мусор, промышленные и сельскохозяйственные отходы;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 мыть автомобили у рек и источников;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мероприятия по уборке улиц от бытового мусора;</a:t>
            </a:r>
            <a:br>
              <a:rPr lang="ru-RU" sz="2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своевременно очищать водонапорные баши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заменять старые трубы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очищать воды из родника</a:t>
            </a:r>
            <a:b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возможности ставить бытовые фильтра.</a:t>
            </a:r>
            <a:endParaRPr lang="ru-RU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FC8250-E448-40D8-B381-A498D68A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8986924" y="6685585"/>
            <a:ext cx="45719" cy="144017"/>
          </a:xfrm>
        </p:spPr>
        <p:txBody>
          <a:bodyPr>
            <a:normAutofit fontScale="25000" lnSpcReduction="20000"/>
          </a:bodyPr>
          <a:lstStyle/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66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F021C-A36A-42CE-BAA8-DC50BF74E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772400" cy="1470025"/>
          </a:xfrm>
        </p:spPr>
        <p:txBody>
          <a:bodyPr/>
          <a:lstStyle/>
          <a:p>
            <a:r>
              <a:rPr lang="ru-RU" dirty="0"/>
              <a:t>Спасибо за внимание.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871737-13F0-4733-BA28-B07DA5AED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818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371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Georgia</vt:lpstr>
      <vt:lpstr>Times New Roman</vt:lpstr>
      <vt:lpstr>Wingdings</vt:lpstr>
      <vt:lpstr>Тема Office</vt:lpstr>
      <vt:lpstr>МАОУ Школа №59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работы: - вода из водопровода очень жесткая и применять в пищу ее желательно только после кипячения - В родниковой воде содержится большое количество твердых примесей. -  более половины населения не употребляют воду из-под крана.  12 человек из 17 пользуются бытовыми фильтрами.   Предложения по улучшению воды и предотвращению последующих загрязнений: - Не сбрасывать в реку и не оставлять в городе и на берегу бытовой мусор, промышленные и сельскохозяйственные отходы;  - Не мыть автомобили у рек и источников; - Проводить мероприятия по уборке улиц от бытового мусора; - своевременно очищать водонапорные баши - заменять старые трубы - очищать воды из родника - по возможности ставить бытовые фильтра.</vt:lpstr>
      <vt:lpstr>Спасибо за внимание.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INDTEX</cp:lastModifiedBy>
  <cp:revision>41</cp:revision>
  <dcterms:created xsi:type="dcterms:W3CDTF">2014-08-13T11:18:13Z</dcterms:created>
  <dcterms:modified xsi:type="dcterms:W3CDTF">2025-05-14T11:27:40Z</dcterms:modified>
</cp:coreProperties>
</file>