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68" r:id="rId4"/>
    <p:sldId id="270" r:id="rId5"/>
    <p:sldId id="271" r:id="rId6"/>
    <p:sldId id="272" r:id="rId7"/>
    <p:sldId id="273" r:id="rId8"/>
    <p:sldId id="274" r:id="rId9"/>
    <p:sldId id="267" r:id="rId10"/>
    <p:sldId id="275" r:id="rId11"/>
    <p:sldId id="257" r:id="rId12"/>
    <p:sldId id="259" r:id="rId13"/>
    <p:sldId id="258" r:id="rId14"/>
    <p:sldId id="260" r:id="rId15"/>
    <p:sldId id="261" r:id="rId16"/>
    <p:sldId id="276" r:id="rId17"/>
    <p:sldId id="265" r:id="rId18"/>
    <p:sldId id="262" r:id="rId19"/>
    <p:sldId id="263" r:id="rId20"/>
    <p:sldId id="26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-540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92168E-2F48-44B3-A8A4-88D83ECB6C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D137C42-EF2E-444A-9F9B-52BD97728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D0120F5-A346-475C-A94D-CCC55B8B4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CEF6D-F8FE-4208-A3AC-0EC36A6EA206}" type="datetimeFigureOut">
              <a:rPr lang="ru-RU" smtClean="0"/>
              <a:pPr/>
              <a:t>17.05.2025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4ED908-1976-4A54-9689-636CC27A7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4B6A36D-9DE3-4C05-9956-C98BD9145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7DB2-309A-4E4E-B2C4-981E7CA483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59365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BA4189-8A0D-44D6-8DF7-21C56AF5A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0AFA8E7-3B23-4420-AAC9-B50C81AA19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85D50B7-8708-45C1-B691-A3D769916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CEF6D-F8FE-4208-A3AC-0EC36A6EA206}" type="datetimeFigureOut">
              <a:rPr lang="ru-RU" smtClean="0"/>
              <a:pPr/>
              <a:t>17.05.2025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7007CDE-F161-4791-A4C3-437B94E26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D0FA9D6-C920-4A90-8B9C-339B312FD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7DB2-309A-4E4E-B2C4-981E7CA483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2916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E06F4A29-5D07-4727-88C8-7D75A11381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2BDA60A-6BB9-438C-AFE8-853136DEA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7D00731-0FBF-445D-AAD7-2D0FE90DB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CEF6D-F8FE-4208-A3AC-0EC36A6EA206}" type="datetimeFigureOut">
              <a:rPr lang="ru-RU" smtClean="0"/>
              <a:pPr/>
              <a:t>17.05.2025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0FF7F27-2AE1-4302-99EA-089F6181D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415D653-A61A-4AE9-BA3B-9BE0AA256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7DB2-309A-4E4E-B2C4-981E7CA483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9370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CC28EF-62EE-4480-9030-62A58B592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7B56534-9EC2-4889-A6E9-D4A7424125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AC4CF73-50ED-4969-8077-017E5F2FE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CEF6D-F8FE-4208-A3AC-0EC36A6EA206}" type="datetimeFigureOut">
              <a:rPr lang="ru-RU" smtClean="0"/>
              <a:pPr/>
              <a:t>17.05.2025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B532746-046C-4682-9C38-08BDDC613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8DD8F6E-C179-4DC0-8937-27E36DF7E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7DB2-309A-4E4E-B2C4-981E7CA483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2478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B50213-CDD8-46DC-AFC2-EEEC190EC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EF90964-F5D3-45F4-92FA-7C9D60815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B029849-1506-4048-9632-5C0AE3ABE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CEF6D-F8FE-4208-A3AC-0EC36A6EA206}" type="datetimeFigureOut">
              <a:rPr lang="ru-RU" smtClean="0"/>
              <a:pPr/>
              <a:t>17.05.2025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6A873BB-B0EC-42B2-8751-1ECA3F44C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4D8FA6C-B60A-4971-9D35-9D0AA0806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7DB2-309A-4E4E-B2C4-981E7CA483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9509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E4E68B-F9CD-49C4-8C00-C6BC2964B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F01D574-A60F-4A44-B6D4-8AEBDF0B09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B97961D-E196-4746-B953-920989D949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E6A1121-14BF-424D-8511-0F5E28986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CEF6D-F8FE-4208-A3AC-0EC36A6EA206}" type="datetimeFigureOut">
              <a:rPr lang="ru-RU" smtClean="0"/>
              <a:pPr/>
              <a:t>17.05.2025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50D7A7A-5876-47F8-922A-F2230C449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D76E778-830C-44A7-AEF0-3BDFFB13A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7DB2-309A-4E4E-B2C4-981E7CA483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2911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75ECFD-6BEA-489E-A350-56971D305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6F94D75-8DB1-4F75-ACA6-58C8E91C54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5B03B39-92A4-4C9B-A19C-B6679AAE06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1519F98-04E0-4060-88C4-3B2F13378E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5BC0FC01-86EC-4F04-8B21-A1E33D6A99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AB262175-983E-42B9-A141-72B396816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CEF6D-F8FE-4208-A3AC-0EC36A6EA206}" type="datetimeFigureOut">
              <a:rPr lang="ru-RU" smtClean="0"/>
              <a:pPr/>
              <a:t>17.05.2025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D34B50E-ED90-4A3A-8DBF-C45CD82A8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99253C81-78A0-45A5-B71B-5678EAC3D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7DB2-309A-4E4E-B2C4-981E7CA483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23668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9A19B1-4006-400C-95DA-33AABADBA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B943F22F-514F-4374-AA79-C90649D63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CEF6D-F8FE-4208-A3AC-0EC36A6EA206}" type="datetimeFigureOut">
              <a:rPr lang="ru-RU" smtClean="0"/>
              <a:pPr/>
              <a:t>17.05.2025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94C3600-D2CD-48AB-8F54-A992099D9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C4FF26E-7C71-4FE0-AD08-CE3F946F3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7DB2-309A-4E4E-B2C4-981E7CA483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62938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C4A369B5-5E80-43B1-A4FD-E20F2A034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CEF6D-F8FE-4208-A3AC-0EC36A6EA206}" type="datetimeFigureOut">
              <a:rPr lang="ru-RU" smtClean="0"/>
              <a:pPr/>
              <a:t>17.05.2025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E07C9DEC-CE3B-4069-BA42-A806B48BF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6054771D-09D2-4234-9641-0B58459CD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7DB2-309A-4E4E-B2C4-981E7CA483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07799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FD1F0CA-46DA-4208-B51F-FD74BC541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42D0D96-6CB8-46DB-90F5-3984C1A7C9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247F35E-43EF-43DB-A633-997E9EE7E7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EBCE7F5-C180-4CDD-BC98-2BF188528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CEF6D-F8FE-4208-A3AC-0EC36A6EA206}" type="datetimeFigureOut">
              <a:rPr lang="ru-RU" smtClean="0"/>
              <a:pPr/>
              <a:t>17.05.2025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AF3C1F8-E516-4E1E-924E-8F4309DCC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39B4FD9-0DC9-44DB-868E-70C9CE51A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7DB2-309A-4E4E-B2C4-981E7CA483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90558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F57D82-F4A2-4E44-9FF5-E789ADBFE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C26BB0A-7189-40B2-AAEA-516CDF9F75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4FC4063-0851-48D6-80C3-1B16BAD393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1535F1D-05C6-4F8B-978C-3F4F571B3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CEF6D-F8FE-4208-A3AC-0EC36A6EA206}" type="datetimeFigureOut">
              <a:rPr lang="ru-RU" smtClean="0"/>
              <a:pPr/>
              <a:t>17.05.2025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3545E64-4E85-4FA0-8158-DE40260A8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06F9E5F-8B74-4CC2-A014-FB3D5E884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7DB2-309A-4E4E-B2C4-981E7CA483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09270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E347EA-A483-48D0-A7A7-9551844B5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9F71385-9D32-4F98-82A2-11BB8552E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E148975-0852-445A-BD88-F24EEC68EF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CEF6D-F8FE-4208-A3AC-0EC36A6EA206}" type="datetimeFigureOut">
              <a:rPr lang="ru-RU" smtClean="0"/>
              <a:pPr/>
              <a:t>17.05.2025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6E75EF6-FC4F-4A55-93AE-BDFCE54984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A890ACA-1EA5-42BE-90DC-DC6094F217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27DB2-309A-4E4E-B2C4-981E7CA483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4866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audio" Target="file:///C:\Users\&#1058;&#1072;&#1090;&#1100;&#1103;&#1085;&#1072;\Desktop\&#1050;&#1072;&#1088;&#1090;&#1086;&#1092;&#1077;&#1083;&#1100;%20&#1075;&#1083;&#1072;&#1074;&#1085;&#1072;&#1103;\&#1040;&#1091;&#1076;&#1080;&#1086;2%20(online-audio-converter.com).mp3" TargetMode="External"/><Relationship Id="rId7" Type="http://schemas.openxmlformats.org/officeDocument/2006/relationships/image" Target="../media/image34.png"/><Relationship Id="rId2" Type="http://schemas.openxmlformats.org/officeDocument/2006/relationships/audio" Target="file:///C:\Users\&#1058;&#1072;&#1090;&#1100;&#1103;&#1085;&#1072;\Desktop\&#1050;&#1072;&#1088;&#1090;&#1086;&#1092;&#1077;&#1083;&#1100;%20&#1075;&#1083;&#1072;&#1074;&#1085;&#1072;&#1103;\&#1040;&#1091;&#1076;&#1080;&#1086;1%20(online-audio-converter.com).mp3" TargetMode="External"/><Relationship Id="rId1" Type="http://schemas.openxmlformats.org/officeDocument/2006/relationships/video" Target="file:///C:\Users\&#1058;&#1072;&#1090;&#1100;&#1103;&#1085;&#1072;\Desktop\&#1050;&#1072;&#1088;&#1090;&#1086;&#1092;&#1077;&#1083;&#1100;%20&#1075;&#1083;&#1072;&#1074;&#1085;&#1072;&#1103;\&#1050;&#1072;&#1088;&#1103;&#1082;&#1080;&#1085;%20&#1043;&#1077;&#1086;&#1088;&#1075;&#1080;&#1081;%20&#1055;&#1077;&#1090;&#1088;&#1086;&#1074;&#1080;&#1095;,%201927%20&#1075;.%20&#1088;.mp4" TargetMode="Externa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25.png"/><Relationship Id="rId10" Type="http://schemas.openxmlformats.org/officeDocument/2006/relationships/image" Target="../media/image37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881DA76-5AAD-4B81-B949-7B42079B8EA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23027AE-3145-42CE-9257-586F61FE40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8462" b="90000" l="10000" r="90000">
                        <a14:foregroundMark x1="40625" y1="30879" x2="40625" y2="30879"/>
                        <a14:foregroundMark x1="65125" y1="37912" x2="65125" y2="37912"/>
                        <a14:foregroundMark x1="53750" y1="8462" x2="53750" y2="8462"/>
                        <a14:foregroundMark x1="50125" y1="29670" x2="50125" y2="296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6016" y="663465"/>
            <a:ext cx="4862485" cy="5531077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CF11B15D-C851-4564-BB70-2E3B5D3E0854}"/>
              </a:ext>
            </a:extLst>
          </p:cNvPr>
          <p:cNvSpPr/>
          <p:nvPr/>
        </p:nvSpPr>
        <p:spPr>
          <a:xfrm>
            <a:off x="3608942" y="5732873"/>
            <a:ext cx="45554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Это</a:t>
            </a:r>
            <a:r>
              <a:rPr lang="ru-RU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5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растение</a:t>
            </a:r>
            <a:r>
              <a:rPr lang="ru-RU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xmlns="" val="76147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Татьяна\Documents\c7204651d31435190a847c30fe6bd18a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3" y="4"/>
            <a:ext cx="108839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6A4AF84-59F2-4FEE-A6D9-FD9C1A5FC88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50000"/>
          </a:blip>
          <a:stretch>
            <a:fillRect/>
          </a:stretch>
        </p:blipFill>
        <p:spPr>
          <a:xfrm>
            <a:off x="0" y="4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32BEBBF-31B1-409C-8C22-6230296DE88E}"/>
              </a:ext>
            </a:extLst>
          </p:cNvPr>
          <p:cNvSpPr txBox="1"/>
          <p:nvPr/>
        </p:nvSpPr>
        <p:spPr>
          <a:xfrm>
            <a:off x="375871" y="234469"/>
            <a:ext cx="6097464" cy="13665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1: </a:t>
            </a:r>
            <a:r>
              <a:rPr lang="ru-RU" sz="2400" b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Определение содержания крахмала в картофеле в зависимости от его плотности</a:t>
            </a:r>
            <a:endParaRPr lang="ru-RU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C2C168F-E240-4932-83BF-63A9DDBF7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805" y="2006257"/>
            <a:ext cx="6097465" cy="2845484"/>
          </a:xfrm>
          <a:prstGeom prst="rect">
            <a:avLst/>
          </a:prstGeom>
        </p:spPr>
      </p:pic>
      <p:pic>
        <p:nvPicPr>
          <p:cNvPr id="1026" name="Picture 2" descr="C:\Users\Татьяна\Documents\809553b6de3d23583c7da9b077bfb9c2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6801" y="266700"/>
            <a:ext cx="5360099" cy="6273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9059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788D39C-AAA7-41C0-B3DB-195FD4E8201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50000"/>
          </a:blip>
          <a:stretch>
            <a:fillRect/>
          </a:stretch>
        </p:blipFill>
        <p:spPr>
          <a:xfrm>
            <a:off x="0" y="-970390"/>
            <a:ext cx="15443200" cy="78283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851234C-C04B-4EE6-9725-98D4FA831381}"/>
              </a:ext>
            </a:extLst>
          </p:cNvPr>
          <p:cNvSpPr txBox="1"/>
          <p:nvPr/>
        </p:nvSpPr>
        <p:spPr>
          <a:xfrm>
            <a:off x="6045200" y="237523"/>
            <a:ext cx="5715000" cy="9417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360363" algn="l"/>
              </a:tabLs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2: </a:t>
            </a:r>
            <a:r>
              <a:rPr lang="ru-RU" sz="2400" b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Обнаружение </a:t>
            </a:r>
            <a:r>
              <a:rPr lang="ru-RU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крахмала</a:t>
            </a:r>
            <a:r>
              <a:rPr lang="ru-RU" sz="2400" b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клубнях картофеля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70D77B8-0541-4CF6-9B19-00D59A04CD1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28553" y="1019909"/>
            <a:ext cx="2937800" cy="26122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CFA8B16-0649-485A-A395-EDFF60154763}"/>
              </a:ext>
            </a:extLst>
          </p:cNvPr>
          <p:cNvSpPr txBox="1"/>
          <p:nvPr/>
        </p:nvSpPr>
        <p:spPr>
          <a:xfrm>
            <a:off x="4762500" y="3198171"/>
            <a:ext cx="35814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Крахмал (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CHO) – 17,5%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C259CA3-2C4C-4D0E-9E1D-076668D7F56B}"/>
              </a:ext>
            </a:extLst>
          </p:cNvPr>
          <p:cNvSpPr txBox="1"/>
          <p:nvPr/>
        </p:nvSpPr>
        <p:spPr>
          <a:xfrm>
            <a:off x="7289800" y="5817972"/>
            <a:ext cx="44450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Сахароза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CHO – 0,5%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1D14163-D7B9-4BFF-88F7-8845751D4E3B}"/>
              </a:ext>
            </a:extLst>
          </p:cNvPr>
          <p:cNvSpPr txBox="1"/>
          <p:nvPr/>
        </p:nvSpPr>
        <p:spPr>
          <a:xfrm>
            <a:off x="6426203" y="4960630"/>
            <a:ext cx="38227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Минеральные соли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C21B0F4-B0AA-4B5D-B6F6-BFA592CF2CE7}"/>
              </a:ext>
            </a:extLst>
          </p:cNvPr>
          <p:cNvSpPr txBox="1"/>
          <p:nvPr/>
        </p:nvSpPr>
        <p:spPr>
          <a:xfrm>
            <a:off x="5486400" y="2182996"/>
            <a:ext cx="34544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Сухое вещество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23,7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439108F-CFB8-4966-A171-52E005E8B974}"/>
              </a:ext>
            </a:extLst>
          </p:cNvPr>
          <p:cNvSpPr txBox="1"/>
          <p:nvPr/>
        </p:nvSpPr>
        <p:spPr>
          <a:xfrm>
            <a:off x="5537205" y="1312954"/>
            <a:ext cx="363220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Вода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76,3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1DBD9CD-20C2-466F-931F-E7E6A30CCDB2}"/>
              </a:ext>
            </a:extLst>
          </p:cNvPr>
          <p:cNvSpPr txBox="1"/>
          <p:nvPr/>
        </p:nvSpPr>
        <p:spPr>
          <a:xfrm>
            <a:off x="5943603" y="4103288"/>
            <a:ext cx="27305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Белок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C24A3CDC-23CD-46C3-BB10-B7CF61E4A88B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9169406" y="1543787"/>
            <a:ext cx="12697" cy="10343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xmlns="" id="{71F223E6-07E6-44AB-B337-AEEF88652850}"/>
              </a:ext>
            </a:extLst>
          </p:cNvPr>
          <p:cNvCxnSpPr/>
          <p:nvPr/>
        </p:nvCxnSpPr>
        <p:spPr>
          <a:xfrm>
            <a:off x="8483605" y="2565408"/>
            <a:ext cx="675055" cy="464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676F5E8F-DB1A-42FF-B329-10E32E250562}"/>
              </a:ext>
            </a:extLst>
          </p:cNvPr>
          <p:cNvCxnSpPr>
            <a:endCxn id="7" idx="3"/>
          </p:cNvCxnSpPr>
          <p:nvPr/>
        </p:nvCxnSpPr>
        <p:spPr>
          <a:xfrm rot="10800000" flipV="1">
            <a:off x="8343900" y="3086100"/>
            <a:ext cx="1270000" cy="342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xmlns="" id="{AD1079F5-8159-4A4C-9528-BCE3667D6633}"/>
              </a:ext>
            </a:extLst>
          </p:cNvPr>
          <p:cNvCxnSpPr/>
          <p:nvPr/>
        </p:nvCxnSpPr>
        <p:spPr>
          <a:xfrm flipV="1">
            <a:off x="8585203" y="3627360"/>
            <a:ext cx="1364764" cy="5128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85886F1E-E142-4802-96A2-FBDD45129709}"/>
              </a:ext>
            </a:extLst>
          </p:cNvPr>
          <p:cNvCxnSpPr>
            <a:stCxn id="9" idx="3"/>
          </p:cNvCxnSpPr>
          <p:nvPr/>
        </p:nvCxnSpPr>
        <p:spPr>
          <a:xfrm flipV="1">
            <a:off x="10248903" y="3149609"/>
            <a:ext cx="431800" cy="204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xmlns="" id="{B038E4FA-1E9C-4821-AF16-58F2583DDFBA}"/>
              </a:ext>
            </a:extLst>
          </p:cNvPr>
          <p:cNvCxnSpPr/>
          <p:nvPr/>
        </p:nvCxnSpPr>
        <p:spPr>
          <a:xfrm rot="5400000" flipH="1" flipV="1">
            <a:off x="9616015" y="4260215"/>
            <a:ext cx="2518197" cy="6017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Татьяна\Documents\C4nb3d_OLA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215900"/>
            <a:ext cx="5130800" cy="1803400"/>
          </a:xfrm>
          <a:prstGeom prst="rect">
            <a:avLst/>
          </a:prstGeom>
          <a:noFill/>
        </p:spPr>
      </p:pic>
      <p:pic>
        <p:nvPicPr>
          <p:cNvPr id="2051" name="Picture 3" descr="C:\Users\Татьяна\Documents\kak-svarit-klej-iz-krahmal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1949" y="2265362"/>
            <a:ext cx="4198667" cy="31321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6704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9F93315-2D82-47EF-BDA2-CDAE1F1AFA9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50000"/>
          </a:blip>
          <a:stretch>
            <a:fillRect/>
          </a:stretch>
        </p:blipFill>
        <p:spPr>
          <a:xfrm>
            <a:off x="0" y="4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5F0A0BA-8C02-40A0-A151-0DE41FCDE3E7}"/>
              </a:ext>
            </a:extLst>
          </p:cNvPr>
          <p:cNvSpPr txBox="1"/>
          <p:nvPr/>
        </p:nvSpPr>
        <p:spPr>
          <a:xfrm>
            <a:off x="287949" y="207980"/>
            <a:ext cx="6097464" cy="9417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3: </a:t>
            </a:r>
            <a:r>
              <a:rPr lang="ru-RU" sz="2400" b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Обнаружение крахмальных зерен в клубнях картофеля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6781485-180C-41A5-9ADF-B2249B121E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6318" y="1854352"/>
            <a:ext cx="4964385" cy="4564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C0FC0FE-E140-45BB-88E4-67246E6CAC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7015" y="3024554"/>
            <a:ext cx="5166727" cy="3393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A4C0B1B-6B15-4D2C-B6D0-74A1B67E0AF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137" b="7846"/>
          <a:stretch/>
        </p:blipFill>
        <p:spPr>
          <a:xfrm>
            <a:off x="6895559" y="207988"/>
            <a:ext cx="4001580" cy="2512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9353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D688A25-F4D3-4C43-A3D8-CEF2B482FF0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50000"/>
          </a:blip>
          <a:stretch>
            <a:fillRect/>
          </a:stretch>
        </p:blipFill>
        <p:spPr>
          <a:xfrm>
            <a:off x="0" y="4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A5F07B4-BB55-4467-998C-EB39230B62DB}"/>
              </a:ext>
            </a:extLst>
          </p:cNvPr>
          <p:cNvSpPr txBox="1"/>
          <p:nvPr/>
        </p:nvSpPr>
        <p:spPr>
          <a:xfrm>
            <a:off x="218344" y="277766"/>
            <a:ext cx="4864645" cy="9417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4: </a:t>
            </a:r>
            <a:r>
              <a:rPr lang="ru-RU" sz="2400" b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Определение реакции среды картофеля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54C06AF-51EF-4C1E-806E-E219674BA90C}"/>
              </a:ext>
            </a:extLst>
          </p:cNvPr>
          <p:cNvSpPr txBox="1"/>
          <p:nvPr/>
        </p:nvSpPr>
        <p:spPr>
          <a:xfrm>
            <a:off x="6795249" y="5289569"/>
            <a:ext cx="53281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Оптимальные значения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некоторых культур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603381C-11A1-4AFA-97F0-A6F2838AAD2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51838" y="181597"/>
            <a:ext cx="2684585" cy="26845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A73D683-1BAA-410F-83E6-EB4C5CC249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5219" y="958393"/>
            <a:ext cx="3408484" cy="268458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256D267-1C18-4E9D-8070-35472CFA18C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6475"/>
          <a:stretch/>
        </p:blipFill>
        <p:spPr>
          <a:xfrm>
            <a:off x="4135839" y="1777200"/>
            <a:ext cx="2986616" cy="292787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4698DFF9-24D6-460F-B088-7477B38192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3165" y="2466511"/>
            <a:ext cx="3057363" cy="305736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1ED95B9-A006-4D14-A3FA-5EC6717684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" y="3999679"/>
            <a:ext cx="3179783" cy="238176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F3284AA-6A55-4E19-BA3C-28A2FA2E835D}"/>
              </a:ext>
            </a:extLst>
          </p:cNvPr>
          <p:cNvSpPr txBox="1"/>
          <p:nvPr/>
        </p:nvSpPr>
        <p:spPr>
          <a:xfrm>
            <a:off x="9726711" y="3102394"/>
            <a:ext cx="202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Люцерна 7,2 -8,0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6808433-E9D4-47BB-9F7C-BFEDDB5E7E1B}"/>
              </a:ext>
            </a:extLst>
          </p:cNvPr>
          <p:cNvSpPr txBox="1"/>
          <p:nvPr/>
        </p:nvSpPr>
        <p:spPr>
          <a:xfrm>
            <a:off x="7647683" y="3737909"/>
            <a:ext cx="202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Капуста 7,0 - 7,4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B02634B-2CDB-4FB0-B6C0-12B90662925A}"/>
              </a:ext>
            </a:extLst>
          </p:cNvPr>
          <p:cNvSpPr txBox="1"/>
          <p:nvPr/>
        </p:nvSpPr>
        <p:spPr>
          <a:xfrm>
            <a:off x="5308845" y="4735887"/>
            <a:ext cx="202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Пшеница 6,0 - 7,5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9584AE7-465A-4119-9206-B0F976C6FF0B}"/>
              </a:ext>
            </a:extLst>
          </p:cNvPr>
          <p:cNvSpPr txBox="1"/>
          <p:nvPr/>
        </p:nvSpPr>
        <p:spPr>
          <a:xfrm>
            <a:off x="3177149" y="5523876"/>
            <a:ext cx="2219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 4,5 – 6,3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4B3C56D-B7B2-4D92-AAEA-69D6E3F079BA}"/>
              </a:ext>
            </a:extLst>
          </p:cNvPr>
          <p:cNvSpPr txBox="1"/>
          <p:nvPr/>
        </p:nvSpPr>
        <p:spPr>
          <a:xfrm>
            <a:off x="576885" y="6381438"/>
            <a:ext cx="2026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Чай 4,0 – 5,0 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ACCBB6B8-D92B-4E01-A60F-B680765D525C}"/>
              </a:ext>
            </a:extLst>
          </p:cNvPr>
          <p:cNvCxnSpPr>
            <a:cxnSpLocks/>
          </p:cNvCxnSpPr>
          <p:nvPr/>
        </p:nvCxnSpPr>
        <p:spPr>
          <a:xfrm flipH="1">
            <a:off x="10229359" y="3471730"/>
            <a:ext cx="508564" cy="19758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xmlns="" id="{54035859-2AD7-4B61-A7C7-9354D99637D9}"/>
              </a:ext>
            </a:extLst>
          </p:cNvPr>
          <p:cNvCxnSpPr>
            <a:endCxn id="13" idx="2"/>
          </p:cNvCxnSpPr>
          <p:nvPr/>
        </p:nvCxnSpPr>
        <p:spPr>
          <a:xfrm rot="16200000" flipV="1">
            <a:off x="8586444" y="4181493"/>
            <a:ext cx="1326417" cy="11779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B3C91F34-5406-4F55-805E-43EDF158C72B}"/>
              </a:ext>
            </a:extLst>
          </p:cNvPr>
          <p:cNvCxnSpPr>
            <a:endCxn id="14" idx="2"/>
          </p:cNvCxnSpPr>
          <p:nvPr/>
        </p:nvCxnSpPr>
        <p:spPr>
          <a:xfrm rot="10800000">
            <a:off x="6321858" y="5105219"/>
            <a:ext cx="2892713" cy="3423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xmlns="" id="{B93102C2-9B18-4D8D-9CF2-6053F2285F41}"/>
              </a:ext>
            </a:extLst>
          </p:cNvPr>
          <p:cNvCxnSpPr/>
          <p:nvPr/>
        </p:nvCxnSpPr>
        <p:spPr>
          <a:xfrm flipV="1">
            <a:off x="4294037" y="5810428"/>
            <a:ext cx="2981193" cy="874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xmlns="" id="{AFF066E0-8982-42C4-A772-383A3B16DB9B}"/>
              </a:ext>
            </a:extLst>
          </p:cNvPr>
          <p:cNvCxnSpPr/>
          <p:nvPr/>
        </p:nvCxnSpPr>
        <p:spPr>
          <a:xfrm flipV="1">
            <a:off x="2268417" y="5978878"/>
            <a:ext cx="6392275" cy="6013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2890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3F54682-25C2-412B-AFEC-71214A3A1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C5A68F7-EC41-4EEF-9E0C-FAFDDB66032B}"/>
              </a:ext>
            </a:extLst>
          </p:cNvPr>
          <p:cNvSpPr txBox="1"/>
          <p:nvPr/>
        </p:nvSpPr>
        <p:spPr>
          <a:xfrm>
            <a:off x="338916" y="157693"/>
            <a:ext cx="6564765" cy="9417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5: </a:t>
            </a:r>
            <a:r>
              <a:rPr lang="ru-RU" sz="2400" b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Определение наличия соланина в клубнях картофеля</a:t>
            </a:r>
            <a:r>
              <a:rPr lang="ru-RU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(качественная проба)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7D7A209-1508-4D7B-9974-19757A5B42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1541" y="1383133"/>
            <a:ext cx="2621507" cy="25821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214556F-EF9F-40F7-B3CF-C01A0EEF9811}"/>
              </a:ext>
            </a:extLst>
          </p:cNvPr>
          <p:cNvSpPr txBox="1"/>
          <p:nvPr/>
        </p:nvSpPr>
        <p:spPr>
          <a:xfrm>
            <a:off x="4646681" y="4056677"/>
            <a:ext cx="4853355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Соланин в картофеле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94EAF6B-C8D6-4A2A-8EB0-02C42C39719A}"/>
              </a:ext>
            </a:extLst>
          </p:cNvPr>
          <p:cNvSpPr txBox="1"/>
          <p:nvPr/>
        </p:nvSpPr>
        <p:spPr>
          <a:xfrm>
            <a:off x="4646683" y="4448905"/>
            <a:ext cx="7346639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tabLst>
                <a:tab pos="0" algn="l"/>
              </a:tabLst>
            </a:pPr>
            <a:r>
              <a:rPr lang="ru-RU" dirty="0">
                <a:solidFill>
                  <a:srgbClr val="000000"/>
                </a:solidFill>
                <a:latin typeface="PT Serif" panose="020A0603040505020204" pitchFamily="18" charset="-52"/>
              </a:rPr>
              <a:t>        </a:t>
            </a:r>
            <a:r>
              <a:rPr lang="ru-RU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Соланин – это ядовитое органическое соединение, которое в свою очередь состоит из соланоидина и глюкозы.</a:t>
            </a:r>
          </a:p>
          <a:p>
            <a:pPr algn="just"/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представляет собой кристаллы. Соланин не растворим в воде, но прекрасно разводится спиртом. Вырабатывается данное вещество растениями семейства Пасленовых. Находится во всех частях: в листьях, стебле, плодах. Однако, меньше всего его в клубнях.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6C51BF6-079A-4D7C-B9B0-3BEB181CCD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9440" y="304343"/>
            <a:ext cx="4876800" cy="3514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9379083-BE93-41DA-87C5-14FAFFCC6A88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55307" y="1316226"/>
            <a:ext cx="3540604" cy="23604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35B7143-D92C-41B4-A7DD-4B8EC63257D9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73625" y="4275829"/>
            <a:ext cx="3274371" cy="23175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0782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Татьяна\Documents\1578659081_kartofel-polz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72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2A3D210-9733-4E62-8A47-BF3B9F0898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05" y="8987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1301DAA-2548-4250-A286-06BF9BE86BCB}"/>
              </a:ext>
            </a:extLst>
          </p:cNvPr>
          <p:cNvSpPr txBox="1"/>
          <p:nvPr/>
        </p:nvSpPr>
        <p:spPr>
          <a:xfrm>
            <a:off x="3768974" y="173596"/>
            <a:ext cx="8423031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 отличный овощ, который полезен для фигуры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BE0596E-FDCD-4662-93C5-0D9DCADF18B9}"/>
              </a:ext>
            </a:extLst>
          </p:cNvPr>
          <p:cNvSpPr txBox="1"/>
          <p:nvPr/>
        </p:nvSpPr>
        <p:spPr>
          <a:xfrm>
            <a:off x="3768974" y="633897"/>
            <a:ext cx="7728439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Регулярное употребление картофеля нормализует давление, снижает риск развития  сердечно-сосудистых заболеваний и избавляет от проблем с пищеварением. Содержание в нем большого количества витамина В6 помогает справиться со стрессом.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B016F50-F671-48B4-A355-6953395D61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07" y="2145324"/>
            <a:ext cx="6478580" cy="4308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2F86124-B48C-4E2C-ADA4-9B94EB5B9D37}"/>
              </a:ext>
            </a:extLst>
          </p:cNvPr>
          <p:cNvSpPr txBox="1"/>
          <p:nvPr/>
        </p:nvSpPr>
        <p:spPr>
          <a:xfrm>
            <a:off x="791308" y="197898"/>
            <a:ext cx="2283069" cy="17543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В1: 0,1 мг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В3: 0,3 мг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В6: 0,3 мг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В9: 8,0 мг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С: 20,0 мг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РР: 1,3 мг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5B0EAA4-62D9-42F1-97FC-866998693202}"/>
              </a:ext>
            </a:extLst>
          </p:cNvPr>
          <p:cNvSpPr txBox="1"/>
          <p:nvPr/>
        </p:nvSpPr>
        <p:spPr>
          <a:xfrm>
            <a:off x="6838952" y="2145331"/>
            <a:ext cx="2283069" cy="258532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Калий: 568,0 мг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Кальций: 10,0 мг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Магний: 23,0 мг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Сера: 32,0 мг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Фосфор: 58,0 мг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Хлор: 58,0 мг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Марганец: 170,0 мг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Медь: 140,0 мг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Цинк: 360,0 мг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6202EEB-CEFD-422C-A7B3-91F8C9F031C5}"/>
              </a:ext>
            </a:extLst>
          </p:cNvPr>
          <p:cNvSpPr txBox="1"/>
          <p:nvPr/>
        </p:nvSpPr>
        <p:spPr>
          <a:xfrm>
            <a:off x="7041909" y="4976252"/>
            <a:ext cx="4344865" cy="14773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Калорийность: 72,7 ккал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Вода: 78,6 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Углеводы: 16,3 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Крахмал: 15,0 г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Пищевые волокна: 1,4 г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93DE998-1BA7-41B5-9F15-A9715E963A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414" r="7067"/>
          <a:stretch/>
        </p:blipFill>
        <p:spPr>
          <a:xfrm>
            <a:off x="9464233" y="2294535"/>
            <a:ext cx="2503563" cy="21005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8035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52C4434-6F33-40A8-A532-94A1683F34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3F92C6E-139A-45BF-B912-FE51021A9CEE}"/>
              </a:ext>
            </a:extLst>
          </p:cNvPr>
          <p:cNvSpPr txBox="1"/>
          <p:nvPr/>
        </p:nvSpPr>
        <p:spPr>
          <a:xfrm>
            <a:off x="393456" y="542836"/>
            <a:ext cx="7716069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хлеб…..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роль играл и играет картофель в жизни людей нашей страны, особенно в тяжёлые годы, годы Великой Отечественной войны и послевоенные годы?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B53510F-D512-4AAE-A609-63C1A15551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09530" y="3492119"/>
            <a:ext cx="3798137" cy="28348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44636DF-D973-44BB-884D-3D8263BF9D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0931" y="349955"/>
            <a:ext cx="3456732" cy="2792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7B7F404-CF56-4213-BE67-41D99A37E687}"/>
              </a:ext>
            </a:extLst>
          </p:cNvPr>
          <p:cNvSpPr txBox="1"/>
          <p:nvPr/>
        </p:nvSpPr>
        <p:spPr>
          <a:xfrm>
            <a:off x="151673" y="6257699"/>
            <a:ext cx="40774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Карякин Георгий Петрович, 1927 г. р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562B23F-D42B-46E6-9622-67DA011D38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73673" y="2540397"/>
            <a:ext cx="4498555" cy="30590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Карякин Георгий Петрович, 1927 г. р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9"/>
          <a:stretch>
            <a:fillRect/>
          </a:stretch>
        </p:blipFill>
        <p:spPr>
          <a:xfrm>
            <a:off x="396240" y="2499360"/>
            <a:ext cx="2438400" cy="3180080"/>
          </a:xfrm>
          <a:prstGeom prst="rect">
            <a:avLst/>
          </a:prstGeom>
        </p:spPr>
      </p:pic>
      <p:pic>
        <p:nvPicPr>
          <p:cNvPr id="12" name="Аудио1 (online-audio-converter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3332167" y="2707641"/>
            <a:ext cx="731839" cy="731838"/>
          </a:xfrm>
          <a:prstGeom prst="rect">
            <a:avLst/>
          </a:prstGeom>
        </p:spPr>
      </p:pic>
      <p:pic>
        <p:nvPicPr>
          <p:cNvPr id="14" name="Аудио2 (online-audio-converter.com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tretch>
            <a:fillRect/>
          </a:stretch>
        </p:blipFill>
        <p:spPr>
          <a:xfrm>
            <a:off x="3423604" y="4688531"/>
            <a:ext cx="701357" cy="701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876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74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335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702D262-F17E-4485-921D-C26CAD6EC5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"/>
            <a:ext cx="1219200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DA6B0CE-D919-44D1-B1D8-F09BFAF72E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851" y="1791440"/>
            <a:ext cx="6356839" cy="4767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F82C45-ACDE-4FF9-8B3E-5E1AB403465C}"/>
              </a:ext>
            </a:extLst>
          </p:cNvPr>
          <p:cNvSpPr txBox="1"/>
          <p:nvPr/>
        </p:nvSpPr>
        <p:spPr>
          <a:xfrm>
            <a:off x="378068" y="393617"/>
            <a:ext cx="10893669" cy="10772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 является необходимой пищей на нашем столе и поэтому можно сказать, что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4E5F838-9F11-4EE9-9F1B-5E9718C4B56C}"/>
              </a:ext>
            </a:extLst>
          </p:cNvPr>
          <p:cNvSpPr txBox="1"/>
          <p:nvPr/>
        </p:nvSpPr>
        <p:spPr>
          <a:xfrm>
            <a:off x="6778872" y="1859344"/>
            <a:ext cx="471267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00B050"/>
                </a:solidFill>
                <a:latin typeface="Arial Black" panose="020B0A04020102020204" pitchFamily="34" charset="0"/>
              </a:rPr>
              <a:t>КАРТОФЕЛЬ – ВТОРОЙ ХЛЕБ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3E6C4F8-9465-4DF6-A893-E3C1070019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869" y="3884660"/>
            <a:ext cx="5158155" cy="26744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04301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881DA76-5AAD-4B81-B949-7B42079B8EA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056755B1-445B-4558-8276-E2BEB080E0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4848" y="583184"/>
            <a:ext cx="6242304" cy="46756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C8556924-7ED9-42CC-B668-7C2240CC3AAA}"/>
              </a:ext>
            </a:extLst>
          </p:cNvPr>
          <p:cNvSpPr/>
          <p:nvPr/>
        </p:nvSpPr>
        <p:spPr>
          <a:xfrm>
            <a:off x="829918" y="5469235"/>
            <a:ext cx="105321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Растение семейства Паслёновые…</a:t>
            </a:r>
            <a:endParaRPr lang="ru-RU" sz="5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665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881DA76-5AAD-4B81-B949-7B42079B8EA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60006B-8542-4954-B618-D44A616A22A3}"/>
              </a:ext>
            </a:extLst>
          </p:cNvPr>
          <p:cNvSpPr txBox="1"/>
          <p:nvPr/>
        </p:nvSpPr>
        <p:spPr>
          <a:xfrm>
            <a:off x="1504219" y="915542"/>
            <a:ext cx="93242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54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</a:p>
          <a:p>
            <a:pPr algn="r"/>
            <a:r>
              <a:rPr lang="ru-RU" sz="5400" b="1" i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«С малой удачи начинается большой успех».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3063127-AF18-489A-8972-A7AFF9A6EBD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3122804"/>
            <a:ext cx="4050323" cy="405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473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881DA76-5AAD-4B81-B949-7B42079B8EA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0A5456B-6653-4D97-AC31-D89885BC44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000" y="740966"/>
            <a:ext cx="7874000" cy="4390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57592B01-C778-4516-BD61-6AEA4B0E35E5}"/>
              </a:ext>
            </a:extLst>
          </p:cNvPr>
          <p:cNvSpPr/>
          <p:nvPr/>
        </p:nvSpPr>
        <p:spPr>
          <a:xfrm>
            <a:off x="2533454" y="5410945"/>
            <a:ext cx="71250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 </a:t>
            </a:r>
            <a:r>
              <a:rPr lang="ru-RU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Россию завез Петр </a:t>
            </a:r>
            <a:r>
              <a:rPr lang="en-US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</a:t>
            </a:r>
            <a:r>
              <a:rPr lang="ru-RU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…</a:t>
            </a:r>
            <a:endParaRPr lang="ru-RU" sz="5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417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881DA76-5AAD-4B81-B949-7B42079B8EA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F9BCCC5E-13F8-460F-8C34-1435B1841981}"/>
              </a:ext>
            </a:extLst>
          </p:cNvPr>
          <p:cNvSpPr/>
          <p:nvPr/>
        </p:nvSpPr>
        <p:spPr>
          <a:xfrm>
            <a:off x="0" y="869954"/>
            <a:ext cx="6477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Это </a:t>
            </a:r>
            <a:r>
              <a:rPr lang="ru-RU" sz="54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культурное,</a:t>
            </a:r>
          </a:p>
          <a:p>
            <a:pPr algn="ctr"/>
            <a:r>
              <a:rPr lang="ru-RU" sz="54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продовольственное, техническое </a:t>
            </a:r>
            <a:r>
              <a:rPr lang="ru-RU" sz="5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растение</a:t>
            </a:r>
            <a:r>
              <a:rPr lang="ru-RU" sz="54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…</a:t>
            </a:r>
            <a:endParaRPr lang="ru-RU" sz="5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026" name="Picture 2" descr="C:\Users\Татьяна\Documents\img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62700" y="457200"/>
            <a:ext cx="4665133" cy="401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529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881DA76-5AAD-4B81-B949-7B42079B8EA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A50585BE-18CE-42D2-BECF-A2FE12D74236}"/>
              </a:ext>
            </a:extLst>
          </p:cNvPr>
          <p:cNvSpPr/>
          <p:nvPr/>
        </p:nvSpPr>
        <p:spPr>
          <a:xfrm>
            <a:off x="248427" y="-42755"/>
            <a:ext cx="509827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 пищу </a:t>
            </a:r>
            <a:r>
              <a:rPr lang="ru-RU" sz="54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употребляются</a:t>
            </a:r>
            <a:r>
              <a:rPr lang="ru-RU" sz="5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образующиеся на его корнях, </a:t>
            </a:r>
            <a:r>
              <a:rPr lang="ru-RU" sz="5400" b="1" cap="none" spc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видоизмененые</a:t>
            </a:r>
            <a:r>
              <a:rPr lang="ru-RU" sz="54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5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побеги…</a:t>
            </a:r>
          </a:p>
        </p:txBody>
      </p:sp>
      <p:pic>
        <p:nvPicPr>
          <p:cNvPr id="2050" name="Picture 2" descr="C:\Users\Татьяна\Desktop\картофель\презентация\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7601" y="412750"/>
            <a:ext cx="5016499" cy="4248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3865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881DA76-5AAD-4B81-B949-7B42079B8EA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EDF500E-B4E3-4C48-96E1-B7CF8EED70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5600" y="825500"/>
            <a:ext cx="6705600" cy="4470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D6AE830-C901-4C9A-8D3F-F174200EA37E}"/>
              </a:ext>
            </a:extLst>
          </p:cNvPr>
          <p:cNvSpPr/>
          <p:nvPr/>
        </p:nvSpPr>
        <p:spPr>
          <a:xfrm>
            <a:off x="1567260" y="5615285"/>
            <a:ext cx="95496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 фастфуде именуется «фри</a:t>
            </a:r>
            <a:r>
              <a:rPr lang="ru-RU" sz="54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»…</a:t>
            </a:r>
            <a:endParaRPr lang="ru-RU" sz="5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52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881DA76-5AAD-4B81-B949-7B42079B8EA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5873759-9E70-4A31-BF81-592754279978}"/>
              </a:ext>
            </a:extLst>
          </p:cNvPr>
          <p:cNvSpPr/>
          <p:nvPr/>
        </p:nvSpPr>
        <p:spPr>
          <a:xfrm>
            <a:off x="784166" y="5520035"/>
            <a:ext cx="106236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 народе называют «второй хлеб»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35E686E-E7E2-4392-BF39-C7C7F5D11C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20221" y="728671"/>
            <a:ext cx="7751569" cy="43767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32552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881DA76-5AAD-4B81-B949-7B42079B8EA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1576479-2588-47B8-8992-1A7F8EF430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1" y="400050"/>
            <a:ext cx="4762500" cy="47625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AF57DBC0-BBF2-4709-BC4E-8F2FCC823783}"/>
              </a:ext>
            </a:extLst>
          </p:cNvPr>
          <p:cNvSpPr/>
          <p:nvPr/>
        </p:nvSpPr>
        <p:spPr>
          <a:xfrm>
            <a:off x="4165408" y="5367635"/>
            <a:ext cx="38611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Итак – это….</a:t>
            </a:r>
          </a:p>
        </p:txBody>
      </p:sp>
    </p:spTree>
    <p:extLst>
      <p:ext uri="{BB962C8B-B14F-4D97-AF65-F5344CB8AC3E}">
        <p14:creationId xmlns:p14="http://schemas.microsoft.com/office/powerpoint/2010/main" xmlns="" val="145659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881DA76-5AAD-4B81-B949-7B42079B8EA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6FF0D2-0544-4272-BA0E-9543668C64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1083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 Black" panose="020B0A04020102020204" pitchFamily="34" charset="0"/>
              </a:rPr>
              <a:t>Картофель как объект исследования школьников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6C88CDB-D92D-41E4-B026-326C9AFC35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6874" y="284294"/>
            <a:ext cx="7778263" cy="758947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Интегрированное внеклассное занятие естественнонаучных дисциплин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660006B-8542-4954-B618-D44A616A22A3}"/>
              </a:ext>
            </a:extLst>
          </p:cNvPr>
          <p:cNvSpPr txBox="1"/>
          <p:nvPr/>
        </p:nvSpPr>
        <p:spPr>
          <a:xfrm>
            <a:off x="3899396" y="4166033"/>
            <a:ext cx="80273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Девиз урока: </a:t>
            </a:r>
            <a:r>
              <a:rPr lang="ru-RU" sz="2800" b="1" i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«Скажи мне, и я забуду, покажи мне, и я запомню, </a:t>
            </a:r>
          </a:p>
          <a:p>
            <a:pPr algn="r"/>
            <a:r>
              <a:rPr lang="ru-RU" sz="2800" b="1" i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вовлеки меня, и я научусь».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3063127-AF18-489A-8972-A7AFF9A6EBD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3122804"/>
            <a:ext cx="4050323" cy="405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614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375</TotalTime>
  <Words>455</Words>
  <Application>Microsoft Office PowerPoint</Application>
  <PresentationFormat>Произвольный</PresentationFormat>
  <Paragraphs>62</Paragraphs>
  <Slides>20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Картофель как объект исследования школьников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Картофель как объект исследования школьников</dc:title>
  <dc:creator>Данил Сайфудинов</dc:creator>
  <cp:lastModifiedBy>Татьяна</cp:lastModifiedBy>
  <cp:revision>52</cp:revision>
  <dcterms:created xsi:type="dcterms:W3CDTF">2025-04-28T01:00:29Z</dcterms:created>
  <dcterms:modified xsi:type="dcterms:W3CDTF">2025-05-17T05:28:17Z</dcterms:modified>
</cp:coreProperties>
</file>