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E8E20-CEF6-8A1B-C6C2-89928E60C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FB465B-FE54-56C1-0E02-D88A8F7DD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24533A-1F2F-872C-EB21-C5B01116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E73A7-BA79-4220-B6A9-156142CD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AC19C-EC2B-25AC-4173-E2E5F1C2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43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B04C1-871B-9E1A-39F2-CFB2DC07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745852-EF8A-F937-EB57-32E3C1835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0AA67F-E643-391C-B2FC-9A108A26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76C34A-BD2D-E380-4614-34749383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1AA0BB-70E2-AE52-6718-351A2E0B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28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8648A36-7628-B9B9-0CFB-70CBA4679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A26679-BD2F-7928-F4D7-8B9662B8C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C260C5-B0B6-B9FF-FF98-871E3EF4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0E2233-1FEA-8007-27A4-5E8CD295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81F6CA-5C43-F9BC-FC20-28A13ACA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9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8A31B-58B1-3464-98B5-3BBBE619E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FD26EE-58D6-67C9-2BEC-C44291756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50F8A-12FC-576C-2F30-B560030B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5F6344-D061-84E4-FDED-B7C0EC58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841AB8-521A-CE69-48E2-A6F45A2D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03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B1474-A704-878F-B0B6-665C4E86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7456AA-3CE3-FFC4-0DB3-7596F109E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4FCF4-934D-67BE-5069-AA2D1ADA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CF5D36-39A0-E410-12E4-AAC85374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B25E7E-81AE-D776-5B9B-059CA1D1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7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A6AC5-4A74-7338-522C-0A5010DC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BD8A84-6EDD-D705-39AE-0B7C0160D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17CDCE-C088-1FD4-6E5A-1D3C079FF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6206A4-4AC7-E141-D5B2-7384B53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6D1CB0-C20E-6815-2144-208B9C05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86CD52-177B-3201-65BD-56E63DE4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5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9C20E-E44F-E059-46BA-677FC4D8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84078A-5721-A7B7-9E97-AF14A5585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7ADD4C-3BF6-DD3A-768D-AF2B5F2CE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73F38E-BF6E-4664-FD89-6A0E40A6A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D926656-B8F7-2074-7040-3F8BC0881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C748F4-DA28-E739-EB11-A6E6AF72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849345-2B6F-1029-6748-F30A94D3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9255BC-8B13-EC7F-757B-7956705A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4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28878-9C29-C5AB-2E49-74894E13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9EAFA8-5E09-C542-BAEB-70FC9345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540AE3B-947C-7E34-D3FB-F2935AAA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498590-8F7F-E854-F421-0E671D50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5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513ABB-4DCA-B9BE-06FD-25AC60ED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26E9B1-7346-4721-B03F-5D4C29F8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73D866-FC8F-1140-7D92-873104F9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42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0FAC2-4216-24E5-5C45-6E79A9597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99E8BD-1157-F455-EDD8-621E58693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CCB1C9-4714-4054-0469-832FC0D3C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CB0698-893A-73CB-56E2-BA507ED7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E24E4-D5BA-1049-98BF-5AE9B558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F91CD9-19D5-E8A2-637A-E3FBE5BB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37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220AB-F9A1-66B4-EFEA-51C117EA5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82FC7B-4477-C18F-46CB-9D9BBB175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43598A-160F-4176-BE88-AA0E38835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F5F6E9-649C-5E40-D27D-8E3C481B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053494-8C69-A788-8AE7-0DC9C507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89935A-2FAE-2168-CD63-090C3B61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1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528B2-1CC1-BEDE-4B5F-952A3E3B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2854F8-C508-E3A4-F547-92A82251F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691137-A87F-E323-B169-B3D9D1CBD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3804E-4B49-4738-BD39-F96D8776E992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B15A3A-D217-FAD1-2162-7684583C6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A61926-B211-CCF4-9645-125C692F6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D8E1-4D0F-417F-8D26-888B2F349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2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57630F-77BD-E3C8-379E-0D8C3B7C77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Теорема </a:t>
            </a:r>
            <a:r>
              <a:rPr lang="ru-RU" dirty="0" err="1"/>
              <a:t>виета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345AD8-79B1-ACD6-1844-4E965C54E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алгебры в 8 классе</a:t>
            </a:r>
          </a:p>
        </p:txBody>
      </p:sp>
    </p:spTree>
    <p:extLst>
      <p:ext uri="{BB962C8B-B14F-4D97-AF65-F5344CB8AC3E}">
        <p14:creationId xmlns:p14="http://schemas.microsoft.com/office/powerpoint/2010/main" val="3526697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F5C03A-494A-26F1-DF63-5218FB2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>
                <a:latin typeface="+mn-lt"/>
              </a:rPr>
              <a:t>Примеры для совместного решения у доски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7A614F-D559-C45E-2D0C-64DA67638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00"/>
              </a:spcAft>
              <a:buFont typeface="+mj-lt"/>
              <a:buAutoNum type="arabicPeriod"/>
            </a:pPr>
            <a:r>
              <a:rPr lang="en-US" sz="6600" b="0" i="0" dirty="0">
                <a:solidFill>
                  <a:srgbClr val="333333"/>
                </a:solidFill>
                <a:effectLst/>
                <a:latin typeface="YS Text"/>
              </a:rPr>
              <a:t>x2 </a:t>
            </a:r>
            <a:r>
              <a:rPr lang="ru-RU" sz="6600" b="0" i="0" dirty="0">
                <a:solidFill>
                  <a:srgbClr val="333333"/>
                </a:solidFill>
                <a:effectLst/>
                <a:latin typeface="YS Text"/>
              </a:rPr>
              <a:t>+ 5</a:t>
            </a:r>
            <a:r>
              <a:rPr lang="en-US" sz="6600" b="0" i="0" dirty="0">
                <a:solidFill>
                  <a:srgbClr val="333333"/>
                </a:solidFill>
                <a:effectLst/>
                <a:latin typeface="YS Text"/>
              </a:rPr>
              <a:t>x + </a:t>
            </a:r>
            <a:r>
              <a:rPr lang="ru-RU" sz="6600" b="0" i="0" dirty="0">
                <a:solidFill>
                  <a:srgbClr val="333333"/>
                </a:solidFill>
                <a:effectLst/>
                <a:latin typeface="YS Text"/>
              </a:rPr>
              <a:t>4</a:t>
            </a:r>
            <a:r>
              <a:rPr lang="en-US" sz="6600" b="0" i="0" dirty="0">
                <a:solidFill>
                  <a:srgbClr val="333333"/>
                </a:solidFill>
                <a:effectLst/>
                <a:latin typeface="YS Text"/>
              </a:rPr>
              <a:t> = 0.</a:t>
            </a:r>
          </a:p>
          <a:p>
            <a:pPr algn="l">
              <a:spcAft>
                <a:spcPts val="600"/>
              </a:spcAft>
              <a:buFont typeface="+mj-lt"/>
              <a:buAutoNum type="arabicPeriod" startAt="2"/>
            </a:pPr>
            <a:r>
              <a:rPr lang="en-US" sz="6600" b="0" i="0" dirty="0">
                <a:solidFill>
                  <a:srgbClr val="333333"/>
                </a:solidFill>
                <a:effectLst/>
                <a:latin typeface="YS Text"/>
              </a:rPr>
              <a:t>x2 + 8x — 180 = 0.</a:t>
            </a:r>
          </a:p>
          <a:p>
            <a:pPr marL="0" indent="0" algn="l">
              <a:spcAft>
                <a:spcPts val="600"/>
              </a:spcAft>
              <a:buNone/>
            </a:pPr>
            <a:endParaRPr lang="en-US" sz="6600" b="0" i="0" dirty="0">
              <a:solidFill>
                <a:srgbClr val="333333"/>
              </a:solidFill>
              <a:effectLst/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382175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6D154-C5BA-087B-3EF7-FE355C61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Примеры на самостоятельное решение (на оценку)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DCACF9-F8F3-4662-8752-2691A02A8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Х2 – 7 + 12 = 0</a:t>
            </a:r>
          </a:p>
          <a:p>
            <a:r>
              <a:rPr lang="ru-RU" sz="4400" dirty="0"/>
              <a:t>Х2 – х – 20 = 0</a:t>
            </a:r>
          </a:p>
          <a:p>
            <a:r>
              <a:rPr lang="ru-RU" sz="4400" dirty="0"/>
              <a:t>Х2 – 6х + 8 = 0</a:t>
            </a:r>
          </a:p>
          <a:p>
            <a:r>
              <a:rPr lang="ru-RU" sz="4400" dirty="0"/>
              <a:t>Х2 + 5х + 4 = 0</a:t>
            </a:r>
          </a:p>
        </p:txBody>
      </p:sp>
    </p:spTree>
    <p:extLst>
      <p:ext uri="{BB962C8B-B14F-4D97-AF65-F5344CB8AC3E}">
        <p14:creationId xmlns:p14="http://schemas.microsoft.com/office/powerpoint/2010/main" val="161627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3FC85-694C-EDED-00BE-333AC5BC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/>
              <a:t>Откуда название теоремы?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1075E4-D80D-C2ED-E42B-564D813D8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Франсуа́ </a:t>
            </a:r>
            <a:r>
              <a:rPr lang="ru-RU" b="1" i="0" dirty="0" err="1">
                <a:solidFill>
                  <a:srgbClr val="1E1E1E"/>
                </a:solidFill>
                <a:effectLst/>
                <a:latin typeface="Onest"/>
              </a:rPr>
              <a:t>Вие́т</a:t>
            </a:r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 - </a:t>
            </a:r>
            <a:r>
              <a:rPr lang="ru-RU" b="0" i="0" dirty="0">
                <a:solidFill>
                  <a:srgbClr val="1E1E1E"/>
                </a:solidFill>
                <a:effectLst/>
                <a:latin typeface="Onest"/>
              </a:rPr>
              <a:t>французский </a:t>
            </a:r>
            <a:r>
              <a:rPr lang="ru-RU" b="0" i="0" u="none" strike="noStrike" dirty="0">
                <a:effectLst/>
                <a:latin typeface="Onest"/>
              </a:rPr>
              <a:t>математик. Его большой заслугой стала как раз теорема </a:t>
            </a:r>
            <a:r>
              <a:rPr lang="ru-RU" b="0" i="0" u="none" strike="noStrike" dirty="0" err="1">
                <a:effectLst/>
                <a:latin typeface="Onest"/>
              </a:rPr>
              <a:t>виета</a:t>
            </a:r>
            <a:r>
              <a:rPr lang="ru-RU" b="0" i="0" u="none" strike="noStrike" dirty="0">
                <a:effectLst/>
                <a:latin typeface="Onest"/>
              </a:rPr>
              <a:t>.</a:t>
            </a:r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09F433F-6439-E1F0-87B2-F0BF104D9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37" y="3263900"/>
            <a:ext cx="44958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44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6D0B0-919A-0BE0-6AD9-A474597F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звучит теорема Виета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71C4F-5A78-9578-8029-204EC9C06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ru-RU" sz="4400" b="0" i="0" dirty="0">
                <a:solidFill>
                  <a:srgbClr val="333333"/>
                </a:solidFill>
                <a:effectLst/>
              </a:rPr>
              <a:t>Сумма корней приведенного квадратного уравнения равна второму коэффициенту, взятому с противоположным знаком, а произведение корней равно свободному коэффициенту.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48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F544E-BE50-DC34-690B-9B9FD96B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В чем заключается теорема Виета?</a:t>
            </a:r>
            <a:endParaRPr lang="ru-RU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403D78-D6F5-782C-A225-2725F5B1B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311"/>
            <a:ext cx="10515600" cy="5219114"/>
          </a:xfrm>
        </p:spPr>
        <p:txBody>
          <a:bodyPr>
            <a:normAutofit/>
          </a:bodyPr>
          <a:lstStyle/>
          <a:p>
            <a:r>
              <a:rPr lang="ru-RU" sz="4000" b="0" i="0" dirty="0">
                <a:solidFill>
                  <a:srgbClr val="333333"/>
                </a:solidFill>
                <a:effectLst/>
              </a:rPr>
              <a:t>Формула </a:t>
            </a:r>
            <a:r>
              <a:rPr lang="ru-RU" sz="4000" b="1" i="0" dirty="0">
                <a:solidFill>
                  <a:srgbClr val="333333"/>
                </a:solidFill>
                <a:effectLst/>
              </a:rPr>
              <a:t>теоремы</a:t>
            </a:r>
            <a:r>
              <a:rPr lang="ru-RU" sz="4000" b="0" i="0" dirty="0">
                <a:solidFill>
                  <a:srgbClr val="333333"/>
                </a:solidFill>
                <a:effectLst/>
              </a:rPr>
              <a:t> </a:t>
            </a:r>
            <a:r>
              <a:rPr lang="ru-RU" sz="4000" b="1" i="0" dirty="0">
                <a:solidFill>
                  <a:srgbClr val="333333"/>
                </a:solidFill>
                <a:effectLst/>
              </a:rPr>
              <a:t>Виета</a:t>
            </a:r>
            <a:r>
              <a:rPr lang="ru-RU" sz="4000" b="0" i="0" dirty="0">
                <a:solidFill>
                  <a:srgbClr val="333333"/>
                </a:solidFill>
                <a:effectLst/>
              </a:rPr>
              <a:t> позволяет вычислить сумму и произведение корней квадратного уравнения. Суть </a:t>
            </a:r>
            <a:r>
              <a:rPr lang="ru-RU" sz="4000" b="1" i="0" dirty="0">
                <a:solidFill>
                  <a:srgbClr val="333333"/>
                </a:solidFill>
                <a:effectLst/>
              </a:rPr>
              <a:t>теоремы</a:t>
            </a:r>
            <a:r>
              <a:rPr lang="ru-RU" sz="4000" b="0" i="0" dirty="0">
                <a:solidFill>
                  <a:srgbClr val="333333"/>
                </a:solidFill>
                <a:effectLst/>
              </a:rPr>
              <a:t>: В приведенных квадратных уравнениях x2 + b*x + c = 0 сумма корней равна второму коэффициенту с противоположным знаком </a:t>
            </a: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x₁ + x₂ = −b</a:t>
            </a:r>
            <a:r>
              <a:rPr lang="ru-RU" sz="4000" b="0" i="0" dirty="0">
                <a:solidFill>
                  <a:srgbClr val="333333"/>
                </a:solidFill>
                <a:effectLst/>
              </a:rPr>
              <a:t>, а произведение корней равно свободному            члену        </a:t>
            </a:r>
            <a:r>
              <a:rPr lang="ru-RU" sz="40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x₁ * x₂= c.</a:t>
            </a:r>
            <a:endParaRPr lang="ru-RU" sz="4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2775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02200-D442-71FC-4925-D0ADC724B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09A427-DAC8-581C-3242-73F721062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EAFA8F0B-950F-2578-9894-22C6B92F7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915" y="232776"/>
            <a:ext cx="9004177" cy="639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937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D8D51-1DAF-369C-8850-230660CA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можно использовать теорему Виета?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113E03-F32F-CF32-8B36-D39DE2908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867"/>
          </a:xfrm>
        </p:spPr>
        <p:txBody>
          <a:bodyPr>
            <a:normAutofit/>
          </a:bodyPr>
          <a:lstStyle/>
          <a:p>
            <a:r>
              <a:rPr lang="ru-RU" sz="3600" b="1" i="0" dirty="0">
                <a:solidFill>
                  <a:srgbClr val="333333"/>
                </a:solidFill>
                <a:effectLst/>
                <a:latin typeface="YS Text"/>
              </a:rPr>
              <a:t>Теорема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 </a:t>
            </a:r>
            <a:r>
              <a:rPr lang="ru-RU" sz="3600" b="1" i="0" dirty="0">
                <a:solidFill>
                  <a:srgbClr val="333333"/>
                </a:solidFill>
                <a:effectLst/>
                <a:latin typeface="YS Text"/>
              </a:rPr>
              <a:t>Виета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 используется при решении квадратных уравнений, конечно, чаще приведенных, то есть уравнений, у которых старший коэффициент а = 1</a:t>
            </a:r>
          </a:p>
          <a:p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На практике чаще всего один корень уравнения </a:t>
            </a:r>
            <a:r>
              <a:rPr lang="ru-RU" sz="3600" b="1" i="0" dirty="0">
                <a:solidFill>
                  <a:srgbClr val="333333"/>
                </a:solidFill>
                <a:effectLst/>
                <a:latin typeface="YS Text"/>
              </a:rPr>
              <a:t>можно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 легко найти подбором. Обычно это 1 или -1, 2 или -2.</a:t>
            </a:r>
          </a:p>
          <a:p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 Далее проверяем подстановкой и затем находим второй корень по </a:t>
            </a:r>
            <a:r>
              <a:rPr lang="ru-RU" sz="3600" b="1" i="0" dirty="0">
                <a:solidFill>
                  <a:srgbClr val="333333"/>
                </a:solidFill>
                <a:effectLst/>
                <a:latin typeface="YS Text"/>
              </a:rPr>
              <a:t>теореме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 </a:t>
            </a:r>
            <a:r>
              <a:rPr lang="ru-RU" sz="3600" b="1" i="0" dirty="0">
                <a:solidFill>
                  <a:srgbClr val="333333"/>
                </a:solidFill>
                <a:effectLst/>
                <a:latin typeface="YS Text"/>
              </a:rPr>
              <a:t>Виета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YS Text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6666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DE909-A3D1-8BAD-C06E-5032B7B1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D6E071-03BA-167D-1D01-5B5BBCD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839138" cy="5232583"/>
          </a:xfrm>
        </p:spPr>
        <p:txBody>
          <a:bodyPr>
            <a:normAutofit/>
          </a:bodyPr>
          <a:lstStyle/>
          <a:p>
            <a:r>
              <a:rPr lang="ru-RU" sz="6000" dirty="0"/>
              <a:t>Уравнения вида</a:t>
            </a:r>
          </a:p>
          <a:p>
            <a:r>
              <a:rPr lang="ru-RU" sz="6000" dirty="0"/>
              <a:t>5х2 – 4х + 5 = 0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Решается строго по дискриминанту!!</a:t>
            </a:r>
          </a:p>
        </p:txBody>
      </p:sp>
    </p:spTree>
    <p:extLst>
      <p:ext uri="{BB962C8B-B14F-4D97-AF65-F5344CB8AC3E}">
        <p14:creationId xmlns:p14="http://schemas.microsoft.com/office/powerpoint/2010/main" val="138527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3206D-5C06-F661-8AC1-1687CCA5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из теоремы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46E6A5-4435-00F5-CEBF-51E80785C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приведенном квадратном уравнении вида: x2 + </a:t>
            </a:r>
            <a:r>
              <a:rPr lang="ru-RU" sz="44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ru-RU" sz="44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c = 0 коэффициент c &gt; 0, то корни x1 и x2 имеют одинаковый знак. </a:t>
            </a:r>
          </a:p>
          <a:p>
            <a:r>
              <a:rPr lang="ru-RU" sz="44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 наоборот, если коэффициент c &lt; 0, корни x1 и x2 будут разных знаков.</a:t>
            </a:r>
            <a:endParaRPr lang="ru-RU" sz="4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6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22283-BE66-65D9-A6A5-A9C688A9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DD715-E54E-5F46-3BCC-F0730C151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Bef>
                <a:spcPts val="600"/>
              </a:spcBef>
            </a:pPr>
            <a:r>
              <a:rPr lang="ru-RU" sz="36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х2 + 15х + 56 = 0</a:t>
            </a:r>
          </a:p>
          <a:p>
            <a:pPr marL="0" indent="0" algn="l">
              <a:spcBef>
                <a:spcPts val="600"/>
              </a:spcBef>
              <a:buNone/>
            </a:pPr>
            <a:r>
              <a:rPr lang="ru-RU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теореме Виета:</a:t>
            </a:r>
          </a:p>
          <a:p>
            <a:pPr marL="0" indent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сумма корней равна второму коэффициенту, взятому с противоположным знаком: х1 + х2 = – 15;</a:t>
            </a:r>
          </a:p>
          <a:p>
            <a:pPr marL="0" indent="0" algn="l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корней равно свободному коэффициенту: х1 * х2 = 56.</a:t>
            </a:r>
          </a:p>
          <a:p>
            <a:pPr marL="0" indent="0" algn="l">
              <a:spcBef>
                <a:spcPts val="600"/>
              </a:spcBef>
              <a:buNone/>
            </a:pPr>
            <a:r>
              <a:rPr lang="ru-RU" sz="3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 </a:t>
            </a:r>
            <a:r>
              <a:rPr lang="ru-RU" sz="36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ответ: х1 = -7 и х2 = -8.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6011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361</Words>
  <Application>Microsoft Office PowerPoint</Application>
  <PresentationFormat>Широкоэкранный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Onest</vt:lpstr>
      <vt:lpstr>Times New Roman</vt:lpstr>
      <vt:lpstr>YS Text</vt:lpstr>
      <vt:lpstr>Тема Office</vt:lpstr>
      <vt:lpstr>Теорема виета</vt:lpstr>
      <vt:lpstr>Откуда название теоремы?</vt:lpstr>
      <vt:lpstr>Как звучит теорема Виета</vt:lpstr>
      <vt:lpstr>В чем заключается теорема Виета?</vt:lpstr>
      <vt:lpstr>Презентация PowerPoint</vt:lpstr>
      <vt:lpstr>Когда можно использовать теорему Виета?</vt:lpstr>
      <vt:lpstr>Презентация PowerPoint</vt:lpstr>
      <vt:lpstr>Следствие из теоремы</vt:lpstr>
      <vt:lpstr>Пример:</vt:lpstr>
      <vt:lpstr>Примеры для совместного решения у доски</vt:lpstr>
      <vt:lpstr>Примеры на самостоятельное решение (на оценку)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382 38</dc:creator>
  <cp:lastModifiedBy>382 38</cp:lastModifiedBy>
  <cp:revision>4</cp:revision>
  <dcterms:created xsi:type="dcterms:W3CDTF">2024-11-13T21:19:01Z</dcterms:created>
  <dcterms:modified xsi:type="dcterms:W3CDTF">2025-05-30T07:59:55Z</dcterms:modified>
</cp:coreProperties>
</file>