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79" r:id="rId3"/>
    <p:sldId id="280" r:id="rId4"/>
    <p:sldId id="281" r:id="rId5"/>
    <p:sldId id="283" r:id="rId6"/>
    <p:sldId id="284" r:id="rId7"/>
    <p:sldId id="285" r:id="rId8"/>
    <p:sldId id="287" r:id="rId9"/>
    <p:sldId id="288" r:id="rId10"/>
    <p:sldId id="290" r:id="rId11"/>
    <p:sldId id="291" r:id="rId12"/>
    <p:sldId id="292" r:id="rId13"/>
    <p:sldId id="293" r:id="rId14"/>
    <p:sldId id="295" r:id="rId15"/>
    <p:sldId id="296" r:id="rId16"/>
    <p:sldId id="297" r:id="rId17"/>
    <p:sldId id="298" r:id="rId18"/>
    <p:sldId id="294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6" r:id="rId36"/>
    <p:sldId id="317" r:id="rId37"/>
    <p:sldId id="318" r:id="rId38"/>
    <p:sldId id="315" r:id="rId39"/>
    <p:sldId id="319" r:id="rId40"/>
    <p:sldId id="320" r:id="rId41"/>
    <p:sldId id="321" r:id="rId42"/>
    <p:sldId id="322" r:id="rId43"/>
    <p:sldId id="275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110" d="100"/>
          <a:sy n="110" d="100"/>
        </p:scale>
        <p:origin x="15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D3C07-3EB7-4DA9-89C5-936826451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AE6F6-FE57-4F70-A39B-045495D2D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00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00A71B-4B34-4D1D-865D-1D4CCDA669F0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270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83149" y="1790897"/>
            <a:ext cx="56252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В мире финансов.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5943" y="4040777"/>
            <a:ext cx="4062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Урок финансовой грамотности. 7 класс.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60961" y="112213"/>
            <a:ext cx="8917576" cy="2839993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4000" b="1" dirty="0" smtClean="0"/>
              <a:t>7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dirty="0" smtClean="0"/>
              <a:t>         Бюджет-это смета доходов и расходов.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dirty="0" smtClean="0"/>
              <a:t>         Бюджет есть у государства, предприятия ,семьи. В семейном бюджете доходы -это заработная плата, пособия , пенсия; а расходы - это квартплата, налоги, деньги на проезд и питание и т.д.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4000" b="1" dirty="0" smtClean="0"/>
          </a:p>
        </p:txBody>
      </p:sp>
      <p:pic>
        <p:nvPicPr>
          <p:cNvPr id="5" name="Рисунок 4" descr="https://avatars.mds.yandex.net/i?id=2f89f95d5759fb86d0e0e2543dd960ea_l-10018787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141" y="3162980"/>
            <a:ext cx="4163242" cy="32639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617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75615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0000"/>
                </a:solidFill>
              </a:rPr>
              <a:t>Вопрос: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         Найдите правильное определение профицита бюджета, верно сопоставив левую и правую части таблицы.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mtClean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500" y="2571750"/>
          <a:ext cx="8072438" cy="2500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1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5918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Профицит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равновесие доходов и расходов</a:t>
                      </a:r>
                      <a:endParaRPr lang="ru-RU" sz="1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219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Дефицит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Превышение доходов над расходами</a:t>
                      </a:r>
                      <a:endParaRPr lang="ru-RU" sz="1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19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Баланс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Превышение расходов над доходами</a:t>
                      </a:r>
                      <a:endParaRPr lang="ru-RU" sz="1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86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6"/>
            <a:ext cx="8183562" cy="3667306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  <a:defRPr/>
            </a:pPr>
            <a:r>
              <a:rPr lang="ru-RU" sz="4000" b="1" dirty="0" smtClean="0"/>
              <a:t>8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ru-RU" dirty="0" smtClean="0"/>
              <a:t>      С какого возраста молодой человек может работать и зарабатывать деньги?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dirty="0" smtClean="0"/>
              <a:t>с 14 лет;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dirty="0" smtClean="0"/>
              <a:t>с 21 года;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dirty="0" smtClean="0"/>
              <a:t>с 16 лет;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dirty="0" smtClean="0"/>
              <a:t>С 18 лет.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4" name="Рисунок 3" descr="https://avatars.mds.yandex.net/i?id=c7b0eebd3c6cbe4b700d94bb2612f929c92ad2e2-8177077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94" y="2606992"/>
            <a:ext cx="5007429" cy="3767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988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</a:t>
            </a:r>
            <a:r>
              <a:rPr lang="ru-RU" dirty="0" smtClean="0"/>
              <a:t>. Финансовые задачи</a:t>
            </a:r>
            <a:endParaRPr lang="ru-RU" dirty="0"/>
          </a:p>
        </p:txBody>
      </p:sp>
      <p:pic>
        <p:nvPicPr>
          <p:cNvPr id="14338" name="Picture 2" descr="https://celes.club/pictures/uploads/posts/2023-06/1686153904_celes-club-p-ekonomicheskie-risunki-risunok-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62" y="1690689"/>
            <a:ext cx="5151919" cy="372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31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Задача 1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ru-RU" dirty="0" smtClean="0"/>
              <a:t>    Заработная плата работника составляет 25тыс.руб. 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ru-RU" dirty="0" smtClean="0"/>
              <a:t>      Какую сумму бухгалтерия вычтет из заработной платы, как налог на доходы физических лиц?</a:t>
            </a:r>
          </a:p>
          <a:p>
            <a:pPr marL="514350" indent="-514350" eaLnBrk="1" hangingPunct="1">
              <a:buFont typeface="Wingdings 2" panose="05020102010507070707" pitchFamily="18" charset="2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23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mtClean="0">
                <a:solidFill>
                  <a:srgbClr val="FF0000"/>
                </a:solidFill>
              </a:rPr>
              <a:t>Задача 2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     В банке по некоторому вкладу начисляют 8% годовых. Это значит, что внесенная сумма через год увеличится на 8%. Какую сумму получит вкладчик через 1 год, если вклад составляет 50тыс.руб.?</a:t>
            </a:r>
          </a:p>
        </p:txBody>
      </p:sp>
    </p:spTree>
    <p:extLst>
      <p:ext uri="{BB962C8B-B14F-4D97-AF65-F5344CB8AC3E}">
        <p14:creationId xmlns:p14="http://schemas.microsoft.com/office/powerpoint/2010/main" val="24370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dirty="0" smtClean="0">
                <a:solidFill>
                  <a:srgbClr val="FF0000"/>
                </a:solidFill>
              </a:rPr>
              <a:t>Задача  3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dirty="0" smtClean="0">
                <a:solidFill>
                  <a:schemeClr val="tx2"/>
                </a:solidFill>
              </a:rPr>
              <a:t>         Какую заработную плату начисляют работнику , если после уплаты 13% налога НДФЛ, он получает на руки </a:t>
            </a:r>
            <a:r>
              <a:rPr lang="ru-RU" altLang="ru-RU" dirty="0" smtClean="0">
                <a:solidFill>
                  <a:schemeClr val="tx2"/>
                </a:solidFill>
              </a:rPr>
              <a:t>26</a:t>
            </a:r>
            <a:r>
              <a:rPr lang="ru-RU" altLang="ru-RU" dirty="0" smtClean="0">
                <a:solidFill>
                  <a:schemeClr val="tx2"/>
                </a:solidFill>
              </a:rPr>
              <a:t>тыс.100руб</a:t>
            </a:r>
            <a:r>
              <a:rPr lang="ru-RU" altLang="ru-RU" dirty="0" smtClean="0">
                <a:solidFill>
                  <a:schemeClr val="tx2"/>
                </a:solidFill>
              </a:rPr>
              <a:t>.?</a:t>
            </a:r>
          </a:p>
        </p:txBody>
      </p:sp>
    </p:spTree>
    <p:extLst>
      <p:ext uri="{BB962C8B-B14F-4D97-AF65-F5344CB8AC3E}">
        <p14:creationId xmlns:p14="http://schemas.microsoft.com/office/powerpoint/2010/main" val="138204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mtClean="0">
                <a:solidFill>
                  <a:srgbClr val="FF0000"/>
                </a:solidFill>
              </a:rPr>
              <a:t>Задача 4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       В течение года цена проезда на общественном транспорте повышалась дважды: сначала на 20%,а затем еще на 25%. На сколько процентов выросла цена проезда по сравнению с первоначальной за год?</a:t>
            </a:r>
          </a:p>
        </p:txBody>
      </p:sp>
    </p:spTree>
    <p:extLst>
      <p:ext uri="{BB962C8B-B14F-4D97-AF65-F5344CB8AC3E}">
        <p14:creationId xmlns:p14="http://schemas.microsoft.com/office/powerpoint/2010/main" val="123172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Блиц.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s://avatars.mds.yandex.net/i?id=fde3efe084300355390afe674bbf02e2_l-7084472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1" y="1384322"/>
            <a:ext cx="6208032" cy="465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26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>Вопрос1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ru-RU" dirty="0" smtClean="0">
                <a:solidFill>
                  <a:schemeClr val="tx2"/>
                </a:solidFill>
              </a:rPr>
              <a:t>Какие деньги родители выделяют своим детям: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tx2"/>
                </a:solidFill>
              </a:rPr>
              <a:t>шапочные;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tx2"/>
                </a:solidFill>
              </a:rPr>
              <a:t>карманные;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tx2"/>
                </a:solidFill>
              </a:rPr>
              <a:t>носочные;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tx2"/>
                </a:solidFill>
              </a:rPr>
              <a:t>школьные.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96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931" y="890765"/>
            <a:ext cx="8482149" cy="7237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Конкурс капитанов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(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Верный ответ 1 балл)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состоит из четырех разделов: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Финансовые задачи. Финансовые задачи решаются командой и решения сдаются жюри. </a:t>
            </a:r>
            <a:endParaRPr lang="ru-RU" sz="24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Верное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2балла, только ответ 1 балл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Блиц.*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Финансовый словарь.*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Г) Мои финансы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.*</a:t>
            </a: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dirty="0"/>
              <a:t>*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ответа предоставляется той команде, которая первая поднятием зеленой сигнальной карточки заявила о готовности дать ответ. Если команда дает правильный ответ, то на ее счет начисляется 1 балл, если – неправильный ответ, то 1 балл вычитается с ее счета. В результате игры побеждает команда, набравшая наибольшее количество баллов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Дополнительное время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675"/>
              </a:spcAft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75"/>
              </a:spcAft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75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1281" y="182879"/>
            <a:ext cx="2595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План игры.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2112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>Вопрос 2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ru-RU" dirty="0" smtClean="0">
                <a:solidFill>
                  <a:schemeClr val="tx2"/>
                </a:solidFill>
              </a:rPr>
              <a:t>       Как финансисты называют металлические деньги: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tx2"/>
                </a:solidFill>
              </a:rPr>
              <a:t>медяки;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tx2"/>
                </a:solidFill>
              </a:rPr>
              <a:t>гроши;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tx2"/>
                </a:solidFill>
              </a:rPr>
              <a:t>монеты;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tx2"/>
                </a:solidFill>
              </a:rPr>
              <a:t>мелочь.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6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>Вопрос 3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ru-RU" dirty="0" smtClean="0"/>
              <a:t>    Что, согласно пословице делает с рублем копейка: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ru-RU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dirty="0" smtClean="0"/>
              <a:t>разменивает;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dirty="0" smtClean="0"/>
              <a:t>сохраняет;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dirty="0" smtClean="0"/>
              <a:t>бережет;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dirty="0" smtClean="0"/>
              <a:t>увеличивает.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50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>
                <a:solidFill>
                  <a:srgbClr val="0070C0"/>
                </a:solidFill>
              </a:rPr>
              <a:t>Вопрос 4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Используя таблицу , продолжи пословицу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« Гроша не стоит…..»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500" y="2071688"/>
          <a:ext cx="8072438" cy="2928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6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48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Береги хлеб для еды,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 глядит рублем</a:t>
                      </a:r>
                      <a:endParaRPr lang="ru-RU" sz="1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36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Гроша не стоит,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да разума мало.</a:t>
                      </a:r>
                      <a:endParaRPr lang="ru-RU" sz="1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36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Денег много,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куда хочешь, туда</a:t>
                      </a:r>
                      <a:r>
                        <a:rPr lang="ru-RU" sz="1800" baseline="0" dirty="0" smtClean="0"/>
                        <a:t> и день.</a:t>
                      </a:r>
                      <a:endParaRPr lang="ru-RU" sz="1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36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Три деньги в день,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 имей сто друзей.</a:t>
                      </a:r>
                      <a:endParaRPr lang="ru-RU" sz="1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36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Не имей сто рублей,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 деньги для беды.</a:t>
                      </a:r>
                      <a:endParaRPr lang="ru-RU" sz="1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75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IV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386" name="Picture 2" descr="https://avatars.mds.yandex.net/i?id=c3d586813a66c7e51d81097c1eb546ad_l-8273295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41" y="618309"/>
            <a:ext cx="7025955" cy="488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95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ru-RU" dirty="0" smtClean="0"/>
              <a:t>Вопрос1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ru-RU" dirty="0" smtClean="0"/>
              <a:t>     Как называется учет денежных доходов и расходов семьи, составленный на месяц.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бюджет семьи;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оборот семьи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баланс семьи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расход семьи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30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ru-RU" dirty="0" smtClean="0"/>
              <a:t>Вопрос 2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ru-RU" dirty="0" smtClean="0"/>
              <a:t>   Что обозначено на каждой монете и на каждой купюре?</a:t>
            </a:r>
          </a:p>
          <a:p>
            <a:pPr>
              <a:defRPr/>
            </a:pPr>
            <a:endParaRPr lang="ru-RU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герб страны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портрет выдающегося человека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номинал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флаг 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02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ru-RU" dirty="0" smtClean="0"/>
              <a:t>Вопрос 3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ru-RU" dirty="0" smtClean="0"/>
              <a:t>   Что такое дефицит?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переизбыток чего-либо;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равновесие доходов и расходов;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нехватка чего-либо.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09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ru-RU" dirty="0" smtClean="0"/>
              <a:t>Вопрос 4</a:t>
            </a:r>
          </a:p>
          <a:p>
            <a:pPr marL="514350" indent="-514350">
              <a:buFont typeface="Wingdings 2" panose="05020102010507070707" pitchFamily="18" charset="2"/>
              <a:buNone/>
              <a:defRPr/>
            </a:pPr>
            <a:r>
              <a:rPr lang="ru-RU" dirty="0" smtClean="0"/>
              <a:t>       Укажите сокращенное название налога на доходы физических лиц.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НХЛ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МРОТ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НДФЛ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mtClean="0"/>
              <a:t>ФИПИ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1482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558" y="292917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Вопрос 5.</a:t>
            </a:r>
          </a:p>
          <a:p>
            <a:pPr marL="0" indent="0">
              <a:buNone/>
            </a:pPr>
            <a:r>
              <a:rPr lang="ru-RU" dirty="0"/>
              <a:t>Инфляция: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а) повышение заработной платы бюджетникам</a:t>
            </a:r>
            <a:br>
              <a:rPr lang="ru-RU" dirty="0"/>
            </a:br>
            <a:r>
              <a:rPr lang="ru-RU" dirty="0"/>
              <a:t>б) повышение покупательной способности денег</a:t>
            </a:r>
            <a:br>
              <a:rPr lang="ru-RU" dirty="0"/>
            </a:br>
            <a:r>
              <a:rPr lang="ru-RU" dirty="0"/>
              <a:t>в) снижение покупательной способности денег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55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141" y="345167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Вопрос 6.</a:t>
            </a:r>
          </a:p>
          <a:p>
            <a:pPr marL="0" indent="0">
              <a:buNone/>
            </a:pPr>
            <a:r>
              <a:rPr lang="ru-RU" dirty="0"/>
              <a:t>Монета с каким самым крупным номиналом была выпущена в России: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а) 10.000 рублей</a:t>
            </a:r>
            <a:br>
              <a:rPr lang="ru-RU" dirty="0"/>
            </a:br>
            <a:r>
              <a:rPr lang="ru-RU" dirty="0"/>
              <a:t>б) 100.000 рублей</a:t>
            </a:r>
            <a:br>
              <a:rPr lang="ru-RU" dirty="0"/>
            </a:br>
            <a:r>
              <a:rPr lang="ru-RU" dirty="0"/>
              <a:t>в) 50.000 рублей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31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d.multiurok.ru/html/2019/03/26/s_5c9a2065183b9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3" y="234472"/>
            <a:ext cx="8186934" cy="614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4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936" y="266790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Вопрос 7.</a:t>
            </a:r>
          </a:p>
          <a:p>
            <a:pPr marL="0" indent="0">
              <a:buNone/>
            </a:pPr>
            <a:r>
              <a:rPr lang="ru-RU" dirty="0"/>
              <a:t>Банковская карта: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а) карта с личной финансовой информацией клиента банка</a:t>
            </a:r>
            <a:br>
              <a:rPr lang="ru-RU" dirty="0"/>
            </a:br>
            <a:r>
              <a:rPr lang="ru-RU" dirty="0"/>
              <a:t>б) дисконтная карта</a:t>
            </a:r>
            <a:br>
              <a:rPr lang="ru-RU" dirty="0"/>
            </a:br>
            <a:r>
              <a:rPr lang="ru-RU" dirty="0"/>
              <a:t>в) карта, дающая возможность пользоваться банковским счетом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08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685" y="205831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Вопрос 8.</a:t>
            </a:r>
          </a:p>
          <a:p>
            <a:pPr marL="0" indent="0">
              <a:buNone/>
            </a:pPr>
            <a:r>
              <a:rPr lang="ru-RU" dirty="0"/>
              <a:t>Вам позвонил человек, который представился сотрудником службы безопасности банка, услугами которого вы пользуетесь, с просьбой подтвердить совершение операции. Какие из перечисленных данных ему можно сообщить: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а) ничего не сообщать</a:t>
            </a:r>
            <a:br>
              <a:rPr lang="ru-RU" dirty="0"/>
            </a:br>
            <a:r>
              <a:rPr lang="ru-RU" dirty="0"/>
              <a:t>б) код из смс</a:t>
            </a:r>
            <a:br>
              <a:rPr lang="ru-RU" dirty="0"/>
            </a:br>
            <a:r>
              <a:rPr lang="ru-RU" dirty="0"/>
              <a:t>в) номер карты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27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249373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Вопрос 9.</a:t>
            </a:r>
          </a:p>
          <a:p>
            <a:pPr marL="0" indent="0">
              <a:buNone/>
            </a:pPr>
            <a:r>
              <a:rPr lang="ru-RU" dirty="0"/>
              <a:t>Вы решили обменять рубли на иностранную валюту. На какой курс надо обратить внимание в банке: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а) на курс покупки валюты</a:t>
            </a:r>
            <a:br>
              <a:rPr lang="ru-RU" dirty="0"/>
            </a:br>
            <a:r>
              <a:rPr lang="ru-RU" dirty="0"/>
              <a:t>б) на курс доллара к евро</a:t>
            </a:r>
            <a:br>
              <a:rPr lang="ru-RU" dirty="0"/>
            </a:br>
            <a:r>
              <a:rPr lang="ru-RU" dirty="0"/>
              <a:t>в) на курс продажи валюты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287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182" y="136162"/>
            <a:ext cx="8071212" cy="599467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Вопрос 10.</a:t>
            </a:r>
          </a:p>
          <a:p>
            <a:pPr marL="0" indent="0">
              <a:buNone/>
            </a:pPr>
            <a:r>
              <a:rPr lang="ru-RU" dirty="0"/>
              <a:t>Если вы решили взять кредит, на что в первую очередь следует обратить внимание: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а) не буду смотреть, потому что это бесполезно</a:t>
            </a:r>
            <a:br>
              <a:rPr lang="ru-RU" dirty="0"/>
            </a:br>
            <a:r>
              <a:rPr lang="ru-RU" dirty="0"/>
              <a:t>б) на величину процентной ставки</a:t>
            </a:r>
            <a:br>
              <a:rPr lang="ru-RU" dirty="0"/>
            </a:br>
            <a:r>
              <a:rPr lang="ru-RU" dirty="0"/>
              <a:t>в) не буду смотреть условия кредита, доверяя банку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93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V</a:t>
            </a:r>
            <a:r>
              <a:rPr lang="ru-RU" dirty="0" smtClean="0">
                <a:solidFill>
                  <a:srgbClr val="FF0000"/>
                </a:solidFill>
              </a:rPr>
              <a:t>. Мои финансы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5602" name="Picture 2" descr="https://shkolaxomutchanskaya-r31.gosweb.gosuslugi.ru/netcat_files/generated/117/179/760x570/303/8ef1b78ef551488a260b0753c523292c.jpg?crop=0%3A0%3A0%3A0&amp;hash=01b14b1e687197241e02908443b8d35f&amp;resize_mode=0&amp;wm_m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32" y="1690688"/>
            <a:ext cx="8196271" cy="361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85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lnSpcReduction="10000"/>
          </a:bodyPr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ru-RU" dirty="0" smtClean="0"/>
              <a:t>Вопрос 1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ru-RU" dirty="0" smtClean="0"/>
              <a:t>   Вы вложили в банк 1 млн .800 </a:t>
            </a:r>
            <a:r>
              <a:rPr lang="ru-RU" dirty="0" err="1" smtClean="0"/>
              <a:t>тыс.руб</a:t>
            </a:r>
            <a:r>
              <a:rPr lang="ru-RU" dirty="0" smtClean="0"/>
              <a:t>.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ru-RU" dirty="0" smtClean="0"/>
              <a:t>  Какую сумму вам вернут, в случае отзыва лицензии у банка?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1млн.800тыс. руб.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1млн.400тыс.руб.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700тыс.руб.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500тыс.руб.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 smtClean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05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ru-RU" dirty="0" smtClean="0"/>
              <a:t>Вопрос 2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ru-RU" dirty="0" smtClean="0"/>
              <a:t>Сколько денег вы получите, сдав в банк наполовину сгоревшие 100 рублей?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100руб;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50руб;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ничего;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10руб.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50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756275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ru-RU" smtClean="0"/>
              <a:t>Вопрос 3</a:t>
            </a:r>
            <a:endParaRPr lang="ru-RU" dirty="0" smtClean="0"/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ru-RU" dirty="0" smtClean="0"/>
              <a:t>  Для чего нужен собственный резервный денежный счет, так называемая,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ru-RU" dirty="0" smtClean="0"/>
              <a:t>«подушка безопасности»?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Чтобы пережить сложные финансовые ситуации в жизни.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Использовать эти деньги на поездку в отпуск.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Чтобы купить новый смартфон.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«Подушка безопасности» не нужна.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77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518" y="162288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Вопрос 4.</a:t>
            </a:r>
          </a:p>
          <a:p>
            <a:pPr marL="0" indent="0">
              <a:buNone/>
            </a:pPr>
            <a:r>
              <a:rPr lang="ru-RU" dirty="0"/>
              <a:t>С чего лучше начинать составление финансового плана: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а) нанять финансового консультанта</a:t>
            </a:r>
            <a:br>
              <a:rPr lang="ru-RU" dirty="0"/>
            </a:br>
            <a:r>
              <a:rPr lang="ru-RU" dirty="0"/>
              <a:t>б) купить компьютер для проведения расчетов</a:t>
            </a:r>
            <a:br>
              <a:rPr lang="ru-RU" dirty="0"/>
            </a:br>
            <a:r>
              <a:rPr lang="ru-RU" dirty="0"/>
              <a:t>в) сформулировать финансовые цели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20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021" y="423545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Вопрос 5.</a:t>
            </a:r>
          </a:p>
          <a:p>
            <a:pPr marL="0" indent="0">
              <a:buNone/>
            </a:pPr>
            <a:r>
              <a:rPr lang="ru-RU" dirty="0"/>
              <a:t>При каком уровне дохода на одного члена семьи в месяц нужно начинать планирование семейного бюджета: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а) от 15 000 до 30 000 рублей в месяц</a:t>
            </a:r>
            <a:br>
              <a:rPr lang="ru-RU" dirty="0"/>
            </a:br>
            <a:r>
              <a:rPr lang="ru-RU" dirty="0"/>
              <a:t>б) более 100 000 рублей в месяц</a:t>
            </a:r>
            <a:br>
              <a:rPr lang="ru-RU" dirty="0"/>
            </a:br>
            <a:r>
              <a:rPr lang="ru-RU" dirty="0"/>
              <a:t>в) независимо от уровня дохода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29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Подзаголовок 3"/>
          <p:cNvSpPr>
            <a:spLocks noGrp="1"/>
          </p:cNvSpPr>
          <p:nvPr>
            <p:ph idx="4294967295"/>
          </p:nvPr>
        </p:nvSpPr>
        <p:spPr>
          <a:xfrm>
            <a:off x="304800" y="428625"/>
            <a:ext cx="8839200" cy="2436495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4000" b="1" dirty="0" smtClean="0"/>
              <a:t>1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dirty="0" smtClean="0"/>
              <a:t>Финансисты считают, что у каждого человека должна быть «подушка безопасности», т.е. это долгосрочные сбережения на случай непредвиденных обстоятельств, таких как потеря работы, болезнь и т.д.</a:t>
            </a: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520655" y="2777037"/>
            <a:ext cx="8183562" cy="41878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dirty="0" smtClean="0">
                <a:solidFill>
                  <a:srgbClr val="FF0000"/>
                </a:solidFill>
              </a:rPr>
              <a:t>Вопрос:</a:t>
            </a:r>
            <a:endParaRPr lang="ru-RU" altLang="ru-RU" dirty="0" smtClean="0"/>
          </a:p>
          <a:p>
            <a:pPr>
              <a:buFont typeface="Wingdings 2" panose="05020102010507070707" pitchFamily="18" charset="2"/>
              <a:buNone/>
            </a:pPr>
            <a:r>
              <a:rPr lang="ru-RU" altLang="ru-RU" dirty="0" smtClean="0"/>
              <a:t>Какая минимальная сумма денег рекомендована финансистами для «подушки безопасности»?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dirty="0" smtClean="0"/>
              <a:t>А) 10 </a:t>
            </a:r>
            <a:r>
              <a:rPr lang="ru-RU" altLang="ru-RU" dirty="0" err="1" smtClean="0"/>
              <a:t>тыс.руб</a:t>
            </a:r>
            <a:r>
              <a:rPr lang="ru-RU" altLang="ru-RU" dirty="0" smtClean="0"/>
              <a:t>;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dirty="0" smtClean="0"/>
              <a:t>Б) три заработные платы;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dirty="0" smtClean="0"/>
              <a:t>В) 0,5 </a:t>
            </a:r>
            <a:r>
              <a:rPr lang="ru-RU" altLang="ru-RU" dirty="0" err="1" smtClean="0"/>
              <a:t>млн.руб</a:t>
            </a:r>
            <a:r>
              <a:rPr lang="ru-RU" altLang="ru-RU" dirty="0" smtClean="0"/>
              <a:t>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dirty="0" smtClean="0"/>
              <a:t>Г) 100тыс.руб</a:t>
            </a:r>
          </a:p>
          <a:p>
            <a:pPr>
              <a:buFont typeface="Wingdings 2" panose="05020102010507070707" pitchFamily="18" charset="2"/>
              <a:buNone/>
            </a:pPr>
            <a:endParaRPr lang="ru-RU" altLang="ru-RU" dirty="0" smtClean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6483DE-867E-4586-B5BC-FD49E5C19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436" y="4163844"/>
            <a:ext cx="3765032" cy="2511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231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ДОПОЛНИТЕЛЬНОЕ   ВРЕМЯ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ru-RU" alt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2357430"/>
            <a:ext cx="700092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ТРЕТИЙ ЭТАП</a:t>
            </a:r>
          </a:p>
        </p:txBody>
      </p:sp>
    </p:spTree>
    <p:extLst>
      <p:ext uri="{BB962C8B-B14F-4D97-AF65-F5344CB8AC3E}">
        <p14:creationId xmlns:p14="http://schemas.microsoft.com/office/powerpoint/2010/main" val="353195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75615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ru-RU" sz="2000" dirty="0" smtClean="0"/>
              <a:t>     Футболисту начислили за месяц заработную плату 1млн.200тыс.рублей.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ru-RU" sz="2000" dirty="0" smtClean="0"/>
              <a:t>   Налог на заработную плату составил 13%.После выплаты налога,8% оставшейся суммы выплачивается агенту футболиста, 270тыс. рублей уходит на выплату штрафа за неспортивное поведение на поле и 200тыс.рублей-в оплату штрафа за нарушение спортивного режима. На оставшиеся деньги футболист купил доллары по цене 60руб. за 1 доллар.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ru-RU" sz="2000" dirty="0" smtClean="0"/>
              <a:t>Вопросы: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 err="1" smtClean="0"/>
              <a:t>Ск.денег</a:t>
            </a:r>
            <a:r>
              <a:rPr lang="ru-RU" sz="2000" dirty="0" smtClean="0"/>
              <a:t> осталось после уплаты налога НДФЛ(13%)?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 err="1" smtClean="0"/>
              <a:t>Ск.денег</a:t>
            </a:r>
            <a:r>
              <a:rPr lang="ru-RU" sz="2000" dirty="0" smtClean="0"/>
              <a:t> осталось после выплаты агенту?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 err="1" smtClean="0"/>
              <a:t>Ск</a:t>
            </a:r>
            <a:r>
              <a:rPr lang="ru-RU" sz="2000" dirty="0" smtClean="0"/>
              <a:t>. долларов(целое число) смог купить футболист?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9312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471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4269" y="312148"/>
            <a:ext cx="8635228" cy="4355646"/>
          </a:xfrm>
          <a:noFill/>
        </p:spPr>
      </p:pic>
    </p:spTree>
    <p:extLst>
      <p:ext uri="{BB962C8B-B14F-4D97-AF65-F5344CB8AC3E}">
        <p14:creationId xmlns:p14="http://schemas.microsoft.com/office/powerpoint/2010/main" val="196069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96567" y="415676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CDB86E4-DAAF-4B8C-B3F3-9461E4B08239}"/>
              </a:ext>
            </a:extLst>
          </p:cNvPr>
          <p:cNvSpPr/>
          <p:nvPr/>
        </p:nvSpPr>
        <p:spPr>
          <a:xfrm>
            <a:off x="1483973" y="1948838"/>
            <a:ext cx="6323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СПАСИБО ЗА ВНИМАНИЕ!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3EEAC8B-0B0B-4272-B994-F9DBAB714755}"/>
              </a:ext>
            </a:extLst>
          </p:cNvPr>
          <p:cNvSpPr/>
          <p:nvPr/>
        </p:nvSpPr>
        <p:spPr>
          <a:xfrm>
            <a:off x="501150" y="6329819"/>
            <a:ext cx="8865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	</a:t>
            </a:r>
          </a:p>
        </p:txBody>
      </p:sp>
    </p:spTree>
    <p:extLst>
      <p:ext uri="{BB962C8B-B14F-4D97-AF65-F5344CB8AC3E}">
        <p14:creationId xmlns:p14="http://schemas.microsoft.com/office/powerpoint/2010/main" val="174416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2846" y="69670"/>
            <a:ext cx="8251371" cy="2711942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4000" b="1" dirty="0" smtClean="0"/>
              <a:t>2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dirty="0" smtClean="0"/>
              <a:t>        </a:t>
            </a:r>
            <a:r>
              <a:rPr lang="ru-RU" altLang="ru-RU" sz="2400" dirty="0" smtClean="0"/>
              <a:t>Многие страны имеют собственные деньги. Они могут быть бумажными - это банкноты; металлическими - это монеты.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400" dirty="0" smtClean="0"/>
              <a:t>        На банкнотах и монетах указан их номинал ; название валюты; дата выпуска.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6834" y="2781611"/>
            <a:ext cx="62571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indent="-265176">
              <a:buFont typeface="Wingdings 2"/>
              <a:buChar char=""/>
              <a:defRPr/>
            </a:pPr>
            <a:r>
              <a:rPr lang="ru-RU" sz="2400" dirty="0">
                <a:solidFill>
                  <a:srgbClr val="FF0000"/>
                </a:solidFill>
              </a:rPr>
              <a:t>Вопрос:</a:t>
            </a:r>
          </a:p>
          <a:p>
            <a:pPr marL="265176" indent="-265176">
              <a:defRPr/>
            </a:pPr>
            <a:r>
              <a:rPr lang="ru-RU" sz="2400" dirty="0"/>
              <a:t>Из приведенного ниже материала определите название денег в Казахстане.</a:t>
            </a:r>
          </a:p>
          <a:p>
            <a:pPr marL="265176" indent="-265176">
              <a:defRPr/>
            </a:pPr>
            <a:r>
              <a:rPr lang="ru-RU" sz="2400" dirty="0"/>
              <a:t>Россия                          юань</a:t>
            </a:r>
          </a:p>
          <a:p>
            <a:pPr marL="265176" indent="-265176">
              <a:defRPr/>
            </a:pPr>
            <a:r>
              <a:rPr lang="ru-RU" sz="2400" dirty="0"/>
              <a:t>Канада                          иена</a:t>
            </a:r>
          </a:p>
          <a:p>
            <a:pPr marL="265176" indent="-265176">
              <a:defRPr/>
            </a:pPr>
            <a:r>
              <a:rPr lang="ru-RU" sz="2400" dirty="0"/>
              <a:t>Украина                         тенге</a:t>
            </a:r>
          </a:p>
          <a:p>
            <a:pPr marL="265176" indent="-265176">
              <a:defRPr/>
            </a:pPr>
            <a:r>
              <a:rPr lang="ru-RU" sz="2400" dirty="0"/>
              <a:t>Китай                            рупия</a:t>
            </a:r>
          </a:p>
          <a:p>
            <a:pPr marL="265176" indent="-265176">
              <a:defRPr/>
            </a:pPr>
            <a:r>
              <a:rPr lang="ru-RU" sz="2400" dirty="0"/>
              <a:t>Индия                            рубль</a:t>
            </a:r>
          </a:p>
          <a:p>
            <a:pPr marL="265176" indent="-265176">
              <a:defRPr/>
            </a:pPr>
            <a:r>
              <a:rPr lang="ru-RU" sz="2400" dirty="0"/>
              <a:t>Япония                           доллар</a:t>
            </a:r>
          </a:p>
          <a:p>
            <a:pPr marL="265176" indent="-265176">
              <a:defRPr/>
            </a:pPr>
            <a:r>
              <a:rPr lang="ru-RU" sz="2400" dirty="0"/>
              <a:t>Казахстан                       гривна</a:t>
            </a:r>
          </a:p>
        </p:txBody>
      </p:sp>
      <p:pic>
        <p:nvPicPr>
          <p:cNvPr id="7" name="Рисунок 6" descr="https://kg.mirtv.ru/news/images/original/133839_imag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38" y="3593032"/>
            <a:ext cx="3728131" cy="26335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532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503238" y="155758"/>
            <a:ext cx="8183562" cy="2700654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4000" b="1" dirty="0" smtClean="0"/>
              <a:t>3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dirty="0" smtClean="0"/>
              <a:t>В разных странах налоги на доходы физических лиц (НДФЛ) разные. Так, в Швеции-56,6%; в Великобритании-50%; в Португалии-46,5%; в Венгрии -16%; в Казахстане- 10%; в Омане, Катаре и Кувейте-0%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81615" y="2856412"/>
            <a:ext cx="8183562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dirty="0" smtClean="0">
                <a:solidFill>
                  <a:srgbClr val="FF0000"/>
                </a:solidFill>
              </a:rPr>
              <a:t>Вопрос: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dirty="0" smtClean="0"/>
              <a:t>А какой налог на доходы физических лиц (НДФЛ)в России?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dirty="0" smtClean="0"/>
              <a:t>А) 5%;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dirty="0" smtClean="0"/>
              <a:t>Б) 0%;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dirty="0" smtClean="0"/>
              <a:t>В) 13%;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dirty="0" smtClean="0"/>
              <a:t>Г) 49%.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016114" y="11295879"/>
            <a:ext cx="5664453" cy="10698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spcAft>
                <a:spcPts val="0"/>
              </a:spcAft>
            </a:pPr>
            <a:r>
              <a:rPr lang="ru-RU" sz="1800" kern="120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Вопрос: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какой налог на доходы физических лиц (НДФЛ)в России?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5%;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0%;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13%;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Г) 49%.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 descr="Picture backgrou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789" y="3889874"/>
            <a:ext cx="4128634" cy="2658972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81837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4000" b="1" dirty="0" smtClean="0"/>
              <a:t>4</a:t>
            </a:r>
          </a:p>
          <a:p>
            <a:pPr eaLnBrk="1" hangingPunct="1"/>
            <a:r>
              <a:rPr lang="ru-RU" altLang="ru-RU" dirty="0" smtClean="0">
                <a:solidFill>
                  <a:srgbClr val="FF0000"/>
                </a:solidFill>
              </a:rPr>
              <a:t>Вопрос: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dirty="0" smtClean="0"/>
              <a:t>В каком случае порванную купюру можно обменять в любом банке на новую?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dirty="0" smtClean="0"/>
              <a:t>Когда от старой купюры сохранилось не менее: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dirty="0" smtClean="0"/>
              <a:t>А) 10%;Б) 30%;В) 55%;Г) 50%.</a:t>
            </a:r>
          </a:p>
        </p:txBody>
      </p:sp>
      <p:pic>
        <p:nvPicPr>
          <p:cNvPr id="9218" name="Picture 2" descr="https://avatars.mds.yandex.net/i?id=eaa90ba597ead300ef08c7aa0eed89783772aac6-775762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908" y="3603858"/>
            <a:ext cx="3556774" cy="273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48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4000" b="1" dirty="0" smtClean="0"/>
              <a:t>5</a:t>
            </a:r>
          </a:p>
          <a:p>
            <a:pPr eaLnBrk="1" hangingPunct="1"/>
            <a:r>
              <a:rPr lang="ru-RU" altLang="ru-RU" dirty="0" smtClean="0">
                <a:solidFill>
                  <a:srgbClr val="FF0000"/>
                </a:solidFill>
              </a:rPr>
              <a:t>Вопрос: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dirty="0" smtClean="0"/>
              <a:t>До какого возраста родители обязаны содержать своего ребенка?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dirty="0" smtClean="0"/>
              <a:t>А) до 14 лет;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dirty="0" smtClean="0"/>
              <a:t>Б) до 18 лет;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dirty="0" smtClean="0"/>
              <a:t>В) до 21 года;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dirty="0" smtClean="0"/>
              <a:t>Г) всю жизнь.</a:t>
            </a:r>
          </a:p>
        </p:txBody>
      </p:sp>
      <p:pic>
        <p:nvPicPr>
          <p:cNvPr id="8194" name="Picture 2" descr="https://avatars.dzeninfra.ru/get-zen_doc/271828/pub_65a1970f02ff812f92907833_65a19925eafc3f69aafe2a15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168" y="3526971"/>
            <a:ext cx="3928235" cy="262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97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16153" y="155756"/>
            <a:ext cx="8183562" cy="4187825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4000" b="1" smtClean="0"/>
              <a:t>6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dirty="0" smtClean="0"/>
              <a:t>     В нашей стране каждый банк должен принимать участие в общей системе страхования банковских вкладов, т.е. если банк «прогорел», то  сколько-то денег вкладчику вернут.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77409" y="2524488"/>
            <a:ext cx="8183562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dirty="0" smtClean="0">
                <a:solidFill>
                  <a:srgbClr val="FF0000"/>
                </a:solidFill>
              </a:rPr>
              <a:t>Вопрос: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dirty="0" smtClean="0"/>
              <a:t>         В каком объеме возмещаются вклады физических лиц в случае отзыва лицензии у банка?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dirty="0" smtClean="0"/>
              <a:t>А) 1млн.400тыс.руб.;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dirty="0" smtClean="0"/>
              <a:t>Б) 700тыс.руб.;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dirty="0" smtClean="0"/>
              <a:t>В) не больше 700тыс.руб.;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dirty="0" smtClean="0"/>
              <a:t>Г) не больше 1млн.400тыс.руб.</a:t>
            </a:r>
          </a:p>
          <a:p>
            <a:pPr>
              <a:buFont typeface="Wingdings 2" panose="05020102010507070707" pitchFamily="18" charset="2"/>
              <a:buNone/>
            </a:pPr>
            <a:endParaRPr lang="ru-RU" altLang="ru-RU" dirty="0" smtClean="0"/>
          </a:p>
          <a:p>
            <a:pPr>
              <a:buFont typeface="Wingdings 2" panose="05020102010507070707" pitchFamily="18" charset="2"/>
              <a:buNone/>
            </a:pPr>
            <a:endParaRPr lang="ru-RU" altLang="ru-RU" dirty="0" smtClean="0"/>
          </a:p>
        </p:txBody>
      </p:sp>
      <p:pic>
        <p:nvPicPr>
          <p:cNvPr id="5" name="Рисунок 4" descr="https://tatarstan.ru/file/news/36_n1945527_b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107" y="4151039"/>
            <a:ext cx="3569608" cy="1788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113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513</TotalTime>
  <Words>1148</Words>
  <Application>Microsoft Office PowerPoint</Application>
  <PresentationFormat>Экран (4:3)</PresentationFormat>
  <Paragraphs>207</Paragraphs>
  <Slides>43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Times New Roman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II. Финансовые 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III. Блиц.</vt:lpstr>
      <vt:lpstr>Презентация PowerPoint</vt:lpstr>
      <vt:lpstr>Презентация PowerPoint</vt:lpstr>
      <vt:lpstr>Презентация PowerPoint</vt:lpstr>
      <vt:lpstr>Презентация PowerPoint</vt:lpstr>
      <vt:lpstr>IV.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V. Мои финансы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ДОПОЛНИТЕЛЬНОЕ   ВРЕМЯ </vt:lpstr>
      <vt:lpstr>Презентация PowerPoint</vt:lpstr>
      <vt:lpstr> 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Людмила</cp:lastModifiedBy>
  <cp:revision>40</cp:revision>
  <dcterms:created xsi:type="dcterms:W3CDTF">2013-11-19T05:52:05Z</dcterms:created>
  <dcterms:modified xsi:type="dcterms:W3CDTF">2024-12-08T12:45:50Z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354429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