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0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66386E-676F-4A0C-BEEC-90344B59D423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5E97F7-613B-4D6E-8DB2-DBADE6CB4B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9350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E97F7-613B-4D6E-8DB2-DBADE6CB4BFB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838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>
        <p:fade/>
      </p:transition>
    </mc:Choice>
    <mc:Fallback>
      <p:transition advClick="0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>
        <p:fade/>
      </p:transition>
    </mc:Choice>
    <mc:Fallback>
      <p:transition advClick="0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>
        <p:fade/>
      </p:transition>
    </mc:Choice>
    <mc:Fallback>
      <p:transition advClick="0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>
        <p:fade/>
      </p:transition>
    </mc:Choice>
    <mc:Fallback>
      <p:transition advClick="0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p14:dur="10" advClick="0" advTm="10000">
        <p:fade/>
      </p:transition>
    </mc:Choice>
    <mc:Fallback>
      <p:transition advClick="0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>
        <p:fade/>
      </p:transition>
    </mc:Choice>
    <mc:Fallback>
      <p:transition advClick="0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>
        <p:fade/>
      </p:transition>
    </mc:Choice>
    <mc:Fallback>
      <p:transition advClick="0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>
        <p:fade/>
      </p:transition>
    </mc:Choice>
    <mc:Fallback>
      <p:transition advClick="0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>
        <p:fade/>
      </p:transition>
    </mc:Choice>
    <mc:Fallback>
      <p:transition advClick="0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>
        <p:fade/>
      </p:transition>
    </mc:Choice>
    <mc:Fallback>
      <p:transition advClick="0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>
        <p:fade/>
      </p:transition>
    </mc:Choice>
    <mc:Fallback>
      <p:transition advClick="0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>
    <mc:Choice xmlns:p14="http://schemas.microsoft.com/office/powerpoint/2010/main" Requires="p14">
      <p:transition p14:dur="10" advClick="0" advTm="10000">
        <p:fade/>
      </p:transition>
    </mc:Choice>
    <mc:Fallback>
      <p:transition advClick="0" advTm="10000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Удивительный английский</a:t>
            </a:r>
          </a:p>
          <a:p>
            <a:r>
              <a:rPr lang="ru-RU" dirty="0" smtClean="0"/>
              <a:t>Выполнила Кудрявцева Н.В.</a:t>
            </a:r>
          </a:p>
          <a:p>
            <a:r>
              <a:rPr lang="ru-RU" dirty="0" smtClean="0"/>
              <a:t>Учитель английского языка </a:t>
            </a:r>
          </a:p>
          <a:p>
            <a:r>
              <a:rPr lang="ru-RU" dirty="0" smtClean="0"/>
              <a:t>МОУ «</a:t>
            </a:r>
            <a:r>
              <a:rPr lang="ru-RU" dirty="0" err="1" smtClean="0"/>
              <a:t>Алгатуйская</a:t>
            </a:r>
            <a:r>
              <a:rPr lang="ru-RU" dirty="0" smtClean="0"/>
              <a:t> СОШ</a:t>
            </a:r>
            <a:endParaRPr lang="ru-RU" dirty="0"/>
          </a:p>
        </p:txBody>
      </p:sp>
      <p:pic>
        <p:nvPicPr>
          <p:cNvPr id="1026" name="Picture 2" descr="C:\Users\Natalya\Desktop\факты англ яз\fa5e9834e1585c0e2c78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85728"/>
            <a:ext cx="8358246" cy="6215106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857224" y="1643050"/>
            <a:ext cx="6929486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УДИВИТЕЛЬНЫЙ </a:t>
            </a:r>
          </a:p>
          <a:p>
            <a:pPr algn="ctr"/>
            <a:r>
              <a:rPr lang="ru-RU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АНГЛИЙСКИЙ</a:t>
            </a:r>
          </a:p>
          <a:p>
            <a:pPr algn="ctr"/>
            <a:endParaRPr lang="ru-RU" sz="5400" b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>
        <p:fade/>
      </p:transition>
    </mc:Choice>
    <mc:Fallback>
      <p:transition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57200" y="857232"/>
            <a:ext cx="3400420" cy="5268931"/>
          </a:xfrm>
        </p:spPr>
        <p:txBody>
          <a:bodyPr>
            <a:noAutofit/>
          </a:bodyPr>
          <a:lstStyle/>
          <a:p>
            <a:r>
              <a:rPr lang="ru-RU" sz="2000" dirty="0" smtClean="0"/>
              <a:t>А известна ли вам этимология слова </a:t>
            </a:r>
            <a:r>
              <a:rPr lang="ru-RU" sz="2000" dirty="0" err="1" smtClean="0"/>
              <a:t>goodbye</a:t>
            </a:r>
            <a:r>
              <a:rPr lang="ru-RU" sz="2000" dirty="0" smtClean="0"/>
              <a:t>? А история слова чем-то похожа на наше русское «спасибо» (раньше это было  сочетание «спаси Боже», со временем сократившееся к «спасибо»).</a:t>
            </a:r>
          </a:p>
          <a:p>
            <a:r>
              <a:rPr lang="ru-RU" sz="2000" dirty="0" smtClean="0"/>
              <a:t>Тот же процесс произошёл и с английским </a:t>
            </a:r>
            <a:r>
              <a:rPr lang="ru-RU" sz="2000" dirty="0" err="1" smtClean="0"/>
              <a:t>goodbye</a:t>
            </a:r>
            <a:r>
              <a:rPr lang="ru-RU" sz="2000" dirty="0" smtClean="0"/>
              <a:t>: раньше эта фраза полностью звучала как «</a:t>
            </a:r>
            <a:r>
              <a:rPr lang="ru-RU" sz="2000" dirty="0" err="1" smtClean="0"/>
              <a:t>God</a:t>
            </a:r>
            <a:r>
              <a:rPr lang="ru-RU" sz="2000" dirty="0" smtClean="0"/>
              <a:t> </a:t>
            </a:r>
            <a:r>
              <a:rPr lang="ru-RU" sz="2000" dirty="0" err="1" smtClean="0"/>
              <a:t>be</a:t>
            </a:r>
            <a:r>
              <a:rPr lang="ru-RU" sz="2000" dirty="0" smtClean="0"/>
              <a:t> </a:t>
            </a:r>
            <a:r>
              <a:rPr lang="ru-RU" sz="2000" dirty="0" err="1" smtClean="0"/>
              <a:t>with</a:t>
            </a:r>
            <a:r>
              <a:rPr lang="ru-RU" sz="2000" dirty="0" smtClean="0"/>
              <a:t> </a:t>
            </a:r>
            <a:r>
              <a:rPr lang="ru-RU" sz="2000" dirty="0" err="1" smtClean="0"/>
              <a:t>ye</a:t>
            </a:r>
            <a:r>
              <a:rPr lang="ru-RU" sz="2000" dirty="0" smtClean="0"/>
              <a:t>» (староанглийское «Да пребудет с тобой Господь»).</a:t>
            </a:r>
          </a:p>
          <a:p>
            <a:endParaRPr lang="ru-RU" sz="2000" dirty="0"/>
          </a:p>
        </p:txBody>
      </p:sp>
      <p:pic>
        <p:nvPicPr>
          <p:cNvPr id="11267" name="Picture 3" descr="C:\Users\Natalya\Desktop\факты англ яз\i[7]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857232"/>
            <a:ext cx="4500594" cy="4000527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>
        <p:fade/>
      </p:transition>
    </mc:Choice>
    <mc:Fallback>
      <p:transition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Текст 9"/>
          <p:cNvSpPr>
            <a:spLocks noGrp="1"/>
          </p:cNvSpPr>
          <p:nvPr>
            <p:ph type="body" idx="2"/>
          </p:nvPr>
        </p:nvSpPr>
        <p:spPr>
          <a:xfrm>
            <a:off x="457200" y="357166"/>
            <a:ext cx="3471858" cy="5768997"/>
          </a:xfrm>
        </p:spPr>
        <p:txBody>
          <a:bodyPr>
            <a:noAutofit/>
          </a:bodyPr>
          <a:lstStyle/>
          <a:p>
            <a:r>
              <a:rPr lang="ru-RU" sz="2000" dirty="0" smtClean="0"/>
              <a:t>Встречаются в английском языке и довольно забавные слова: например, </a:t>
            </a:r>
            <a:r>
              <a:rPr lang="ru-RU" sz="2000" dirty="0" err="1" smtClean="0"/>
              <a:t>indivisibility</a:t>
            </a:r>
            <a:r>
              <a:rPr lang="ru-RU" sz="2000" dirty="0" smtClean="0"/>
              <a:t>, где буква I повторяется 6 раз.</a:t>
            </a:r>
          </a:p>
          <a:p>
            <a:r>
              <a:rPr lang="ru-RU" sz="2000" dirty="0" smtClean="0"/>
              <a:t>Или, например, </a:t>
            </a:r>
            <a:r>
              <a:rPr lang="ru-RU" sz="2000" dirty="0" err="1" smtClean="0"/>
              <a:t>Goddessship</a:t>
            </a:r>
            <a:r>
              <a:rPr lang="ru-RU" sz="2000" dirty="0" smtClean="0"/>
              <a:t> (божественность) – единственное слово, где 3 раза подряд повторяется согласная буква (почти как в русском языке  «длинношеее» — единственное слово, где буква «е» повторяется 3 раза подряд, хоть и гласная).</a:t>
            </a:r>
          </a:p>
          <a:p>
            <a:r>
              <a:rPr lang="ru-RU" sz="2000" dirty="0" smtClean="0"/>
              <a:t>Или вот еще: </a:t>
            </a:r>
            <a:r>
              <a:rPr lang="ru-RU" sz="2000" dirty="0" err="1" smtClean="0"/>
              <a:t>rhythm</a:t>
            </a:r>
            <a:r>
              <a:rPr lang="ru-RU" sz="2000" dirty="0" smtClean="0"/>
              <a:t> – самое длинное слово с единственной </a:t>
            </a:r>
            <a:endParaRPr lang="ru-RU" sz="2000" dirty="0"/>
          </a:p>
        </p:txBody>
      </p:sp>
      <p:pic>
        <p:nvPicPr>
          <p:cNvPr id="12290" name="Picture 2" descr="C:\Users\Natalya\Desktop\факты англ яз\slide-7[1]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214810" y="857233"/>
            <a:ext cx="4429156" cy="3429024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>
        <p:fade/>
      </p:transition>
    </mc:Choice>
    <mc:Fallback>
      <p:transition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57200" y="428604"/>
            <a:ext cx="3471858" cy="5697559"/>
          </a:xfrm>
        </p:spPr>
        <p:txBody>
          <a:bodyPr>
            <a:noAutofit/>
          </a:bodyPr>
          <a:lstStyle/>
          <a:p>
            <a:r>
              <a:rPr lang="ru-RU" sz="2000" dirty="0" smtClean="0"/>
              <a:t>Интересно также предложение</a:t>
            </a:r>
            <a:r>
              <a:rPr lang="en-US" sz="2000" dirty="0" smtClean="0"/>
              <a:t>: «A rough-coated, dough-faced, thoughtful ploughman strode through the streets of Scarborough; after falling into a slough, he coughed and hiccoughed».</a:t>
            </a:r>
            <a:endParaRPr lang="ru-RU" sz="2000" dirty="0" smtClean="0"/>
          </a:p>
          <a:p>
            <a:r>
              <a:rPr lang="ru-RU" sz="2000" dirty="0" smtClean="0"/>
              <a:t>Оно примечательно тем, что в нём присутствуют все 9 вариантов произношения слова «</a:t>
            </a:r>
            <a:r>
              <a:rPr lang="ru-RU" sz="2000" dirty="0" err="1" smtClean="0"/>
              <a:t>ough</a:t>
            </a:r>
            <a:r>
              <a:rPr lang="ru-RU" sz="2000" dirty="0" smtClean="0"/>
              <a:t>». Хороший пример того, что в английском языке самое трудное – это правила произношения, а точнее, их отсутствие.</a:t>
            </a:r>
          </a:p>
          <a:p>
            <a:r>
              <a:rPr lang="ru-RU" sz="2000" dirty="0" smtClean="0"/>
              <a:t> </a:t>
            </a:r>
          </a:p>
          <a:p>
            <a:endParaRPr lang="ru-RU" sz="2000" dirty="0"/>
          </a:p>
        </p:txBody>
      </p:sp>
      <p:pic>
        <p:nvPicPr>
          <p:cNvPr id="13314" name="Picture 2" descr="C:\Users\Natalya\Desktop\факты англ яз\iOGQ93MCK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716113">
            <a:off x="3991592" y="1228211"/>
            <a:ext cx="4681826" cy="3857653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>
        <p:fade/>
      </p:transition>
    </mc:Choice>
    <mc:Fallback>
      <p:transition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Текст 7"/>
          <p:cNvSpPr>
            <a:spLocks noGrp="1"/>
          </p:cNvSpPr>
          <p:nvPr>
            <p:ph type="body" idx="2"/>
          </p:nvPr>
        </p:nvSpPr>
        <p:spPr>
          <a:xfrm>
            <a:off x="357158" y="428604"/>
            <a:ext cx="8358246" cy="5786478"/>
          </a:xfrm>
        </p:spPr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2000" dirty="0" smtClean="0"/>
              <a:t>Самые короткие английские предложения, содержащие подлежащее и сказуемое, — это I </a:t>
            </a:r>
            <a:r>
              <a:rPr lang="ru-RU" sz="2000" dirty="0" err="1" smtClean="0"/>
              <a:t>am</a:t>
            </a:r>
            <a:r>
              <a:rPr lang="ru-RU" sz="2000" dirty="0" smtClean="0"/>
              <a:t> и I </a:t>
            </a:r>
            <a:r>
              <a:rPr lang="ru-RU" sz="2000" dirty="0" err="1" smtClean="0"/>
              <a:t>do</a:t>
            </a:r>
            <a:r>
              <a:rPr lang="ru-RU" sz="2000" dirty="0" smtClean="0"/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dirty="0" smtClean="0"/>
              <a:t>Если убрать последние четыре буквы в слове </a:t>
            </a:r>
            <a:r>
              <a:rPr lang="ru-RU" sz="2000" dirty="0" err="1" smtClean="0"/>
              <a:t>queue</a:t>
            </a:r>
            <a:r>
              <a:rPr lang="ru-RU" sz="2000" dirty="0" smtClean="0"/>
              <a:t> (очередь), то его произношение не изменится.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dirty="0" smtClean="0"/>
              <a:t>Для создания первого английского словаря потребовалось 20 лет.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dirty="0" smtClean="0"/>
              <a:t>Исследователи установили примерный возраст самых старых слов английского языка – </a:t>
            </a:r>
            <a:r>
              <a:rPr lang="ru-RU" sz="2000" dirty="0" err="1" smtClean="0"/>
              <a:t>apple</a:t>
            </a:r>
            <a:r>
              <a:rPr lang="ru-RU" sz="2000" dirty="0" smtClean="0"/>
              <a:t>, </a:t>
            </a:r>
            <a:r>
              <a:rPr lang="ru-RU" sz="2000" dirty="0" err="1" smtClean="0"/>
              <a:t>bad</a:t>
            </a:r>
            <a:r>
              <a:rPr lang="ru-RU" sz="2000" dirty="0" smtClean="0"/>
              <a:t> и </a:t>
            </a:r>
            <a:r>
              <a:rPr lang="ru-RU" sz="2000" dirty="0" err="1" smtClean="0"/>
              <a:t>gold</a:t>
            </a:r>
            <a:r>
              <a:rPr lang="ru-RU" sz="2000" dirty="0" smtClean="0"/>
              <a:t>. Им почти 14 тысяч лет. Где-то в те времена вымерли последние британские мамонты.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dirty="0" smtClean="0"/>
              <a:t>Все названия континентов в английском языке начинаются и заканчиваются на одинаковые буквы: </a:t>
            </a:r>
            <a:r>
              <a:rPr lang="ru-RU" sz="2000" dirty="0" err="1" smtClean="0"/>
              <a:t>Afric</a:t>
            </a:r>
            <a:r>
              <a:rPr lang="en-US" sz="2000" dirty="0" smtClean="0"/>
              <a:t>a</a:t>
            </a:r>
            <a:r>
              <a:rPr lang="ru-RU" sz="2000" dirty="0" smtClean="0"/>
              <a:t>, </a:t>
            </a:r>
            <a:r>
              <a:rPr lang="ru-RU" sz="2000" dirty="0" err="1" smtClean="0"/>
              <a:t>Americ</a:t>
            </a:r>
            <a:r>
              <a:rPr lang="en-US" sz="2000" dirty="0" smtClean="0"/>
              <a:t>a</a:t>
            </a:r>
            <a:r>
              <a:rPr lang="ru-RU" sz="2000" dirty="0" smtClean="0"/>
              <a:t>, </a:t>
            </a:r>
            <a:r>
              <a:rPr lang="ru-RU" sz="2000" dirty="0" err="1" smtClean="0"/>
              <a:t>Asi</a:t>
            </a:r>
            <a:r>
              <a:rPr lang="en-US" sz="2000" dirty="0" smtClean="0"/>
              <a:t>a</a:t>
            </a:r>
            <a:r>
              <a:rPr lang="ru-RU" sz="2000" dirty="0" smtClean="0"/>
              <a:t>, </a:t>
            </a:r>
            <a:r>
              <a:rPr lang="ru-RU" sz="2000" dirty="0" err="1" smtClean="0"/>
              <a:t>Antarctic</a:t>
            </a:r>
            <a:r>
              <a:rPr lang="en-US" sz="2000" dirty="0" smtClean="0"/>
              <a:t>a</a:t>
            </a:r>
            <a:r>
              <a:rPr lang="ru-RU" sz="2000" dirty="0" smtClean="0"/>
              <a:t>, </a:t>
            </a:r>
            <a:r>
              <a:rPr lang="ru-RU" sz="2000" dirty="0" err="1" smtClean="0"/>
              <a:t>Australi</a:t>
            </a:r>
            <a:r>
              <a:rPr lang="en-US" sz="2000" dirty="0" smtClean="0"/>
              <a:t>a</a:t>
            </a:r>
            <a:r>
              <a:rPr lang="ru-RU" sz="2000" dirty="0" smtClean="0"/>
              <a:t> </a:t>
            </a:r>
            <a:r>
              <a:rPr lang="ru-RU" sz="2000" dirty="0" smtClean="0"/>
              <a:t>и </a:t>
            </a:r>
            <a:r>
              <a:rPr lang="ru-RU" sz="2000" dirty="0" err="1" smtClean="0"/>
              <a:t>Europ</a:t>
            </a:r>
            <a:r>
              <a:rPr lang="en-US" sz="2000" dirty="0" smtClean="0"/>
              <a:t>e</a:t>
            </a:r>
            <a:r>
              <a:rPr lang="ru-RU" sz="2000" dirty="0" smtClean="0"/>
              <a:t>.</a:t>
            </a:r>
            <a:endParaRPr lang="ru-RU" sz="2000" dirty="0" smtClean="0"/>
          </a:p>
          <a:p>
            <a:pPr algn="just">
              <a:buFont typeface="Arial" pitchFamily="34" charset="0"/>
              <a:buChar char="•"/>
            </a:pPr>
            <a:endParaRPr lang="ru-RU" sz="2000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3554" name="Picture 2" descr="C:\Users\Natalya\Desktop\факты англ яз\i7Y4HWO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4214818"/>
            <a:ext cx="3438525" cy="228601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>
        <p:fade/>
      </p:transition>
    </mc:Choice>
    <mc:Fallback>
      <p:transition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57201" y="857232"/>
            <a:ext cx="2828916" cy="5268931"/>
          </a:xfrm>
        </p:spPr>
        <p:txBody>
          <a:bodyPr>
            <a:normAutofit lnSpcReduction="10000"/>
          </a:bodyPr>
          <a:lstStyle/>
          <a:p>
            <a:r>
              <a:rPr lang="ru-RU" sz="2000" dirty="0" smtClean="0"/>
              <a:t>В знаменитой фразе «</a:t>
            </a:r>
            <a:r>
              <a:rPr lang="ru-RU" sz="2000" dirty="0" err="1" smtClean="0"/>
              <a:t>The</a:t>
            </a:r>
            <a:r>
              <a:rPr lang="ru-RU" sz="2000" dirty="0" smtClean="0"/>
              <a:t> </a:t>
            </a:r>
            <a:r>
              <a:rPr lang="ru-RU" sz="2000" dirty="0" err="1" smtClean="0"/>
              <a:t>quick</a:t>
            </a:r>
            <a:r>
              <a:rPr lang="ru-RU" sz="2000" dirty="0" smtClean="0"/>
              <a:t> </a:t>
            </a:r>
            <a:r>
              <a:rPr lang="ru-RU" sz="2000" dirty="0" err="1" smtClean="0"/>
              <a:t>brown</a:t>
            </a:r>
            <a:r>
              <a:rPr lang="ru-RU" sz="2000" dirty="0" smtClean="0"/>
              <a:t> </a:t>
            </a:r>
            <a:r>
              <a:rPr lang="ru-RU" sz="2000" dirty="0" err="1" smtClean="0"/>
              <a:t>fox</a:t>
            </a:r>
            <a:r>
              <a:rPr lang="ru-RU" sz="2000" dirty="0" smtClean="0"/>
              <a:t> </a:t>
            </a:r>
            <a:r>
              <a:rPr lang="ru-RU" sz="2000" dirty="0" err="1" smtClean="0"/>
              <a:t>jumps</a:t>
            </a:r>
            <a:r>
              <a:rPr lang="ru-RU" sz="2000" dirty="0" smtClean="0"/>
              <a:t> </a:t>
            </a:r>
            <a:r>
              <a:rPr lang="ru-RU" sz="2000" dirty="0" err="1" smtClean="0"/>
              <a:t>over</a:t>
            </a:r>
            <a:r>
              <a:rPr lang="ru-RU" sz="2000" dirty="0" smtClean="0"/>
              <a:t> </a:t>
            </a:r>
            <a:r>
              <a:rPr lang="ru-RU" sz="2000" dirty="0" err="1" smtClean="0"/>
              <a:t>the</a:t>
            </a:r>
            <a:r>
              <a:rPr lang="ru-RU" sz="2000" dirty="0" smtClean="0"/>
              <a:t> </a:t>
            </a:r>
            <a:r>
              <a:rPr lang="ru-RU" sz="2000" dirty="0" err="1" smtClean="0"/>
              <a:t>lazy</a:t>
            </a:r>
            <a:r>
              <a:rPr lang="ru-RU" sz="2000" dirty="0" smtClean="0"/>
              <a:t> </a:t>
            </a:r>
            <a:r>
              <a:rPr lang="ru-RU" sz="2000" dirty="0" err="1" smtClean="0"/>
              <a:t>dog</a:t>
            </a:r>
            <a:r>
              <a:rPr lang="ru-RU" sz="2000" dirty="0" smtClean="0"/>
              <a:t>» (Быстрый коричневый лис перепрыгивает через ленивого пса) можно встретить каждую букву алфавита. Это выражение используется для демонстрации шрифта, как, например, в русском: «Съешь ещё этих мягких французских булок, да выпей чаю»</a:t>
            </a:r>
          </a:p>
          <a:p>
            <a:r>
              <a:rPr lang="ru-RU" sz="2000" dirty="0" smtClean="0"/>
              <a:t> </a:t>
            </a:r>
          </a:p>
          <a:p>
            <a:endParaRPr lang="ru-RU" dirty="0"/>
          </a:p>
        </p:txBody>
      </p:sp>
      <p:pic>
        <p:nvPicPr>
          <p:cNvPr id="14338" name="Picture 2" descr="C:\Users\Natalya\Desktop\факты англ яз\the-quick-brown-fox-jumps-over-the-lazy-dog[1]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575050" y="620093"/>
            <a:ext cx="5340350" cy="4779613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>
        <p:fade/>
      </p:transition>
    </mc:Choice>
    <mc:Fallback>
      <p:transition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505200" y="1357298"/>
            <a:ext cx="3852882" cy="2916936"/>
          </a:xfrm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00100" y="5367338"/>
            <a:ext cx="7143800" cy="1133496"/>
          </a:xfrm>
        </p:spPr>
        <p:txBody>
          <a:bodyPr>
            <a:normAutofit/>
          </a:bodyPr>
          <a:lstStyle/>
          <a:p>
            <a:r>
              <a:rPr lang="ru-RU" sz="2000" dirty="0" smtClean="0"/>
              <a:t>«</a:t>
            </a:r>
            <a:r>
              <a:rPr lang="ru-RU" sz="2000" dirty="0" err="1" smtClean="0"/>
              <a:t>Uncopyrightable</a:t>
            </a:r>
            <a:r>
              <a:rPr lang="ru-RU" sz="2000" dirty="0" smtClean="0"/>
              <a:t>» (не охраняемый авторским правом) – это единственное слово в английском языке, состоящее из 15 букв, в котором ни одна буква не повторяется.</a:t>
            </a:r>
          </a:p>
          <a:p>
            <a:endParaRPr lang="ru-RU" sz="2000" dirty="0"/>
          </a:p>
        </p:txBody>
      </p:sp>
      <p:pic>
        <p:nvPicPr>
          <p:cNvPr id="15362" name="Picture 2" descr="C:\Users\Natalya\Desktop\факты англ яз\uncopyrightable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642918"/>
            <a:ext cx="7286676" cy="4672032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>
        <p:fade/>
      </p:transition>
    </mc:Choice>
    <mc:Fallback>
      <p:transition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505200" y="1142984"/>
            <a:ext cx="2852750" cy="3131250"/>
          </a:xfrm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71538" y="5367338"/>
            <a:ext cx="6858048" cy="804862"/>
          </a:xfrm>
        </p:spPr>
        <p:txBody>
          <a:bodyPr/>
          <a:lstStyle/>
          <a:p>
            <a:r>
              <a:rPr lang="ru-RU" sz="2000" dirty="0" smtClean="0"/>
              <a:t>Самая сложная скороговорка в английском языке: «</a:t>
            </a:r>
            <a:r>
              <a:rPr lang="ru-RU" sz="2000" dirty="0" err="1" smtClean="0"/>
              <a:t>The</a:t>
            </a:r>
            <a:r>
              <a:rPr lang="ru-RU" sz="2000" dirty="0" smtClean="0"/>
              <a:t> </a:t>
            </a:r>
            <a:r>
              <a:rPr lang="ru-RU" sz="2000" dirty="0" err="1" smtClean="0"/>
              <a:t>sixth</a:t>
            </a:r>
            <a:r>
              <a:rPr lang="ru-RU" sz="2000" dirty="0" smtClean="0"/>
              <a:t> </a:t>
            </a:r>
            <a:r>
              <a:rPr lang="ru-RU" sz="2000" dirty="0" err="1" smtClean="0"/>
              <a:t>sick</a:t>
            </a:r>
            <a:r>
              <a:rPr lang="ru-RU" sz="2000" dirty="0" smtClean="0"/>
              <a:t> </a:t>
            </a:r>
            <a:r>
              <a:rPr lang="ru-RU" sz="2000" dirty="0" err="1" smtClean="0"/>
              <a:t>sheik's</a:t>
            </a:r>
            <a:r>
              <a:rPr lang="ru-RU" sz="2000" dirty="0" smtClean="0"/>
              <a:t> </a:t>
            </a:r>
            <a:r>
              <a:rPr lang="ru-RU" sz="2000" dirty="0" err="1" smtClean="0"/>
              <a:t>sixth</a:t>
            </a:r>
            <a:r>
              <a:rPr lang="ru-RU" sz="2000" dirty="0" smtClean="0"/>
              <a:t> </a:t>
            </a:r>
            <a:r>
              <a:rPr lang="ru-RU" sz="2000" dirty="0" err="1" smtClean="0"/>
              <a:t>sheep's</a:t>
            </a:r>
            <a:r>
              <a:rPr lang="ru-RU" sz="2000" dirty="0" smtClean="0"/>
              <a:t> </a:t>
            </a:r>
            <a:r>
              <a:rPr lang="ru-RU" sz="2000" dirty="0" err="1" smtClean="0"/>
              <a:t>sick</a:t>
            </a:r>
            <a:r>
              <a:rPr lang="ru-RU" sz="2000" dirty="0" smtClean="0"/>
              <a:t>.»</a:t>
            </a:r>
          </a:p>
          <a:p>
            <a:endParaRPr lang="ru-RU" dirty="0"/>
          </a:p>
        </p:txBody>
      </p:sp>
      <p:pic>
        <p:nvPicPr>
          <p:cNvPr id="16386" name="Picture 2" descr="C:\Users\Natalya\Desktop\факты англ яз\sixth-sick-sheiks-sixth-sheeps-sick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500" y="571480"/>
            <a:ext cx="5715000" cy="478634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>
        <p:fade/>
      </p:transition>
    </mc:Choice>
    <mc:Fallback>
      <p:transition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571472" y="285728"/>
            <a:ext cx="3643338" cy="5983311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В США нет официально утверждённого языка или даже «правильного» диалекта американского английского. Дикторы большинства федеральных СМИ (CNN, например) используют так называемый </a:t>
            </a:r>
            <a:r>
              <a:rPr lang="ru-RU" sz="2000" dirty="0" err="1" smtClean="0"/>
              <a:t>General</a:t>
            </a:r>
            <a:r>
              <a:rPr lang="ru-RU" sz="2000" dirty="0" smtClean="0"/>
              <a:t> </a:t>
            </a:r>
            <a:r>
              <a:rPr lang="ru-RU" sz="2000" dirty="0" err="1" smtClean="0"/>
              <a:t>American</a:t>
            </a:r>
            <a:r>
              <a:rPr lang="ru-RU" sz="2000" dirty="0" smtClean="0"/>
              <a:t> </a:t>
            </a:r>
            <a:r>
              <a:rPr lang="ru-RU" sz="2000" dirty="0" err="1" smtClean="0"/>
              <a:t>accent</a:t>
            </a:r>
            <a:r>
              <a:rPr lang="ru-RU" sz="2000" dirty="0" smtClean="0"/>
              <a:t> – акцент Среднего Запада, на котором говорят совсем немного людей в штатах Небраска, Айова и Иллинойс. Но он понятен всем американцам. Кстати, из послевоенных президентов США на этом диалекте говорили только Д.Эйзенхауэр, Р.Никсон, Дж.Форд, Р.Рейган и </a:t>
            </a:r>
            <a:r>
              <a:rPr lang="ru-RU" sz="2000" dirty="0" err="1" smtClean="0"/>
              <a:t>Б.Обама</a:t>
            </a:r>
            <a:r>
              <a:rPr lang="ru-RU" sz="2000" dirty="0" smtClean="0"/>
              <a:t>.</a:t>
            </a:r>
          </a:p>
          <a:p>
            <a:endParaRPr lang="ru-RU" sz="2000" dirty="0"/>
          </a:p>
        </p:txBody>
      </p:sp>
      <p:pic>
        <p:nvPicPr>
          <p:cNvPr id="17410" name="Picture 2" descr="C:\Users\Natalya\Desktop\факты англ яз\i8864D1J8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500694" y="3714752"/>
            <a:ext cx="3214710" cy="2857520"/>
          </a:xfrm>
          <a:prstGeom prst="rect">
            <a:avLst/>
          </a:prstGeom>
          <a:noFill/>
        </p:spPr>
      </p:pic>
      <p:pic>
        <p:nvPicPr>
          <p:cNvPr id="1026" name="Picture 2" descr="C:\Users\Natalya\Desktop\факты англ яз\iXG9DEPJ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428604"/>
            <a:ext cx="3071834" cy="3071834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>
        <p:fade/>
      </p:transition>
    </mc:Choice>
    <mc:Fallback>
      <p:transition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57201" y="571480"/>
            <a:ext cx="2828916" cy="5554683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Согласно закону штата </a:t>
            </a:r>
            <a:r>
              <a:rPr lang="ru-RU" sz="2000" dirty="0" err="1" smtClean="0"/>
              <a:t>Эллинойс</a:t>
            </a:r>
            <a:r>
              <a:rPr lang="ru-RU" sz="2000" dirty="0" smtClean="0"/>
              <a:t>, в штате запрещено говорить по-английски – официальным языком здесь принято считать американский. Кстати, поэтому местные жители произносят название штата без последней буквы «с».</a:t>
            </a:r>
          </a:p>
          <a:p>
            <a:r>
              <a:rPr lang="ru-RU" sz="2000" dirty="0" smtClean="0"/>
              <a:t>В настоящее время в США исследователи выделяют целых 24 диалекта английского языка.</a:t>
            </a:r>
            <a:endParaRPr lang="ru-RU" sz="2000" dirty="0"/>
          </a:p>
        </p:txBody>
      </p:sp>
      <p:pic>
        <p:nvPicPr>
          <p:cNvPr id="18434" name="Picture 2" descr="C:\Users\Natalya\Desktop\документы натальи\Индивидуальный проект\проектная работа Дорофеевой\картинки к реверату англицизмы\прим 3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575050" y="1076693"/>
            <a:ext cx="5340350" cy="3866413"/>
          </a:xfrm>
          <a:prstGeom prst="rect">
            <a:avLst/>
          </a:prstGeom>
          <a:noFill/>
        </p:spPr>
      </p:pic>
      <p:pic>
        <p:nvPicPr>
          <p:cNvPr id="18435" name="Picture 3" descr="C:\Users\Natalya\Desktop\документы натальи\Индивидуальный проект\проектная работа Дорофеевой\картинки к реверату англицизмы\прим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7554" y="1130300"/>
            <a:ext cx="4389446" cy="45974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>
        <p:fade/>
      </p:transition>
    </mc:Choice>
    <mc:Fallback>
      <p:transition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57200" y="285728"/>
            <a:ext cx="3008313" cy="5840435"/>
          </a:xfrm>
        </p:spPr>
        <p:txBody>
          <a:bodyPr>
            <a:noAutofit/>
          </a:bodyPr>
          <a:lstStyle/>
          <a:p>
            <a:r>
              <a:rPr lang="ru-RU" sz="2000" dirty="0" smtClean="0"/>
              <a:t>Хотя английский язык занимает только третье место в списке самых популярных, общее число людей, говорящих по-английски, составляет более миллиарда. Это примерно каждый седьмой землянин. Однако не стоит думать, что большинство </a:t>
            </a:r>
            <a:r>
              <a:rPr lang="ru-RU" sz="2000" dirty="0" err="1" smtClean="0"/>
              <a:t>англоговорящих</a:t>
            </a:r>
            <a:r>
              <a:rPr lang="ru-RU" sz="2000" dirty="0" smtClean="0"/>
              <a:t> живёт в США и Англии. Например, в Нигерии проживает больше носителей английского, чем в Англии. А в Швеции 89% жителей знают этот язык.</a:t>
            </a:r>
          </a:p>
          <a:p>
            <a:endParaRPr lang="ru-RU" sz="2000" dirty="0"/>
          </a:p>
        </p:txBody>
      </p:sp>
      <p:pic>
        <p:nvPicPr>
          <p:cNvPr id="19458" name="Picture 2" descr="C:\Users\Natalya\Desktop\документы натальи\Индивидуальный проект\проектная работа Дорофеевой\картинки к реверату англицизмы\s1_1474550900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111625" y="1623060"/>
            <a:ext cx="4267200" cy="277368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>
        <p:fade/>
      </p:transition>
    </mc:Choice>
    <mc:Fallback>
      <p:transition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505200" y="1428736"/>
            <a:ext cx="3138502" cy="2845498"/>
          </a:xfrm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28662" y="4786322"/>
            <a:ext cx="7715304" cy="1385878"/>
          </a:xfrm>
        </p:spPr>
        <p:txBody>
          <a:bodyPr>
            <a:noAutofit/>
          </a:bodyPr>
          <a:lstStyle/>
          <a:p>
            <a:r>
              <a:rPr lang="ru-RU" sz="2000" dirty="0" smtClean="0"/>
              <a:t>Многие предполагают (жители России – в первую очередь), что русский язык – самый богатый в мире.. Современные словари русского языка радуют нас цифрой в 130 000 слов, в то время как в современных словарях английского эта цифра приближается к миллиону (обычно – 800 000). И даже если взять знаменитый словарь Даля, то там нас ждут 200 000.</a:t>
            </a:r>
          </a:p>
          <a:p>
            <a:endParaRPr lang="ru-RU" sz="2000" dirty="0"/>
          </a:p>
        </p:txBody>
      </p:sp>
      <p:pic>
        <p:nvPicPr>
          <p:cNvPr id="2050" name="Picture 2" descr="C:\Users\Natalya\Desktop\факты англ яз\iK9QCM4F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642918"/>
            <a:ext cx="7500990" cy="4143403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>
        <p:fade/>
      </p:transition>
    </mc:Choice>
    <mc:Fallback>
      <p:transition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57200" y="571480"/>
            <a:ext cx="3614734" cy="5554683"/>
          </a:xfrm>
        </p:spPr>
        <p:txBody>
          <a:bodyPr>
            <a:noAutofit/>
          </a:bodyPr>
          <a:lstStyle/>
          <a:p>
            <a:r>
              <a:rPr lang="ru-RU" sz="2000" dirty="0" smtClean="0"/>
              <a:t>Английский язык появился в раннем Средневековье в германских племенах (!), вторгшихся в Британию после ухода из неё римлян.</a:t>
            </a:r>
          </a:p>
          <a:p>
            <a:r>
              <a:rPr lang="ru-RU" sz="2000" dirty="0" smtClean="0"/>
              <a:t>Существует теория, что английский язык получил такое широкое распространение благодаря своей простоте и однозначности. Однако это совсем не так. В английском языке больше всего слов (около 800 000) и самые богатые синонимические ряды. К тому же английский является одним из самых быстроразвивающихся языков. </a:t>
            </a:r>
          </a:p>
          <a:p>
            <a:endParaRPr lang="ru-RU" sz="2000" dirty="0"/>
          </a:p>
        </p:txBody>
      </p:sp>
      <p:pic>
        <p:nvPicPr>
          <p:cNvPr id="20482" name="Picture 2" descr="C:\Users\Natalya\Desktop\документы натальи\Индивидуальный проект\проектная работа Дорофеевой\картинки к реверату англицизмы\s1_1474550914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877236">
            <a:off x="4281469" y="1565196"/>
            <a:ext cx="4267200" cy="277368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>
        <p:fade/>
      </p:transition>
    </mc:Choice>
    <mc:Fallback>
      <p:transition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Каждые 98 минут в разговорной практике появляется новое слово.</a:t>
            </a:r>
          </a:p>
          <a:p>
            <a:r>
              <a:rPr lang="ru-RU" sz="2000" dirty="0" smtClean="0"/>
              <a:t>И вместе с тем 90% текстов, написанных на английском языке, используют не более 1 000 различных слов. А для обычного повседневного общения вполне достаточно знать 1 500–2 000 слов.</a:t>
            </a:r>
          </a:p>
          <a:p>
            <a:r>
              <a:rPr lang="ru-RU" sz="2000" dirty="0" smtClean="0"/>
              <a:t> </a:t>
            </a:r>
          </a:p>
          <a:p>
            <a:endParaRPr lang="ru-RU" dirty="0"/>
          </a:p>
        </p:txBody>
      </p:sp>
      <p:pic>
        <p:nvPicPr>
          <p:cNvPr id="21506" name="Picture 2" descr="C:\Users\Natalya\Desktop\документы натальи\тематические картинки\картинки\1382006804 (1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7620" y="1000108"/>
            <a:ext cx="4500594" cy="428628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>
        <p:fade/>
      </p:transition>
    </mc:Choice>
    <mc:Fallback>
      <p:transition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57200" y="357166"/>
            <a:ext cx="8258204" cy="5768997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sz="2000" dirty="0" smtClean="0"/>
              <a:t>За один год можно выучить английский язык.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Английский язык способствует расширению сознания.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Человек, который знает английский язык имеет красивый мозг.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Английское слово «трейлер» означает «идти по следу».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На английском языке выпускается более 90% научной литературы.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Первые упоминания английского языка относятся к 800 году до н.э.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Языком интернета считается именно английский.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Английский язык является третьим после испанского популярным в мире.</a:t>
            </a:r>
          </a:p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2530" name="Picture 2" descr="C:\Users\Natalya\Desktop\факты англ яз\i[3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3429000"/>
            <a:ext cx="4929222" cy="2976569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>
        <p:fade/>
      </p:transition>
    </mc:Choice>
    <mc:Fallback>
      <p:transition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0233" y="928670"/>
            <a:ext cx="8003538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внимание!</a:t>
            </a:r>
            <a:endParaRPr lang="ru-RU" sz="8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>
        <p:fade/>
      </p:transition>
    </mc:Choice>
    <mc:Fallback>
      <p:transition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2209808" cy="3657600"/>
          </a:xfrm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14348" y="4572008"/>
            <a:ext cx="7715304" cy="1600192"/>
          </a:xfrm>
        </p:spPr>
        <p:txBody>
          <a:bodyPr>
            <a:noAutofit/>
          </a:bodyPr>
          <a:lstStyle/>
          <a:p>
            <a:r>
              <a:rPr lang="ru-RU" sz="2000" dirty="0" smtClean="0"/>
              <a:t>И вот мало того, что в английском языке больше всего слов, так еще и каждое из них может иметь дюжину значений. Рекордсменом является слово «</a:t>
            </a:r>
            <a:r>
              <a:rPr lang="ru-RU" sz="2000" dirty="0" err="1" smtClean="0"/>
              <a:t>set</a:t>
            </a:r>
            <a:r>
              <a:rPr lang="ru-RU" sz="2000" dirty="0" smtClean="0"/>
              <a:t>»: 44 основных значения для глагола, 17 основных значений для существительного, 7 основных значений для прилагательного и еще множество дополнительных значений. </a:t>
            </a:r>
          </a:p>
          <a:p>
            <a:endParaRPr lang="ru-RU" sz="2000" dirty="0"/>
          </a:p>
        </p:txBody>
      </p:sp>
      <p:pic>
        <p:nvPicPr>
          <p:cNvPr id="3074" name="Picture 2" descr="C:\Users\Natalya\Desktop\факты англ яз\67134079_003[1]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357166"/>
            <a:ext cx="5572164" cy="407196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>
        <p:fade/>
      </p:transition>
    </mc:Choice>
    <mc:Fallback>
      <p:transition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43306" y="1142984"/>
            <a:ext cx="2352684" cy="3657600"/>
          </a:xfrm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14414" y="5000636"/>
            <a:ext cx="6715172" cy="1171564"/>
          </a:xfrm>
        </p:spPr>
        <p:txBody>
          <a:bodyPr>
            <a:normAutofit fontScale="92500" lnSpcReduction="10000"/>
          </a:bodyPr>
          <a:lstStyle/>
          <a:p>
            <a:r>
              <a:rPr lang="ru-RU" sz="2000" dirty="0" smtClean="0"/>
              <a:t>И даже это еще не всё: в английском языке – больше всего синонимов. То есть, по идее, если вы не можете в разговоре вспомнить какое-то слово, то запросто сможете его заменить другим, схожим по смыслу.</a:t>
            </a:r>
          </a:p>
          <a:p>
            <a:endParaRPr lang="ru-RU" dirty="0"/>
          </a:p>
        </p:txBody>
      </p:sp>
      <p:pic>
        <p:nvPicPr>
          <p:cNvPr id="4098" name="Picture 2" descr="C:\Users\Natalya\Desktop\факты англ яз\67134079_004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642918"/>
            <a:ext cx="5929354" cy="4281507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>
        <p:fade/>
      </p:transition>
    </mc:Choice>
    <mc:Fallback>
      <p:transition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857752" y="616634"/>
            <a:ext cx="3676648" cy="3657600"/>
          </a:xfrm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14348" y="4500570"/>
            <a:ext cx="7429552" cy="167163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Чаще всего в английском языке используется буква E, а реже всего – Q. Имеется в виду, конечно, то, как часто эта буква находится в разных словах. Потому что если говорить о популярности Q в современной речи, то невольно вспоминается про уровень IQ, который упоминается к месту и не к месту.</a:t>
            </a:r>
          </a:p>
          <a:p>
            <a:endParaRPr lang="ru-RU" dirty="0"/>
          </a:p>
        </p:txBody>
      </p:sp>
      <p:pic>
        <p:nvPicPr>
          <p:cNvPr id="5122" name="Picture 2" descr="C:\Users\Natalya\Desktop\факты англ яз\i8DM7QPS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6182" y="500042"/>
            <a:ext cx="4786346" cy="3857652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>
        <p:fade/>
      </p:transition>
    </mc:Choice>
    <mc:Fallback>
      <p:transition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/>
          <p:cNvSpPr>
            <a:spLocks noGrp="1"/>
          </p:cNvSpPr>
          <p:nvPr>
            <p:ph type="pic" idx="1"/>
          </p:nvPr>
        </p:nvSpPr>
        <p:spPr/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0034" y="5286388"/>
            <a:ext cx="8286808" cy="1143008"/>
          </a:xfrm>
        </p:spPr>
        <p:txBody>
          <a:bodyPr/>
          <a:lstStyle/>
          <a:p>
            <a:r>
              <a:rPr lang="ru-RU" sz="2000" dirty="0" smtClean="0"/>
              <a:t>Знаки препинания в английском языке появились только в XV веке.</a:t>
            </a:r>
          </a:p>
          <a:p>
            <a:endParaRPr lang="ru-RU" dirty="0"/>
          </a:p>
        </p:txBody>
      </p:sp>
      <p:pic>
        <p:nvPicPr>
          <p:cNvPr id="6146" name="Picture 2" descr="C:\Users\Natalya\Desktop\факты англ яз\67134079_006[1]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642918"/>
            <a:ext cx="5357850" cy="400052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>
        <p:fade/>
      </p:transition>
    </mc:Choice>
    <mc:Fallback>
      <p:transition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505200" y="1785926"/>
            <a:ext cx="3209940" cy="1285884"/>
          </a:xfrm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71538" y="4572008"/>
            <a:ext cx="7215238" cy="1600192"/>
          </a:xfrm>
        </p:spPr>
        <p:txBody>
          <a:bodyPr>
            <a:noAutofit/>
          </a:bodyPr>
          <a:lstStyle/>
          <a:p>
            <a:r>
              <a:rPr lang="ru-RU" sz="2000" dirty="0" smtClean="0"/>
              <a:t>Самое длинное слово в английском языке – </a:t>
            </a:r>
            <a:r>
              <a:rPr lang="ru-RU" sz="2000" dirty="0" err="1" smtClean="0"/>
              <a:t>pneumonoultramicroscopicsilicovolcanoconiosis</a:t>
            </a:r>
            <a:r>
              <a:rPr lang="ru-RU" sz="2000" dirty="0" smtClean="0"/>
              <a:t>. За этими 45 буквами скрывается название болезни дыхательных путей при вдыхании вулканической пыли и прочей мелкой гадости в виде пыли.</a:t>
            </a:r>
          </a:p>
          <a:p>
            <a:endParaRPr lang="ru-RU" sz="2000" dirty="0"/>
          </a:p>
        </p:txBody>
      </p:sp>
      <p:pic>
        <p:nvPicPr>
          <p:cNvPr id="8194" name="Picture 2" descr="C:\Users\Natalya\Desktop\факты англ яз\67134079_002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1214422"/>
            <a:ext cx="4829175" cy="303847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>
        <p:fade/>
      </p:transition>
    </mc:Choice>
    <mc:Fallback>
      <p:transition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505200" y="1357298"/>
            <a:ext cx="3424254" cy="2916936"/>
          </a:xfrm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00100" y="5143512"/>
            <a:ext cx="7000924" cy="1028688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Символ &amp; когда-то был в английском алфавите. Сейчас же он гордо называется «</a:t>
            </a:r>
            <a:r>
              <a:rPr lang="ru-RU" sz="2000" dirty="0" err="1" smtClean="0"/>
              <a:t>амперсэнд</a:t>
            </a:r>
            <a:r>
              <a:rPr lang="ru-RU" sz="2000" dirty="0" smtClean="0"/>
              <a:t>» и не считается буквой.</a:t>
            </a:r>
          </a:p>
          <a:p>
            <a:endParaRPr lang="ru-RU" dirty="0"/>
          </a:p>
        </p:txBody>
      </p:sp>
      <p:pic>
        <p:nvPicPr>
          <p:cNvPr id="9218" name="Picture 2" descr="C:\Users\Natalya\Desktop\факты англ яз\67134079_016[2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64" y="428604"/>
            <a:ext cx="5143516" cy="4572011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>
        <p:fade/>
      </p:transition>
    </mc:Choice>
    <mc:Fallback>
      <p:transition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457200" y="285728"/>
            <a:ext cx="3328982" cy="5840435"/>
          </a:xfrm>
        </p:spPr>
        <p:txBody>
          <a:bodyPr>
            <a:noAutofit/>
          </a:bodyPr>
          <a:lstStyle/>
          <a:p>
            <a:r>
              <a:rPr lang="ru-RU" sz="2000" dirty="0" smtClean="0"/>
              <a:t>Есть в английском языке слово, которое понравилось бы всем новичкам в игре «Составь как можно больше слов из одного». И это – </a:t>
            </a:r>
            <a:r>
              <a:rPr lang="ru-RU" sz="2000" dirty="0" err="1" smtClean="0"/>
              <a:t>therein</a:t>
            </a:r>
            <a:r>
              <a:rPr lang="ru-RU" sz="2000" dirty="0" smtClean="0"/>
              <a:t>. Казалось бы, такое коротенькое, а на самом деле – единственное, в котором спрятано 10 других слов, где даже не нужно менять буквы местами: </a:t>
            </a:r>
            <a:r>
              <a:rPr lang="ru-RU" sz="2000" dirty="0" err="1" smtClean="0"/>
              <a:t>the</a:t>
            </a:r>
            <a:r>
              <a:rPr lang="ru-RU" sz="2000" dirty="0" smtClean="0"/>
              <a:t> (определенный артикль), </a:t>
            </a:r>
            <a:r>
              <a:rPr lang="ru-RU" sz="2000" dirty="0" err="1" smtClean="0"/>
              <a:t>there</a:t>
            </a:r>
            <a:r>
              <a:rPr lang="ru-RU" sz="2000" dirty="0" smtClean="0"/>
              <a:t> (там), </a:t>
            </a:r>
            <a:r>
              <a:rPr lang="ru-RU" sz="2000" dirty="0" err="1" smtClean="0"/>
              <a:t>he</a:t>
            </a:r>
            <a:r>
              <a:rPr lang="ru-RU" sz="2000" dirty="0" smtClean="0"/>
              <a:t> (он), </a:t>
            </a:r>
            <a:r>
              <a:rPr lang="ru-RU" sz="2000" dirty="0" err="1" smtClean="0"/>
              <a:t>in</a:t>
            </a:r>
            <a:r>
              <a:rPr lang="ru-RU" sz="2000" dirty="0" smtClean="0"/>
              <a:t> (в), </a:t>
            </a:r>
            <a:r>
              <a:rPr lang="ru-RU" sz="2000" dirty="0" err="1" smtClean="0"/>
              <a:t>rein</a:t>
            </a:r>
            <a:r>
              <a:rPr lang="ru-RU" sz="2000" dirty="0" smtClean="0"/>
              <a:t> (вожжи), </a:t>
            </a:r>
            <a:r>
              <a:rPr lang="ru-RU" sz="2000" dirty="0" err="1" smtClean="0"/>
              <a:t>her</a:t>
            </a:r>
            <a:r>
              <a:rPr lang="ru-RU" sz="2000" dirty="0" smtClean="0"/>
              <a:t> (её), </a:t>
            </a:r>
            <a:r>
              <a:rPr lang="ru-RU" sz="2000" dirty="0" err="1" smtClean="0"/>
              <a:t>here</a:t>
            </a:r>
            <a:r>
              <a:rPr lang="ru-RU" sz="2000" dirty="0" smtClean="0"/>
              <a:t> (здесь), </a:t>
            </a:r>
            <a:r>
              <a:rPr lang="ru-RU" sz="2000" dirty="0" err="1" smtClean="0"/>
              <a:t>ere</a:t>
            </a:r>
            <a:r>
              <a:rPr lang="ru-RU" sz="2000" dirty="0" smtClean="0"/>
              <a:t> (до), </a:t>
            </a:r>
            <a:r>
              <a:rPr lang="ru-RU" sz="2000" dirty="0" err="1" smtClean="0"/>
              <a:t>therein</a:t>
            </a:r>
            <a:r>
              <a:rPr lang="ru-RU" sz="2000" dirty="0" smtClean="0"/>
              <a:t> (в этом отношении), </a:t>
            </a:r>
            <a:r>
              <a:rPr lang="ru-RU" sz="2000" dirty="0" err="1" smtClean="0"/>
              <a:t>herein</a:t>
            </a:r>
            <a:r>
              <a:rPr lang="ru-RU" sz="2000" dirty="0" smtClean="0"/>
              <a:t> (в этом).</a:t>
            </a:r>
          </a:p>
          <a:p>
            <a:endParaRPr lang="ru-RU" sz="2000" dirty="0"/>
          </a:p>
        </p:txBody>
      </p:sp>
      <p:pic>
        <p:nvPicPr>
          <p:cNvPr id="10242" name="Picture 2" descr="C:\Users\Natalya\Desktop\факты англ яз\iBCS9QESU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1071547"/>
            <a:ext cx="4357718" cy="2928957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>
        <p:fade/>
      </p:transition>
    </mc:Choice>
    <mc:Fallback>
      <p:transition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94</TotalTime>
  <Words>1042</Words>
  <Application>Microsoft Office PowerPoint</Application>
  <PresentationFormat>Экран (4:3)</PresentationFormat>
  <Paragraphs>50</Paragraphs>
  <Slides>23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9" baseType="lpstr">
      <vt:lpstr>Arial</vt:lpstr>
      <vt:lpstr>Calibri</vt:lpstr>
      <vt:lpstr>Franklin Gothic Book</vt:lpstr>
      <vt:lpstr>Franklin Gothic Medium</vt:lpstr>
      <vt:lpstr>Wingdings 2</vt:lpstr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Natalya</dc:creator>
  <cp:lastModifiedBy>Янина Анатольевна Буровцева</cp:lastModifiedBy>
  <cp:revision>17</cp:revision>
  <dcterms:created xsi:type="dcterms:W3CDTF">2017-08-28T11:06:53Z</dcterms:created>
  <dcterms:modified xsi:type="dcterms:W3CDTF">2024-11-18T16:36:37Z</dcterms:modified>
</cp:coreProperties>
</file>