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0" r:id="rId6"/>
    <p:sldId id="266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1CB4-415A-44C5-A559-1F85CCF193E0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8B4C-B6D1-4A9A-8A8B-77FEB6224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13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1CB4-415A-44C5-A559-1F85CCF193E0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8B4C-B6D1-4A9A-8A8B-77FEB6224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760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1CB4-415A-44C5-A559-1F85CCF193E0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8B4C-B6D1-4A9A-8A8B-77FEB6224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461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1CB4-415A-44C5-A559-1F85CCF193E0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8B4C-B6D1-4A9A-8A8B-77FEB6224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77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1CB4-415A-44C5-A559-1F85CCF193E0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8B4C-B6D1-4A9A-8A8B-77FEB6224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433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1CB4-415A-44C5-A559-1F85CCF193E0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8B4C-B6D1-4A9A-8A8B-77FEB6224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94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1CB4-415A-44C5-A559-1F85CCF193E0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8B4C-B6D1-4A9A-8A8B-77FEB6224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659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1CB4-415A-44C5-A559-1F85CCF193E0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8B4C-B6D1-4A9A-8A8B-77FEB6224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455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1CB4-415A-44C5-A559-1F85CCF193E0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8B4C-B6D1-4A9A-8A8B-77FEB6224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484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1CB4-415A-44C5-A559-1F85CCF193E0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8B4C-B6D1-4A9A-8A8B-77FEB6224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71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1CB4-415A-44C5-A559-1F85CCF193E0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8B4C-B6D1-4A9A-8A8B-77FEB6224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8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61CB4-415A-44C5-A559-1F85CCF193E0}" type="datetimeFigureOut">
              <a:rPr lang="ru-RU" smtClean="0"/>
              <a:t>10.05.2025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E8B4C-B6D1-4A9A-8A8B-77FEB6224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599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Тест: </a:t>
            </a:r>
            <a:r>
              <a:rPr lang="ru-RU" dirty="0" smtClean="0"/>
              <a:t>Степень с натуральным показателем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7 класс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04048" y="558924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Учитель Левашова О. 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034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701417"/>
            <a:ext cx="792088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1</a:t>
            </a:r>
          </a:p>
          <a:p>
            <a:pPr lvl="0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Представьте в виде степени произведение (-7)(-7)(-7)(-7)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(-7)</a:t>
            </a:r>
            <a:r>
              <a:rPr lang="ru-RU" sz="4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-7*4  </a:t>
            </a:r>
          </a:p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-7</a:t>
            </a:r>
            <a:r>
              <a:rPr lang="ru-RU" sz="4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42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701417"/>
            <a:ext cx="792088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2</a:t>
            </a:r>
          </a:p>
          <a:p>
            <a:pPr lvl="0"/>
            <a:r>
              <a:rPr lang="ru-RU" sz="4000" dirty="0" smtClean="0"/>
              <a:t>Найдите значение степени, если основание равно 2, а показатель степени – 6 </a:t>
            </a:r>
            <a:endParaRPr lang="ru-RU" sz="4000" dirty="0"/>
          </a:p>
          <a:p>
            <a:r>
              <a:rPr lang="ru-RU" sz="4000" dirty="0"/>
              <a:t>А)   </a:t>
            </a:r>
            <a:r>
              <a:rPr lang="ru-RU" sz="4000" dirty="0" smtClean="0"/>
              <a:t>12</a:t>
            </a:r>
          </a:p>
          <a:p>
            <a:r>
              <a:rPr lang="ru-RU" sz="4000" dirty="0" smtClean="0"/>
              <a:t>Б</a:t>
            </a:r>
            <a:r>
              <a:rPr lang="ru-RU" sz="4000" dirty="0"/>
              <a:t>) </a:t>
            </a:r>
            <a:r>
              <a:rPr lang="ru-RU" sz="4000" dirty="0" smtClean="0"/>
              <a:t>  36</a:t>
            </a:r>
          </a:p>
          <a:p>
            <a:r>
              <a:rPr lang="ru-RU" sz="4000" dirty="0" smtClean="0"/>
              <a:t>В</a:t>
            </a:r>
            <a:r>
              <a:rPr lang="ru-RU" sz="4000" dirty="0"/>
              <a:t>) </a:t>
            </a:r>
            <a:r>
              <a:rPr lang="ru-RU" sz="4000" dirty="0" smtClean="0"/>
              <a:t>  32</a:t>
            </a:r>
          </a:p>
          <a:p>
            <a:r>
              <a:rPr lang="ru-RU" sz="4000" dirty="0" smtClean="0"/>
              <a:t>Г)   64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59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701417"/>
            <a:ext cx="79208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3</a:t>
            </a:r>
          </a:p>
          <a:p>
            <a:pPr lvl="0"/>
            <a:r>
              <a:rPr lang="ru-RU" sz="4000" dirty="0" smtClean="0"/>
              <a:t>Представьте в виде произведения одинаковых множителей (3</a:t>
            </a:r>
            <a:r>
              <a:rPr lang="en-US" sz="4000" dirty="0" smtClean="0"/>
              <a:t>b</a:t>
            </a:r>
            <a:r>
              <a:rPr lang="ru-RU" sz="4000" dirty="0" smtClean="0"/>
              <a:t>)</a:t>
            </a:r>
            <a:r>
              <a:rPr lang="ru-RU" sz="4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4000" dirty="0"/>
          </a:p>
          <a:p>
            <a:r>
              <a:rPr lang="ru-RU" sz="4000" dirty="0"/>
              <a:t>А) (3</a:t>
            </a:r>
            <a:r>
              <a:rPr lang="en-US" sz="4000" dirty="0"/>
              <a:t>b</a:t>
            </a:r>
            <a:r>
              <a:rPr lang="ru-RU" sz="4000" dirty="0" smtClean="0"/>
              <a:t>)(</a:t>
            </a:r>
            <a:r>
              <a:rPr lang="ru-RU" sz="4000" dirty="0"/>
              <a:t>3</a:t>
            </a:r>
            <a:r>
              <a:rPr lang="en-US" sz="4000" dirty="0"/>
              <a:t>b</a:t>
            </a:r>
            <a:r>
              <a:rPr lang="ru-RU" sz="4000" dirty="0" smtClean="0"/>
              <a:t>)(</a:t>
            </a:r>
            <a:r>
              <a:rPr lang="ru-RU" sz="4000" dirty="0"/>
              <a:t>3</a:t>
            </a:r>
            <a:r>
              <a:rPr lang="en-US" sz="4000" dirty="0"/>
              <a:t>b</a:t>
            </a:r>
            <a:r>
              <a:rPr lang="ru-RU" sz="4000" dirty="0" smtClean="0"/>
              <a:t>)(</a:t>
            </a:r>
            <a:r>
              <a:rPr lang="ru-RU" sz="4000" dirty="0"/>
              <a:t>3</a:t>
            </a:r>
            <a:r>
              <a:rPr lang="en-US" sz="4000" dirty="0"/>
              <a:t>b</a:t>
            </a:r>
            <a:r>
              <a:rPr lang="ru-RU" sz="4000" dirty="0" smtClean="0"/>
              <a:t>)(</a:t>
            </a:r>
            <a:r>
              <a:rPr lang="ru-RU" sz="4000" dirty="0"/>
              <a:t>3</a:t>
            </a:r>
            <a:r>
              <a:rPr lang="en-US" sz="4000" dirty="0"/>
              <a:t>b</a:t>
            </a:r>
            <a:r>
              <a:rPr lang="ru-RU" sz="4000" dirty="0" smtClean="0"/>
              <a:t>)(</a:t>
            </a:r>
            <a:r>
              <a:rPr lang="ru-RU" sz="4000" dirty="0"/>
              <a:t>3</a:t>
            </a:r>
            <a:r>
              <a:rPr lang="en-US" sz="4000" dirty="0"/>
              <a:t>b</a:t>
            </a:r>
            <a:r>
              <a:rPr lang="ru-RU" sz="4000" dirty="0" smtClean="0"/>
              <a:t>)(</a:t>
            </a:r>
            <a:r>
              <a:rPr lang="ru-RU" sz="4000" dirty="0"/>
              <a:t>3</a:t>
            </a:r>
            <a:r>
              <a:rPr lang="en-US" sz="4000" dirty="0"/>
              <a:t>b</a:t>
            </a:r>
            <a:r>
              <a:rPr lang="ru-RU" sz="4000" dirty="0" smtClean="0"/>
              <a:t>)</a:t>
            </a:r>
          </a:p>
          <a:p>
            <a:r>
              <a:rPr lang="ru-RU" sz="4000" dirty="0" smtClean="0"/>
              <a:t>Б</a:t>
            </a:r>
            <a:r>
              <a:rPr lang="ru-RU" sz="4000" dirty="0"/>
              <a:t>)  6(3</a:t>
            </a:r>
            <a:r>
              <a:rPr lang="en-US" sz="4000" dirty="0"/>
              <a:t>b</a:t>
            </a:r>
            <a:r>
              <a:rPr lang="ru-RU" sz="4000" dirty="0"/>
              <a:t>)</a:t>
            </a:r>
            <a:endParaRPr lang="ru-RU" sz="4000" dirty="0" smtClean="0"/>
          </a:p>
          <a:p>
            <a:r>
              <a:rPr lang="ru-RU" sz="4000" dirty="0" smtClean="0"/>
              <a:t>В</a:t>
            </a:r>
            <a:r>
              <a:rPr lang="ru-RU" sz="4000" dirty="0"/>
              <a:t>) (3</a:t>
            </a:r>
            <a:r>
              <a:rPr lang="en-US" sz="4000" dirty="0"/>
              <a:t>b</a:t>
            </a:r>
            <a:r>
              <a:rPr lang="ru-RU" sz="4000" dirty="0"/>
              <a:t>)(3</a:t>
            </a:r>
            <a:r>
              <a:rPr lang="en-US" sz="4000" dirty="0"/>
              <a:t>b</a:t>
            </a:r>
            <a:r>
              <a:rPr lang="ru-RU" sz="4000" dirty="0"/>
              <a:t>)(3</a:t>
            </a:r>
            <a:r>
              <a:rPr lang="en-US" sz="4000" dirty="0"/>
              <a:t>b</a:t>
            </a:r>
            <a:r>
              <a:rPr lang="ru-RU" sz="4000" dirty="0"/>
              <a:t>)(3</a:t>
            </a:r>
            <a:r>
              <a:rPr lang="en-US" sz="4000" dirty="0"/>
              <a:t>b</a:t>
            </a:r>
            <a:r>
              <a:rPr lang="ru-RU" sz="4000" dirty="0"/>
              <a:t>)(3</a:t>
            </a:r>
            <a:r>
              <a:rPr lang="en-US" sz="4000" dirty="0"/>
              <a:t>b</a:t>
            </a:r>
            <a:r>
              <a:rPr lang="ru-RU" sz="4000" dirty="0"/>
              <a:t>)(3</a:t>
            </a:r>
            <a:r>
              <a:rPr lang="en-US" sz="4000" dirty="0"/>
              <a:t>b</a:t>
            </a:r>
            <a:r>
              <a:rPr lang="ru-RU" sz="4000" dirty="0" smtClean="0"/>
              <a:t>)</a:t>
            </a:r>
            <a:endParaRPr lang="ru-RU" sz="4000" dirty="0"/>
          </a:p>
          <a:p>
            <a:r>
              <a:rPr lang="ru-RU" sz="4000" dirty="0" smtClean="0"/>
              <a:t>Г) </a:t>
            </a:r>
            <a:r>
              <a:rPr lang="ru-RU" sz="4000" dirty="0"/>
              <a:t>(3</a:t>
            </a:r>
            <a:r>
              <a:rPr lang="en-US" sz="4000" dirty="0"/>
              <a:t>b</a:t>
            </a:r>
            <a:r>
              <a:rPr lang="ru-RU" sz="4000" dirty="0" smtClean="0"/>
              <a:t>)6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304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701417"/>
            <a:ext cx="792088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4</a:t>
            </a:r>
          </a:p>
          <a:p>
            <a:pPr lvl="0"/>
            <a:r>
              <a:rPr lang="ru-RU" sz="4000" dirty="0"/>
              <a:t>Вычислите значение </a:t>
            </a:r>
            <a:r>
              <a:rPr lang="ru-RU" sz="4000" dirty="0" smtClean="0"/>
              <a:t>выражения</a:t>
            </a:r>
          </a:p>
          <a:p>
            <a:pPr lvl="0"/>
            <a:r>
              <a:rPr lang="ru-RU" sz="4000" dirty="0" smtClean="0"/>
              <a:t>(2*3</a:t>
            </a:r>
            <a:r>
              <a:rPr lang="ru-RU" sz="4000" baseline="30000" dirty="0" smtClean="0"/>
              <a:t>3</a:t>
            </a:r>
            <a:r>
              <a:rPr lang="ru-RU" sz="4000" dirty="0" smtClean="0"/>
              <a:t>)</a:t>
            </a:r>
            <a:r>
              <a:rPr lang="ru-RU" sz="4000" baseline="30000" dirty="0" smtClean="0"/>
              <a:t> </a:t>
            </a:r>
            <a:r>
              <a:rPr lang="ru-RU" sz="4000" baseline="30000" dirty="0"/>
              <a:t>2</a:t>
            </a:r>
            <a:endParaRPr lang="ru-RU" sz="4000" baseline="30000" dirty="0" smtClean="0"/>
          </a:p>
          <a:p>
            <a:pPr lvl="0"/>
            <a:r>
              <a:rPr lang="ru-RU" sz="4000" dirty="0" smtClean="0"/>
              <a:t>ОТВЕТ</a:t>
            </a:r>
            <a:r>
              <a:rPr lang="ru-RU" sz="4000" dirty="0"/>
              <a:t>: ____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95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701417"/>
            <a:ext cx="792088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5</a:t>
            </a:r>
          </a:p>
          <a:p>
            <a:pPr lvl="0"/>
            <a:r>
              <a:rPr lang="ru-RU" sz="4000" dirty="0"/>
              <a:t>Вычислите значение </a:t>
            </a:r>
            <a:r>
              <a:rPr lang="ru-RU" sz="4000" dirty="0" smtClean="0"/>
              <a:t>выражения</a:t>
            </a:r>
          </a:p>
          <a:p>
            <a:r>
              <a:rPr lang="ru-RU" sz="4000" dirty="0" smtClean="0"/>
              <a:t>(7</a:t>
            </a:r>
            <a:r>
              <a:rPr lang="ru-RU" sz="4000" baseline="30000" dirty="0" smtClean="0"/>
              <a:t>2 </a:t>
            </a:r>
            <a:r>
              <a:rPr lang="ru-RU" sz="4000" dirty="0" smtClean="0"/>
              <a:t>– 2</a:t>
            </a:r>
            <a:r>
              <a:rPr lang="ru-RU" sz="4000" baseline="30000" dirty="0" smtClean="0"/>
              <a:t>3</a:t>
            </a:r>
            <a:r>
              <a:rPr lang="ru-RU" sz="4000" dirty="0" smtClean="0"/>
              <a:t>)</a:t>
            </a:r>
            <a:r>
              <a:rPr lang="ru-RU" sz="4000" baseline="30000" dirty="0" smtClean="0"/>
              <a:t> </a:t>
            </a:r>
            <a:r>
              <a:rPr lang="ru-RU" sz="4000" baseline="30000" dirty="0"/>
              <a:t>2</a:t>
            </a:r>
            <a:endParaRPr lang="ru-RU" sz="4000" baseline="30000" dirty="0" smtClean="0"/>
          </a:p>
          <a:p>
            <a:pPr lvl="0"/>
            <a:r>
              <a:rPr lang="ru-RU" sz="4000" dirty="0" smtClean="0"/>
              <a:t>ОТВЕТ</a:t>
            </a:r>
            <a:r>
              <a:rPr lang="ru-RU" sz="4000" dirty="0"/>
              <a:t>: ____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0562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701417"/>
            <a:ext cx="79208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6</a:t>
            </a:r>
          </a:p>
          <a:p>
            <a:pPr lvl="0"/>
            <a:r>
              <a:rPr lang="ru-RU" sz="3200" dirty="0"/>
              <a:t>Вставьте пропущенные слова в текст, чтобы получилось верное определение.</a:t>
            </a:r>
          </a:p>
          <a:p>
            <a:r>
              <a:rPr lang="ru-RU" sz="3200" dirty="0" smtClean="0"/>
              <a:t>____ числа </a:t>
            </a:r>
            <a:r>
              <a:rPr lang="en-US" sz="3200" dirty="0" smtClean="0"/>
              <a:t>a</a:t>
            </a:r>
            <a:r>
              <a:rPr lang="ru-RU" sz="3200" dirty="0" smtClean="0"/>
              <a:t> с натуральным____</a:t>
            </a:r>
            <a:r>
              <a:rPr lang="en-US" sz="3200" dirty="0" smtClean="0"/>
              <a:t>n</a:t>
            </a:r>
            <a:r>
              <a:rPr lang="ru-RU" sz="3200" dirty="0" smtClean="0"/>
              <a:t> называется выражение___, равное произведению___ множителей, каждый из которых равен ___.</a:t>
            </a:r>
            <a:endParaRPr lang="ru-RU" sz="3200" dirty="0"/>
          </a:p>
          <a:p>
            <a:r>
              <a:rPr lang="ru-RU" sz="3200" i="1" dirty="0"/>
              <a:t>Возможные варианты пропущенных слов: </a:t>
            </a:r>
            <a:r>
              <a:rPr lang="ru-RU" sz="3200" i="1" dirty="0" smtClean="0"/>
              <a:t>Степень, </a:t>
            </a:r>
            <a:r>
              <a:rPr lang="en-US" sz="3200" i="1" dirty="0" smtClean="0"/>
              <a:t>a</a:t>
            </a:r>
            <a:r>
              <a:rPr lang="ru-RU" sz="3200" baseline="30000" dirty="0" smtClean="0"/>
              <a:t> </a:t>
            </a:r>
            <a:r>
              <a:rPr lang="en-US" sz="3200" baseline="30000" dirty="0" smtClean="0"/>
              <a:t>n</a:t>
            </a:r>
            <a:r>
              <a:rPr lang="ru-RU" sz="3200" i="1" dirty="0" smtClean="0"/>
              <a:t>,  </a:t>
            </a:r>
            <a:r>
              <a:rPr lang="en-US" sz="3200" i="1" dirty="0" smtClean="0"/>
              <a:t>a</a:t>
            </a:r>
            <a:r>
              <a:rPr lang="ru-RU" sz="3200" i="1" dirty="0" smtClean="0"/>
              <a:t>, </a:t>
            </a:r>
            <a:r>
              <a:rPr lang="en-US" sz="3200" i="1" dirty="0" smtClean="0"/>
              <a:t>n</a:t>
            </a:r>
            <a:r>
              <a:rPr lang="ru-RU" sz="3200" i="1" dirty="0" smtClean="0"/>
              <a:t>, показатель</a:t>
            </a:r>
            <a:r>
              <a:rPr lang="ru-RU" sz="3600" i="1" dirty="0" smtClean="0"/>
              <a:t>. </a:t>
            </a:r>
            <a:endParaRPr lang="ru-RU" sz="3600" i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84701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000"/>
    </mc:Choice>
    <mc:Fallback xmlns="">
      <p:transition spd="slow" advTm="12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216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Тест: Степень с натуральным показателем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Тест: Объем прямоугольного параллелепипеда. Единицы объема</dc:title>
  <dc:creator>User</dc:creator>
  <cp:lastModifiedBy>User</cp:lastModifiedBy>
  <cp:revision>8</cp:revision>
  <dcterms:created xsi:type="dcterms:W3CDTF">2024-04-21T09:43:19Z</dcterms:created>
  <dcterms:modified xsi:type="dcterms:W3CDTF">2025-05-10T06:48:15Z</dcterms:modified>
</cp:coreProperties>
</file>