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7" r:id="rId9"/>
    <p:sldId id="268" r:id="rId10"/>
    <p:sldId id="272" r:id="rId11"/>
    <p:sldId id="269" r:id="rId12"/>
    <p:sldId id="263" r:id="rId13"/>
    <p:sldId id="270" r:id="rId14"/>
    <p:sldId id="266" r:id="rId15"/>
    <p:sldId id="264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Фото — 3 шт.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9292367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22ED223-FA66-4DCB-868D-6F709D701BBB}" type="datetimeFigureOut">
              <a:rPr lang="ru-RU" smtClean="0"/>
              <a:pPr/>
              <a:t>15.05.2025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AC542C3-949D-4D65-8883-FCF8BA79528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-459431"/>
            <a:ext cx="7772400" cy="4176464"/>
          </a:xfrm>
        </p:spPr>
        <p:txBody>
          <a:bodyPr>
            <a:normAutofit/>
          </a:bodyPr>
          <a:lstStyle/>
          <a:p>
            <a:r>
              <a:rPr lang="ru-RU" b="1" dirty="0" smtClean="0"/>
              <a:t>ОГБПОУ </a:t>
            </a:r>
            <a:r>
              <a:rPr lang="ru-RU" b="1" dirty="0" err="1" smtClean="0"/>
              <a:t>Большенагаткинский</a:t>
            </a:r>
            <a:r>
              <a:rPr lang="ru-RU" b="1" dirty="0" smtClean="0"/>
              <a:t> </a:t>
            </a:r>
            <a:r>
              <a:rPr lang="ru-RU" b="1" dirty="0" err="1" smtClean="0"/>
              <a:t>ТТиС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6600" dirty="0" smtClean="0"/>
              <a:t>Реклама</a:t>
            </a:r>
            <a:endParaRPr lang="ru-RU" sz="6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39952" y="5517232"/>
            <a:ext cx="4784576" cy="1008112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Выполнила  студентка 2 курса гр.Т-7:</a:t>
            </a:r>
            <a:endParaRPr lang="ru-RU" dirty="0" smtClean="0"/>
          </a:p>
          <a:p>
            <a:r>
              <a:rPr lang="ru-RU" dirty="0" err="1" smtClean="0"/>
              <a:t>Ямщикова</a:t>
            </a:r>
            <a:r>
              <a:rPr lang="ru-RU" dirty="0" smtClean="0"/>
              <a:t> Юлия Валериевна </a:t>
            </a:r>
          </a:p>
          <a:p>
            <a:r>
              <a:rPr lang="ru-RU" dirty="0" smtClean="0"/>
              <a:t>Преподаватель Козлова О.В.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619" y="3928447"/>
            <a:ext cx="2999703" cy="29249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19" y="764704"/>
            <a:ext cx="2952329" cy="549697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87214" y="758694"/>
            <a:ext cx="2905266" cy="549697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03848" y="1196752"/>
            <a:ext cx="2783366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697657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4464496" cy="10668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/>
              <a:t>BTL-</a:t>
            </a:r>
            <a:r>
              <a:rPr lang="ru-RU" b="1" dirty="0"/>
              <a:t>реклама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211" y="2384276"/>
            <a:ext cx="8291264" cy="4464496"/>
          </a:xfrm>
        </p:spPr>
        <p:txBody>
          <a:bodyPr>
            <a:normAutofit fontScale="85000" lnSpcReduction="20000"/>
          </a:bodyPr>
          <a:lstStyle/>
          <a:p>
            <a:r>
              <a:rPr lang="ru-RU" dirty="0"/>
              <a:t>При справочном </a:t>
            </a:r>
            <a:r>
              <a:rPr lang="ru-RU" dirty="0" smtClean="0"/>
              <a:t>обслуживании.</a:t>
            </a:r>
            <a:endParaRPr lang="ru-RU" dirty="0"/>
          </a:p>
          <a:p>
            <a:r>
              <a:rPr lang="ru-RU" dirty="0"/>
              <a:t>Прямая почтовая </a:t>
            </a:r>
            <a:r>
              <a:rPr lang="ru-RU" dirty="0" smtClean="0"/>
              <a:t>рассылка.</a:t>
            </a:r>
            <a:endParaRPr lang="ru-RU" dirty="0"/>
          </a:p>
          <a:p>
            <a:r>
              <a:rPr lang="ru-RU" dirty="0" err="1"/>
              <a:t>Продакт-плейсмент</a:t>
            </a:r>
            <a:r>
              <a:rPr lang="ru-RU" dirty="0"/>
              <a:t>  — внедрение рекламы товара или услуги в сюжетную линию кино или иного продукта индустрии развлечений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/>
              <a:t>Веерная </a:t>
            </a:r>
            <a:r>
              <a:rPr lang="ru-RU" dirty="0" smtClean="0"/>
              <a:t>реклама.</a:t>
            </a:r>
            <a:endParaRPr lang="ru-RU" dirty="0"/>
          </a:p>
          <a:p>
            <a:r>
              <a:rPr lang="ru-RU" dirty="0"/>
              <a:t>Вирусная </a:t>
            </a:r>
            <a:r>
              <a:rPr lang="ru-RU" dirty="0" smtClean="0"/>
              <a:t>реклама — </a:t>
            </a:r>
            <a:r>
              <a:rPr lang="ru-RU" dirty="0"/>
              <a:t>реклама, основанная на информации, передаваемой от человека к человеку.</a:t>
            </a:r>
          </a:p>
          <a:p>
            <a:r>
              <a:rPr lang="ru-RU" dirty="0" err="1" smtClean="0"/>
              <a:t>Cross-promotion</a:t>
            </a:r>
            <a:r>
              <a:rPr lang="ru-RU" dirty="0" smtClean="0"/>
              <a:t> — </a:t>
            </a:r>
            <a:r>
              <a:rPr lang="ru-RU" dirty="0"/>
              <a:t>перекрестная реклама двух или более товаров (услуг), основанная на взаимной выгоде.</a:t>
            </a:r>
          </a:p>
          <a:p>
            <a:r>
              <a:rPr lang="ru-RU" dirty="0"/>
              <a:t>Платежные терминалы — размещение рекламных видеороликов на мониторах (основной монитор и второй монитор).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ekl-185x1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32747" y="836712"/>
            <a:ext cx="2483728" cy="2145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86409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Реклама </a:t>
            </a:r>
            <a:r>
              <a:rPr lang="ru-RU" b="1" dirty="0"/>
              <a:t>в СМИ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56792"/>
            <a:ext cx="8373616" cy="4929411"/>
          </a:xfrm>
        </p:spPr>
        <p:txBody>
          <a:bodyPr>
            <a:normAutofit fontScale="85000" lnSpcReduction="20000"/>
          </a:bodyPr>
          <a:lstStyle/>
          <a:p>
            <a:pPr marL="109728" indent="0">
              <a:buNone/>
            </a:pPr>
            <a:r>
              <a:rPr lang="ru-RU" dirty="0"/>
              <a:t>Наиболее </a:t>
            </a:r>
            <a:r>
              <a:rPr lang="ru-RU" dirty="0" smtClean="0"/>
              <a:t>распространённым</a:t>
            </a:r>
          </a:p>
          <a:p>
            <a:pPr>
              <a:buNone/>
            </a:pPr>
            <a:r>
              <a:rPr lang="ru-RU" dirty="0" smtClean="0"/>
              <a:t>и </a:t>
            </a:r>
            <a:r>
              <a:rPr lang="ru-RU" dirty="0"/>
              <a:t>традиционным видом рекламы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является </a:t>
            </a:r>
            <a:r>
              <a:rPr lang="ru-RU" dirty="0"/>
              <a:t>реклама в средствах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массовой информации (СМИ):</a:t>
            </a:r>
            <a:endParaRPr lang="ru-RU" dirty="0"/>
          </a:p>
          <a:p>
            <a:r>
              <a:rPr lang="ru-RU" dirty="0" smtClean="0"/>
              <a:t>телевизионная (видеоролик в</a:t>
            </a:r>
            <a:r>
              <a:rPr lang="ru-RU" dirty="0"/>
              <a:t> рекламном блоке, рекламная пауза, текст в бегущей строке, </a:t>
            </a:r>
            <a:r>
              <a:rPr lang="ru-RU" dirty="0" smtClean="0"/>
              <a:t>теле- объявление, например в Телетексте,</a:t>
            </a:r>
            <a:r>
              <a:rPr lang="ru-RU" dirty="0"/>
              <a:t> виртуальная реклама, спонсорство</a:t>
            </a:r>
            <a:r>
              <a:rPr lang="ru-RU" dirty="0" smtClean="0"/>
              <a:t>);</a:t>
            </a:r>
            <a:endParaRPr lang="ru-RU" dirty="0"/>
          </a:p>
          <a:p>
            <a:r>
              <a:rPr lang="ru-RU" dirty="0" smtClean="0"/>
              <a:t>радиореклама;</a:t>
            </a:r>
            <a:endParaRPr lang="ru-RU" dirty="0"/>
          </a:p>
          <a:p>
            <a:r>
              <a:rPr lang="ru-RU" dirty="0" smtClean="0"/>
              <a:t>печатная реклама – в </a:t>
            </a:r>
            <a:r>
              <a:rPr lang="ru-RU" dirty="0"/>
              <a:t>прессе и </a:t>
            </a:r>
            <a:r>
              <a:rPr lang="ru-RU" dirty="0" smtClean="0"/>
              <a:t>прочая печатная продукция (принты</a:t>
            </a:r>
            <a:r>
              <a:rPr lang="ru-RU" dirty="0"/>
              <a:t>, листовки, наклейки, визитки).</a:t>
            </a:r>
          </a:p>
          <a:p>
            <a:r>
              <a:rPr lang="ru-RU" dirty="0" smtClean="0"/>
              <a:t>Интернет-реклама, то есть реклама </a:t>
            </a:r>
            <a:r>
              <a:rPr lang="ru-RU" dirty="0"/>
              <a:t>в </a:t>
            </a:r>
            <a:r>
              <a:rPr lang="ru-RU" dirty="0" smtClean="0"/>
              <a:t>сети</a:t>
            </a:r>
            <a:r>
              <a:rPr lang="ru-RU" dirty="0"/>
              <a:t> Интернет: текстовые </a:t>
            </a:r>
            <a:r>
              <a:rPr lang="ru-RU" dirty="0" smtClean="0"/>
              <a:t>блоки, баннеры</a:t>
            </a:r>
            <a:r>
              <a:rPr lang="ru-RU" dirty="0"/>
              <a:t>, контекстная реклама, реклама в </a:t>
            </a:r>
            <a:r>
              <a:rPr lang="ru-RU" dirty="0" smtClean="0"/>
              <a:t>блогах, реклама </a:t>
            </a:r>
            <a:r>
              <a:rPr lang="ru-RU" dirty="0"/>
              <a:t>на </a:t>
            </a:r>
            <a:r>
              <a:rPr lang="ru-RU" dirty="0" smtClean="0"/>
              <a:t>карте</a:t>
            </a:r>
            <a:r>
              <a:rPr lang="ru-RU" dirty="0"/>
              <a:t> и </a:t>
            </a:r>
            <a:r>
              <a:rPr lang="ru-RU" dirty="0" smtClean="0"/>
              <a:t>другие)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imag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81984" y="548680"/>
            <a:ext cx="3059832" cy="22919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611560" y="116632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980728"/>
            <a:ext cx="8473688" cy="5184576"/>
          </a:xfrm>
        </p:spPr>
      </p:pic>
    </p:spTree>
    <p:extLst>
      <p:ext uri="{BB962C8B-B14F-4D97-AF65-F5344CB8AC3E}">
        <p14:creationId xmlns:p14="http://schemas.microsoft.com/office/powerpoint/2010/main" xmlns="" val="321849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Законодательные ограничения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43" y="170080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dirty="0"/>
              <a:t>Обычно реклама ограничивается по объёму (доле), по способу, месту и времени распространения, вводится запрет на заведомо ложную, недобросовестную, неэтичную и иную ненадлежащую </a:t>
            </a:r>
            <a:r>
              <a:rPr lang="ru-RU" dirty="0" smtClean="0"/>
              <a:t>рекламу.</a:t>
            </a:r>
          </a:p>
          <a:p>
            <a:pPr>
              <a:buNone/>
            </a:pPr>
            <a:r>
              <a:rPr lang="ru-RU" dirty="0" smtClean="0"/>
              <a:t>Иногда </a:t>
            </a:r>
            <a:r>
              <a:rPr lang="ru-RU" dirty="0"/>
              <a:t>деятельность </a:t>
            </a:r>
            <a:r>
              <a:rPr lang="ru-RU" dirty="0" err="1"/>
              <a:t>рекламопроизводителей</a:t>
            </a:r>
            <a:r>
              <a:rPr lang="ru-RU" dirty="0"/>
              <a:t> и </a:t>
            </a:r>
            <a:r>
              <a:rPr lang="ru-RU" dirty="0" err="1"/>
              <a:t>рекламораспространителей</a:t>
            </a:r>
            <a:r>
              <a:rPr lang="ru-RU" dirty="0"/>
              <a:t> лицензируется.</a:t>
            </a:r>
          </a:p>
        </p:txBody>
      </p:sp>
      <p:pic>
        <p:nvPicPr>
          <p:cNvPr id="4" name="Рисунок 3" descr="5717098.wm_w_480.Федеральный_закон_о_рекламе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11843" y="4991100"/>
            <a:ext cx="6096000" cy="1866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825" y="1353504"/>
            <a:ext cx="8229600" cy="1066800"/>
          </a:xfrm>
        </p:spPr>
        <p:txBody>
          <a:bodyPr/>
          <a:lstStyle/>
          <a:p>
            <a:pPr algn="l"/>
            <a:r>
              <a:rPr lang="ru-RU" b="1" dirty="0" smtClean="0"/>
              <a:t>Скрытая реклама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78" y="2845806"/>
            <a:ext cx="8395047" cy="401219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Скрытой </a:t>
            </a:r>
            <a:r>
              <a:rPr lang="ru-RU" dirty="0"/>
              <a:t>называется реклама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не </a:t>
            </a:r>
            <a:r>
              <a:rPr lang="ru-RU" dirty="0"/>
              <a:t>обозначенная как таковая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smtClean="0"/>
              <a:t>размещённая </a:t>
            </a:r>
            <a:r>
              <a:rPr lang="ru-RU" dirty="0"/>
              <a:t>под видом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информационного</a:t>
            </a:r>
            <a:r>
              <a:rPr lang="ru-RU" dirty="0"/>
              <a:t>, редакционного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или </a:t>
            </a:r>
            <a:r>
              <a:rPr lang="ru-RU" dirty="0"/>
              <a:t>авторского материала</a:t>
            </a:r>
            <a:r>
              <a:rPr lang="ru-RU" dirty="0" smtClean="0"/>
              <a:t>, закамуфлированная </a:t>
            </a:r>
            <a:r>
              <a:rPr lang="ru-RU" dirty="0"/>
              <a:t>под </a:t>
            </a:r>
            <a:r>
              <a:rPr lang="ru-RU" dirty="0" smtClean="0"/>
              <a:t>личное </a:t>
            </a:r>
          </a:p>
          <a:p>
            <a:pPr>
              <a:buNone/>
            </a:pPr>
            <a:r>
              <a:rPr lang="ru-RU" dirty="0" smtClean="0"/>
              <a:t>сообщение</a:t>
            </a:r>
            <a:r>
              <a:rPr lang="ru-RU" dirty="0"/>
              <a:t> или иную </a:t>
            </a:r>
            <a:r>
              <a:rPr lang="ru-RU" dirty="0" err="1"/>
              <a:t>нерекламную</a:t>
            </a:r>
            <a:r>
              <a:rPr lang="ru-RU" dirty="0"/>
              <a:t> информацию.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Широкую </a:t>
            </a:r>
            <a:r>
              <a:rPr lang="ru-RU" dirty="0"/>
              <a:t>известность получила городская легенда о существовании технологии внедрения незаметной рекламы, якобы действующей на подсознательном уровне (25-й кадр и другие варианты, применение НЛП).</a:t>
            </a:r>
          </a:p>
          <a:p>
            <a:pPr>
              <a:buNone/>
            </a:pPr>
            <a:r>
              <a:rPr lang="ru-RU" dirty="0"/>
              <a:t>Также скрытая </a:t>
            </a:r>
            <a:r>
              <a:rPr lang="ru-RU" dirty="0" smtClean="0"/>
              <a:t>считается реклама, </a:t>
            </a:r>
            <a:r>
              <a:rPr lang="ru-RU" dirty="0"/>
              <a:t>которая оказывает неосознаваемое потребителем воздействие в силу </a:t>
            </a:r>
            <a:r>
              <a:rPr lang="ru-RU"/>
              <a:t>метода </a:t>
            </a:r>
            <a:r>
              <a:rPr lang="ru-RU" smtClean="0"/>
              <a:t>её передачи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brand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883986"/>
            <a:ext cx="3960440" cy="31210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04" y="836712"/>
            <a:ext cx="8908511" cy="5872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1840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Определение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/>
              <a:t>Реклама</a:t>
            </a:r>
            <a:r>
              <a:rPr lang="ru-RU" dirty="0"/>
              <a:t> </a:t>
            </a:r>
            <a:r>
              <a:rPr lang="ru-RU" dirty="0" smtClean="0"/>
              <a:t>— </a:t>
            </a:r>
            <a:r>
              <a:rPr lang="ru-RU" dirty="0"/>
              <a:t>часть 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маркетинговых </a:t>
            </a:r>
          </a:p>
          <a:p>
            <a:pPr>
              <a:buNone/>
            </a:pPr>
            <a:r>
              <a:rPr lang="ru-RU" dirty="0" smtClean="0"/>
              <a:t>коммуникаций, </a:t>
            </a:r>
          </a:p>
          <a:p>
            <a:pPr>
              <a:buNone/>
            </a:pPr>
            <a:r>
              <a:rPr lang="ru-RU" dirty="0" smtClean="0"/>
              <a:t>в </a:t>
            </a:r>
            <a:r>
              <a:rPr lang="ru-RU" dirty="0"/>
              <a:t>рамках которой производится оплаченное известным спонсором распространение не </a:t>
            </a:r>
            <a:r>
              <a:rPr lang="ru-RU" dirty="0" smtClean="0"/>
              <a:t>персонализированной информации, </a:t>
            </a:r>
            <a:r>
              <a:rPr lang="ru-RU" dirty="0"/>
              <a:t>с целью привлечения внимания к объекту рекламирования, формирования или поддержания интереса к </a:t>
            </a:r>
            <a:r>
              <a:rPr lang="ru-RU" dirty="0" smtClean="0"/>
              <a:t>нему.</a:t>
            </a:r>
            <a:endParaRPr lang="ru-RU" b="1" dirty="0"/>
          </a:p>
        </p:txBody>
      </p:sp>
      <p:pic>
        <p:nvPicPr>
          <p:cNvPr id="4" name="Рисунок 3" descr="6299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548680"/>
            <a:ext cx="4557886" cy="31840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b="1" dirty="0" smtClean="0"/>
              <a:t>Цель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Ц</a:t>
            </a:r>
            <a:r>
              <a:rPr lang="ru-RU" dirty="0" smtClean="0"/>
              <a:t>ель </a:t>
            </a:r>
            <a:r>
              <a:rPr lang="ru-RU" dirty="0"/>
              <a:t>рекламы — вызвать </a:t>
            </a:r>
            <a:r>
              <a:rPr lang="ru-RU" dirty="0" smtClean="0"/>
              <a:t>у</a:t>
            </a:r>
          </a:p>
          <a:p>
            <a:pPr>
              <a:buNone/>
            </a:pPr>
            <a:r>
              <a:rPr lang="ru-RU" dirty="0"/>
              <a:t> целевой аудитории </a:t>
            </a:r>
            <a:r>
              <a:rPr lang="ru-RU" dirty="0" smtClean="0"/>
              <a:t>рекламы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dirty="0" smtClean="0"/>
              <a:t>нужную рекламодателю</a:t>
            </a:r>
            <a:r>
              <a:rPr lang="ru-RU" dirty="0"/>
              <a:t> реакцию.</a:t>
            </a:r>
          </a:p>
          <a:p>
            <a:pPr>
              <a:buNone/>
            </a:pPr>
            <a:r>
              <a:rPr lang="ru-RU" dirty="0"/>
              <a:t>С точки зрения рекламной коммуникации принято выделять две главные цели, характерные для абсолютного большинства рекламных обращений:</a:t>
            </a:r>
          </a:p>
          <a:p>
            <a:r>
              <a:rPr lang="ru-RU" dirty="0"/>
              <a:t>Формирование осведомленности об объекте рекламы.</a:t>
            </a:r>
          </a:p>
          <a:p>
            <a:r>
              <a:rPr lang="ru-RU" dirty="0"/>
              <a:t>Формирование отношения к объекту рекламы.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250px-Reclama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8184" y="548680"/>
            <a:ext cx="2669282" cy="2658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8229600" cy="1066800"/>
          </a:xfrm>
        </p:spPr>
        <p:txBody>
          <a:bodyPr/>
          <a:lstStyle/>
          <a:p>
            <a:pPr algn="l"/>
            <a:r>
              <a:rPr lang="ru-RU" b="1" dirty="0" smtClean="0"/>
              <a:t>Функции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700808"/>
            <a:ext cx="8229600" cy="49971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/>
              <a:t>Р</a:t>
            </a:r>
            <a:r>
              <a:rPr lang="ru-RU" dirty="0" smtClean="0"/>
              <a:t>еклама </a:t>
            </a:r>
            <a:r>
              <a:rPr lang="ru-RU" dirty="0"/>
              <a:t>выполняет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7 </a:t>
            </a:r>
            <a:r>
              <a:rPr lang="ru-RU" dirty="0"/>
              <a:t>основных </a:t>
            </a:r>
            <a:r>
              <a:rPr lang="ru-RU" dirty="0" smtClean="0"/>
              <a:t>функций:</a:t>
            </a:r>
            <a:endParaRPr lang="ru-RU" dirty="0"/>
          </a:p>
          <a:p>
            <a:r>
              <a:rPr lang="ru-RU" dirty="0"/>
              <a:t>Создаёт осведомленность </a:t>
            </a:r>
            <a:endParaRPr lang="ru-RU" dirty="0" smtClean="0"/>
          </a:p>
          <a:p>
            <a:pPr marL="109728" indent="0">
              <a:buNone/>
            </a:pPr>
            <a:r>
              <a:rPr lang="ru-RU" dirty="0"/>
              <a:t> </a:t>
            </a:r>
            <a:r>
              <a:rPr lang="ru-RU" dirty="0" smtClean="0"/>
              <a:t> о товарах </a:t>
            </a:r>
            <a:r>
              <a:rPr lang="ru-RU" dirty="0"/>
              <a:t>и брендах.</a:t>
            </a:r>
          </a:p>
          <a:p>
            <a:r>
              <a:rPr lang="ru-RU" dirty="0"/>
              <a:t>Формирует </a:t>
            </a:r>
            <a:r>
              <a:rPr lang="ru-RU" dirty="0" smtClean="0"/>
              <a:t>имидж бренда</a:t>
            </a:r>
            <a:r>
              <a:rPr lang="ru-RU" dirty="0"/>
              <a:t>.</a:t>
            </a:r>
          </a:p>
          <a:p>
            <a:r>
              <a:rPr lang="ru-RU" dirty="0"/>
              <a:t>Информирует о товаре и бренде.</a:t>
            </a:r>
          </a:p>
          <a:p>
            <a:r>
              <a:rPr lang="ru-RU" dirty="0"/>
              <a:t>Убеждает людей.</a:t>
            </a:r>
          </a:p>
          <a:p>
            <a:r>
              <a:rPr lang="ru-RU" dirty="0"/>
              <a:t>Создаёт стимулы к совершению действий.</a:t>
            </a:r>
          </a:p>
          <a:p>
            <a:r>
              <a:rPr lang="ru-RU" dirty="0"/>
              <a:t>Обеспечивает напоминание.</a:t>
            </a:r>
          </a:p>
          <a:p>
            <a:r>
              <a:rPr lang="ru-RU" dirty="0"/>
              <a:t>Подкрепляет прошлый опыт покупок.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eklama_analiz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823725">
            <a:off x="4635863" y="533528"/>
            <a:ext cx="4116050" cy="2675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algn="l"/>
            <a:r>
              <a:rPr lang="ru-RU" b="1" dirty="0" smtClean="0"/>
              <a:t>Виды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Рекламу </a:t>
            </a:r>
            <a:r>
              <a:rPr lang="ru-RU" dirty="0"/>
              <a:t>различают:</a:t>
            </a:r>
          </a:p>
          <a:p>
            <a:r>
              <a:rPr lang="ru-RU" dirty="0"/>
              <a:t>виды рекламы по месту и способу размещения;</a:t>
            </a:r>
          </a:p>
          <a:p>
            <a:r>
              <a:rPr lang="ru-RU" dirty="0"/>
              <a:t>виды рекламы в зависимости от цели рекламы;</a:t>
            </a:r>
          </a:p>
          <a:p>
            <a:r>
              <a:rPr lang="ru-RU" dirty="0"/>
              <a:t>виды рекламы по масштабности и объекту воздействия: ATL и BTL;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eklama-300x2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11960" y="476672"/>
            <a:ext cx="4716016" cy="2564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229600" cy="1143000"/>
          </a:xfrm>
        </p:spPr>
        <p:txBody>
          <a:bodyPr/>
          <a:lstStyle/>
          <a:p>
            <a:r>
              <a:rPr lang="ru-RU" b="1" dirty="0" smtClean="0"/>
              <a:t>Классификация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4525963"/>
          </a:xfrm>
        </p:spPr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r>
              <a:rPr lang="ru-RU" b="1" dirty="0" smtClean="0"/>
              <a:t>В </a:t>
            </a:r>
            <a:r>
              <a:rPr lang="ru-RU" b="1" dirty="0"/>
              <a:t>зависимости от цели</a:t>
            </a:r>
            <a:r>
              <a:rPr lang="ru-RU" dirty="0"/>
              <a:t> выделяются следующие виды рекламы:</a:t>
            </a:r>
          </a:p>
          <a:p>
            <a:r>
              <a:rPr lang="ru-RU" dirty="0"/>
              <a:t>Коммерческая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Социальная реклама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Политическая </a:t>
            </a:r>
            <a:r>
              <a:rPr lang="ru-RU" dirty="0" smtClean="0"/>
              <a:t>реклама</a:t>
            </a:r>
            <a:r>
              <a:rPr lang="ru-RU" dirty="0"/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u_karena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4149080"/>
            <a:ext cx="7869560" cy="2195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373616" cy="1331640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Виды рекламы по месту и способу размещения:</a:t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673424"/>
            <a:ext cx="8856984" cy="49959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/>
              <a:t>В</a:t>
            </a:r>
            <a:r>
              <a:rPr lang="ru-RU" sz="2400" dirty="0"/>
              <a:t> маркетинговых </a:t>
            </a:r>
            <a:r>
              <a:rPr lang="ru-RU" sz="2400" dirty="0" smtClean="0"/>
              <a:t>коммуникациях выделяют</a:t>
            </a:r>
            <a:r>
              <a:rPr lang="ru-RU" sz="2400" dirty="0"/>
              <a:t> </a:t>
            </a:r>
            <a:r>
              <a:rPr lang="ru-RU" sz="2400" i="1" dirty="0"/>
              <a:t>ATL</a:t>
            </a:r>
            <a:r>
              <a:rPr lang="ru-RU" sz="2400" dirty="0"/>
              <a:t> и </a:t>
            </a:r>
            <a:r>
              <a:rPr lang="ru-RU" sz="2400" i="1" dirty="0"/>
              <a:t>BTL</a:t>
            </a:r>
            <a:r>
              <a:rPr lang="ru-RU" sz="2400" dirty="0"/>
              <a:t> сегменты.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ATL-реклама</a:t>
            </a:r>
          </a:p>
          <a:p>
            <a:pPr>
              <a:buNone/>
            </a:pPr>
            <a:r>
              <a:rPr lang="ru-RU" sz="2400" dirty="0" smtClean="0"/>
              <a:t>это </a:t>
            </a:r>
            <a:r>
              <a:rPr lang="ru-RU" sz="2400" dirty="0"/>
              <a:t>так называемые </a:t>
            </a:r>
            <a:r>
              <a:rPr lang="ru-RU" sz="2400" dirty="0" smtClean="0"/>
              <a:t>её</a:t>
            </a:r>
          </a:p>
          <a:p>
            <a:pPr>
              <a:buNone/>
            </a:pPr>
            <a:r>
              <a:rPr lang="ru-RU" sz="2400" i="1" dirty="0" smtClean="0"/>
              <a:t>традиционные </a:t>
            </a:r>
            <a:r>
              <a:rPr lang="ru-RU" sz="2400" i="1" dirty="0"/>
              <a:t>виды</a:t>
            </a:r>
            <a:r>
              <a:rPr lang="ru-RU" sz="2400" dirty="0" smtClean="0"/>
              <a:t>: </a:t>
            </a:r>
          </a:p>
          <a:p>
            <a:pPr>
              <a:buNone/>
            </a:pPr>
            <a:r>
              <a:rPr lang="ru-RU" sz="2400" dirty="0" smtClean="0"/>
              <a:t>реклама </a:t>
            </a:r>
            <a:r>
              <a:rPr lang="ru-RU" sz="2400" dirty="0"/>
              <a:t>в СМИ,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OOH (</a:t>
            </a:r>
            <a:r>
              <a:rPr lang="ru-RU" sz="2400" dirty="0"/>
              <a:t>наружная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и внутренняя); </a:t>
            </a:r>
          </a:p>
          <a:p>
            <a:pPr>
              <a:buNone/>
            </a:pPr>
            <a:r>
              <a:rPr lang="ru-RU" sz="2400" dirty="0" smtClean="0"/>
              <a:t>полиграфическая</a:t>
            </a:r>
            <a:r>
              <a:rPr lang="ru-RU" sz="2400" dirty="0"/>
              <a:t>. </a:t>
            </a: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Остальные </a:t>
            </a:r>
            <a:r>
              <a:rPr lang="ru-RU" sz="2400" dirty="0"/>
              <a:t>варианты </a:t>
            </a: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>рекламы </a:t>
            </a:r>
          </a:p>
          <a:p>
            <a:pPr>
              <a:buNone/>
            </a:pPr>
            <a:r>
              <a:rPr lang="ru-RU" sz="2400" dirty="0" smtClean="0"/>
              <a:t>относят </a:t>
            </a:r>
            <a:r>
              <a:rPr lang="ru-RU" sz="2400" dirty="0"/>
              <a:t>к </a:t>
            </a:r>
            <a:r>
              <a:rPr lang="ru-RU" sz="2400" dirty="0" smtClean="0"/>
              <a:t>BTL-коммуникациям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59384" y="2263180"/>
            <a:ext cx="4937760" cy="38164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944723"/>
            <a:ext cx="82296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/>
              <a:t>Наружная (</a:t>
            </a:r>
            <a:r>
              <a:rPr lang="en-US" b="1" dirty="0"/>
              <a:t>Outdoor-</a:t>
            </a:r>
            <a:r>
              <a:rPr lang="ru-RU" b="1" dirty="0"/>
              <a:t>реклама)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340768"/>
            <a:ext cx="8363272" cy="540319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К</a:t>
            </a:r>
            <a:r>
              <a:rPr lang="ru-RU" sz="2800" dirty="0"/>
              <a:t> наружной </a:t>
            </a:r>
            <a:r>
              <a:rPr lang="ru-RU" sz="2800" dirty="0" smtClean="0"/>
              <a:t>рекламе относят </a:t>
            </a:r>
            <a:r>
              <a:rPr lang="ru-RU" sz="2800" dirty="0"/>
              <a:t>рекламу, которая размещается на специальных временных и/или стационарных конструкциях, расположенных на открытой местности, а также на внешних поверхностях </a:t>
            </a:r>
            <a:r>
              <a:rPr lang="ru-RU" sz="2800" dirty="0" smtClean="0"/>
              <a:t>зданий</a:t>
            </a:r>
            <a:r>
              <a:rPr lang="ru-RU" sz="2800" dirty="0"/>
              <a:t>.</a:t>
            </a:r>
          </a:p>
          <a:p>
            <a:pPr>
              <a:buNone/>
            </a:pP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Наружная </a:t>
            </a:r>
            <a:r>
              <a:rPr lang="ru-RU" sz="2800" dirty="0"/>
              <a:t>реклама подразделяется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на </a:t>
            </a:r>
            <a:r>
              <a:rPr lang="ru-RU" sz="2800" dirty="0"/>
              <a:t>уличную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и </a:t>
            </a:r>
            <a:r>
              <a:rPr lang="ru-RU" sz="2800" dirty="0"/>
              <a:t>рекламу на транспорте.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Существует </a:t>
            </a:r>
            <a:r>
              <a:rPr lang="ru-RU" sz="2800" dirty="0"/>
              <a:t>множество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форматов </a:t>
            </a:r>
            <a:r>
              <a:rPr lang="ru-RU" sz="2800" dirty="0"/>
              <a:t>и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вариантов </a:t>
            </a:r>
            <a:r>
              <a:rPr lang="ru-RU" sz="2800" dirty="0"/>
              <a:t>размещения </a:t>
            </a:r>
            <a:endParaRPr lang="ru-RU" sz="2800" dirty="0" smtClean="0"/>
          </a:p>
          <a:p>
            <a:pPr>
              <a:buNone/>
            </a:pPr>
            <a:r>
              <a:rPr lang="ru-RU" sz="2800" dirty="0" smtClean="0"/>
              <a:t>уличной рекламы</a:t>
            </a:r>
            <a:endParaRPr lang="ru-RU" sz="2800" dirty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reklama_na_transporte_1_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2040" y="4221088"/>
            <a:ext cx="4104456" cy="25228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291264" cy="1210146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>Внутренняя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b="1" dirty="0"/>
              <a:t>(</a:t>
            </a:r>
            <a:r>
              <a:rPr lang="en-US" b="1" dirty="0"/>
              <a:t>Indoor-</a:t>
            </a:r>
            <a:r>
              <a:rPr lang="ru-RU" b="1" dirty="0"/>
              <a:t>реклама)</a:t>
            </a:r>
            <a:br>
              <a:rPr lang="ru-RU" b="1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132856"/>
            <a:ext cx="8229600" cy="460851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dirty="0" smtClean="0"/>
              <a:t>К</a:t>
            </a:r>
            <a:r>
              <a:rPr lang="ru-RU" dirty="0"/>
              <a:t> </a:t>
            </a:r>
            <a:r>
              <a:rPr lang="ru-RU" dirty="0" smtClean="0"/>
              <a:t>внутренней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рекламе </a:t>
            </a:r>
            <a:r>
              <a:rPr lang="ru-RU" dirty="0" smtClean="0"/>
              <a:t>относят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рекламу </a:t>
            </a:r>
            <a:r>
              <a:rPr lang="ru-RU" dirty="0" smtClean="0"/>
              <a:t>размещаемую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/>
              <a:t>внутри помещений. В первую очередь это реклама в местах продаж (</a:t>
            </a:r>
            <a:r>
              <a:rPr lang="ru-RU" dirty="0" smtClean="0"/>
              <a:t>торговых точках</a:t>
            </a:r>
            <a:r>
              <a:rPr lang="ru-RU" dirty="0"/>
              <a:t>), аэропортах и вокзалах, </a:t>
            </a:r>
            <a:r>
              <a:rPr lang="ru-RU" dirty="0" smtClean="0"/>
              <a:t>в кинотеатрах</a:t>
            </a:r>
            <a:r>
              <a:rPr lang="ru-RU" dirty="0"/>
              <a:t>, бизнес-центрах, подъездах, лифтах, местах развлечений и спорта, образовательных и медицинских учреждениях и т. п.</a:t>
            </a:r>
          </a:p>
        </p:txBody>
      </p:sp>
      <p:pic>
        <p:nvPicPr>
          <p:cNvPr id="4" name="Рисунок 3" descr="sushnos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72416" y="796388"/>
            <a:ext cx="4572000" cy="304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253</TotalTime>
  <Words>142</Words>
  <Application>Microsoft Office PowerPoint</Application>
  <PresentationFormat>Экран (4:3)</PresentationFormat>
  <Paragraphs>100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ОГБПОУ Большенагаткинский ТТиС Реклама</vt:lpstr>
      <vt:lpstr>Определение</vt:lpstr>
      <vt:lpstr>Цель</vt:lpstr>
      <vt:lpstr>Функции</vt:lpstr>
      <vt:lpstr>Виды</vt:lpstr>
      <vt:lpstr>Классификация</vt:lpstr>
      <vt:lpstr> Виды рекламы по месту и способу размещения: </vt:lpstr>
      <vt:lpstr>Наружная (Outdoor-реклама) </vt:lpstr>
      <vt:lpstr>Внутренняя  (Indoor-реклама) </vt:lpstr>
      <vt:lpstr>Слайд 10</vt:lpstr>
      <vt:lpstr>BTL-реклама </vt:lpstr>
      <vt:lpstr> Реклама в СМИ </vt:lpstr>
      <vt:lpstr>Слайд 13</vt:lpstr>
      <vt:lpstr>Законодательные ограничения </vt:lpstr>
      <vt:lpstr>Скрытая реклама</vt:lpstr>
      <vt:lpstr>Слайд 16</vt:lpstr>
    </vt:vector>
  </TitlesOfParts>
  <Company>DG Win&amp;Soft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Колледж сферы услуг №44   Реклама</dc:title>
  <dc:creator>Алина</dc:creator>
  <cp:lastModifiedBy>Пользователь</cp:lastModifiedBy>
  <cp:revision>39</cp:revision>
  <dcterms:created xsi:type="dcterms:W3CDTF">2015-03-19T21:22:54Z</dcterms:created>
  <dcterms:modified xsi:type="dcterms:W3CDTF">2025-05-15T09:41:41Z</dcterms:modified>
</cp:coreProperties>
</file>