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92" r:id="rId3"/>
    <p:sldId id="293" r:id="rId4"/>
    <p:sldId id="295" r:id="rId5"/>
    <p:sldId id="296" r:id="rId6"/>
    <p:sldId id="297" r:id="rId7"/>
    <p:sldId id="287" r:id="rId8"/>
    <p:sldId id="294" r:id="rId9"/>
    <p:sldId id="269" r:id="rId10"/>
    <p:sldId id="264" r:id="rId11"/>
    <p:sldId id="299" r:id="rId12"/>
    <p:sldId id="300" r:id="rId13"/>
    <p:sldId id="265" r:id="rId14"/>
    <p:sldId id="281" r:id="rId15"/>
    <p:sldId id="280" r:id="rId16"/>
    <p:sldId id="305" r:id="rId17"/>
    <p:sldId id="306" r:id="rId18"/>
    <p:sldId id="307" r:id="rId19"/>
    <p:sldId id="302" r:id="rId20"/>
    <p:sldId id="291" r:id="rId21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76" y="72"/>
      </p:cViewPr>
      <p:guideLst>
        <p:guide orient="horz" pos="219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52C537-8383-45BC-86CB-8F798D82B43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pitchFamily="34" charset="0"/>
              </a:rPr>
              <a:t>‹#›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1B4E1B-748B-456E-8D9E-96B443328E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1B4E1B-748B-456E-8D9E-96B443328E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1B4E1B-748B-456E-8D9E-96B443328E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1B4E1B-748B-456E-8D9E-96B443328E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1B4E1B-748B-456E-8D9E-96B443328E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1B4E1B-748B-456E-8D9E-96B443328E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1B4E1B-748B-456E-8D9E-96B443328E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1B4E1B-748B-456E-8D9E-96B443328E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1B4E1B-748B-456E-8D9E-96B443328E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1B4E1B-748B-456E-8D9E-96B443328E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1B4E1B-748B-456E-8D9E-96B443328E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1B4E1B-748B-456E-8D9E-96B443328E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1B4E1B-748B-456E-8D9E-96B443328E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28.04.2025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>
                <a:alpha val="32000"/>
                <a:lumMod val="34000"/>
                <a:lumOff val="66000"/>
              </a:srgbClr>
            </a:gs>
            <a:gs pos="39999">
              <a:srgbClr val="85C2FF">
                <a:alpha val="100000"/>
              </a:srgbClr>
            </a:gs>
            <a:gs pos="70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3895" y="404495"/>
            <a:ext cx="7772400" cy="1470025"/>
          </a:xfrm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r>
              <a:rPr lang="ru-RU" altLang="ru-RU" sz="5400" b="1" i="1" dirty="0"/>
              <a:t>Город Братск-прошлое, настоящие, будущие. 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071235" y="5373370"/>
            <a:ext cx="3072765" cy="1009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ru-RU"/>
          </a:p>
        </p:txBody>
      </p:sp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305" y="2128520"/>
            <a:ext cx="6863715" cy="47237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Users\Администратор\Desktop\Братск\Flag_of_Bratsk.jpg"/>
          <p:cNvPicPr>
            <a:picLocks noChangeAspect="1"/>
          </p:cNvPicPr>
          <p:nvPr/>
        </p:nvPicPr>
        <p:blipFill>
          <a:blip r:embed="rId2">
            <a:lum bright="23999"/>
          </a:blip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25963"/>
          </a:xfrm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None/>
            </a:pPr>
            <a:r>
              <a:rPr lang="ru-RU" altLang="ru-RU" sz="7200" b="1" i="1" dirty="0"/>
              <a:t>Город Братск строился так!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560" y="476885"/>
            <a:ext cx="5091430" cy="359791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611505" y="11684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/>
              <a:t>Ц</a:t>
            </a:r>
            <a:r>
              <a:rPr lang="en-US" altLang="en-US" dirty="0" err="1"/>
              <a:t>еллюлозн</a:t>
            </a:r>
            <a:r>
              <a:rPr lang="ru-RU" altLang="en-US" dirty="0" err="1"/>
              <a:t>ый</a:t>
            </a:r>
            <a:r>
              <a:rPr lang="en-US" altLang="ru-RU" dirty="0"/>
              <a:t> </a:t>
            </a:r>
            <a:r>
              <a:rPr lang="en-US" altLang="en-US" dirty="0" err="1"/>
              <a:t>комбинат</a:t>
            </a:r>
            <a:endParaRPr lang="en-US" altLang="en-US" dirty="0"/>
          </a:p>
        </p:txBody>
      </p:sp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11650" y="3997960"/>
            <a:ext cx="4832350" cy="2825115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5580380" y="4149090"/>
            <a:ext cx="967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Браз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0185" y="3573145"/>
            <a:ext cx="4167505" cy="328866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771775" y="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/>
              <a:t>Город</a:t>
            </a:r>
            <a:r>
              <a:rPr lang="en-US" altLang="ru-RU"/>
              <a:t> </a:t>
            </a:r>
            <a:r>
              <a:rPr lang="en-US" altLang="en-US"/>
              <a:t>Братск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1970 </a:t>
            </a:r>
            <a:r>
              <a:rPr lang="en-US" altLang="en-US"/>
              <a:t>году</a:t>
            </a:r>
          </a:p>
        </p:txBody>
      </p:sp>
      <p:pic>
        <p:nvPicPr>
          <p:cNvPr id="7" name="Изображени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351790" y="620395"/>
            <a:ext cx="3990340" cy="2873375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4"/>
          <a:stretch>
            <a:fillRect/>
          </a:stretch>
        </p:blipFill>
        <p:spPr>
          <a:xfrm>
            <a:off x="4511040" y="620395"/>
            <a:ext cx="4352290" cy="2837815"/>
          </a:xfrm>
          <a:prstGeom prst="rect">
            <a:avLst/>
          </a:prstGeom>
        </p:spPr>
      </p:pic>
      <p:pic>
        <p:nvPicPr>
          <p:cNvPr id="9" name="Изображение 8"/>
          <p:cNvPicPr/>
          <p:nvPr/>
        </p:nvPicPr>
        <p:blipFill>
          <a:blip r:embed="rId5"/>
          <a:stretch>
            <a:fillRect/>
          </a:stretch>
        </p:blipFill>
        <p:spPr>
          <a:xfrm>
            <a:off x="4511040" y="3566795"/>
            <a:ext cx="4352925" cy="31965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6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kern="1200" dirty="0">
                <a:latin typeface="+mj-lt"/>
                <a:ea typeface="+mj-ea"/>
                <a:cs typeface="+mj-cs"/>
              </a:rPr>
              <a:t>Сейчас – это центр города</a:t>
            </a:r>
          </a:p>
        </p:txBody>
      </p:sp>
      <p:sp>
        <p:nvSpPr>
          <p:cNvPr id="20483" name="Текст 7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ru-RU" altLang="ru-RU" kern="1200" dirty="0">
                <a:latin typeface="+mn-lt"/>
                <a:ea typeface="+mn-ea"/>
                <a:cs typeface="+mn-cs"/>
              </a:rPr>
              <a:t>Было так</a:t>
            </a:r>
          </a:p>
        </p:txBody>
      </p:sp>
      <p:sp>
        <p:nvSpPr>
          <p:cNvPr id="20484" name="Текст 9"/>
          <p:cNvSpPr>
            <a:spLocks noGrp="1"/>
          </p:cNvSpPr>
          <p:nvPr>
            <p:ph type="body" sz="quarter" idx="3"/>
          </p:nvPr>
        </p:nvSpPr>
        <p:spPr/>
        <p:txBody>
          <a:bodyPr vert="horz" wrap="square" lIns="91440" tIns="45720" rIns="91440" bIns="45720" anchor="b" anchorCtr="0"/>
          <a:lstStyle/>
          <a:p>
            <a:pPr algn="ctr" eaLnBrk="1" hangingPunct="1">
              <a:buClrTx/>
              <a:buSzTx/>
            </a:pPr>
            <a:r>
              <a:rPr lang="ru-RU" altLang="ru-RU" kern="1200" dirty="0">
                <a:latin typeface="+mn-lt"/>
                <a:ea typeface="+mn-ea"/>
                <a:cs typeface="+mn-cs"/>
              </a:rPr>
              <a:t>А сейчас - вот так</a:t>
            </a:r>
          </a:p>
        </p:txBody>
      </p:sp>
      <p:pic>
        <p:nvPicPr>
          <p:cNvPr id="20485" name="Picture 2" descr="E:\Users\Администратор\Desktop\Братск\Новая папка\сейчас это центр город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357438"/>
            <a:ext cx="4040188" cy="3786187"/>
          </a:xfrm>
        </p:spPr>
      </p:pic>
      <p:pic>
        <p:nvPicPr>
          <p:cNvPr id="20486" name="Picture 3" descr="E:\Users\Администратор\Desktop\Братск\Современный Братск\image0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714875" y="2357438"/>
            <a:ext cx="4000500" cy="37861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kern="1200" dirty="0">
                <a:latin typeface="+mj-lt"/>
                <a:ea typeface="+mj-ea"/>
                <a:cs typeface="+mj-cs"/>
              </a:rPr>
              <a:t>Падун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ru-RU" altLang="ru-RU" kern="1200" dirty="0">
                <a:latin typeface="+mn-lt"/>
                <a:ea typeface="+mn-ea"/>
                <a:cs typeface="+mn-cs"/>
              </a:rPr>
              <a:t>Падун - самострой</a:t>
            </a:r>
          </a:p>
        </p:txBody>
      </p:sp>
      <p:sp>
        <p:nvSpPr>
          <p:cNvPr id="21508" name="Текст 4"/>
          <p:cNvSpPr>
            <a:spLocks noGrp="1"/>
          </p:cNvSpPr>
          <p:nvPr>
            <p:ph type="body" sz="quarter" idx="3"/>
          </p:nvPr>
        </p:nvSpPr>
        <p:spPr/>
        <p:txBody>
          <a:bodyPr vert="horz" wrap="square" lIns="91440" tIns="45720" rIns="91440" bIns="45720" anchor="b" anchorCtr="0"/>
          <a:lstStyle/>
          <a:p>
            <a:pPr algn="ctr" eaLnBrk="1" hangingPunct="1">
              <a:buClrTx/>
              <a:buSzTx/>
            </a:pPr>
            <a:r>
              <a:rPr lang="ru-RU" altLang="ru-RU" kern="1200" dirty="0">
                <a:latin typeface="+mn-lt"/>
                <a:ea typeface="+mn-ea"/>
                <a:cs typeface="+mn-cs"/>
              </a:rPr>
              <a:t>Падун. Частный сектор</a:t>
            </a:r>
          </a:p>
        </p:txBody>
      </p:sp>
      <p:pic>
        <p:nvPicPr>
          <p:cNvPr id="21509" name="Picture 2" descr="E:\Users\Администратор\Desktop\Братск\Новая папка\падун-самострой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571750"/>
            <a:ext cx="4040188" cy="3357563"/>
          </a:xfrm>
        </p:spPr>
      </p:pic>
      <p:pic>
        <p:nvPicPr>
          <p:cNvPr id="21510" name="Picture 3" descr="E:\Users\Администратор\Desktop\Братск\Современный Братск\Падун.Частный сектор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2571750"/>
            <a:ext cx="4143375" cy="33575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kern="1200" dirty="0">
                <a:latin typeface="+mj-lt"/>
                <a:ea typeface="+mj-ea"/>
                <a:cs typeface="+mj-cs"/>
              </a:rPr>
              <a:t>Современный Братск</a:t>
            </a:r>
          </a:p>
        </p:txBody>
      </p:sp>
      <p:pic>
        <p:nvPicPr>
          <p:cNvPr id="25603" name="Picture 2" descr="E:\Users\Администратор\Desktop\Братск\Современный Братск\city0_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428750"/>
            <a:ext cx="3857625" cy="2406650"/>
          </a:xfrm>
        </p:spPr>
      </p:pic>
      <p:pic>
        <p:nvPicPr>
          <p:cNvPr id="25604" name="Picture 3" descr="E:\Users\Администратор\Desktop\Братск\Современный Братск\image01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428750"/>
            <a:ext cx="4041775" cy="2428875"/>
          </a:xfrm>
        </p:spPr>
      </p:pic>
      <p:pic>
        <p:nvPicPr>
          <p:cNvPr id="25605" name="Picture 6" descr="E:\Users\Администратор\Desktop\Братск\Современный Братск\image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3" y="3929063"/>
            <a:ext cx="3810000" cy="2786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9" descr="E:\Users\Администратор\Desktop\Братск\Современный Братск\гостиница Тайг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000500"/>
            <a:ext cx="4071938" cy="271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6830" y="1302385"/>
            <a:ext cx="8572500" cy="523303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123440" y="548640"/>
            <a:ext cx="5311775" cy="11182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75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000000"/>
                </a:solidFill>
                <a:latin typeface="trip sans vf"/>
                <a:ea typeface="trip sans vf"/>
              </a:rPr>
              <a:t>Храм Рождества Христова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15" y="908685"/>
            <a:ext cx="8572500" cy="585089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79295" y="-99060"/>
            <a:ext cx="5080000" cy="8242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375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000000"/>
                </a:solidFill>
                <a:latin typeface="trip sans vf"/>
                <a:ea typeface="trip sans vf"/>
              </a:rPr>
              <a:t>Архитектурно-этнографический музей Ангарская деревня им. О.Леонова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" y="1341120"/>
            <a:ext cx="8380730" cy="515937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79295" y="692468"/>
            <a:ext cx="5080000" cy="5721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ts val="3750"/>
              </a:lnSpc>
              <a:spcBef>
                <a:spcPct val="0"/>
              </a:spcBef>
              <a:spcAft>
                <a:spcPct val="0"/>
              </a:spcAft>
            </a:pPr>
            <a:r>
              <a:rPr sz="2000" b="1">
                <a:solidFill>
                  <a:srgbClr val="000000"/>
                </a:solidFill>
                <a:latin typeface="trip sans vf"/>
                <a:ea typeface="trip sans vf"/>
              </a:rPr>
              <a:t>Братский Драматический театр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070" y="0"/>
            <a:ext cx="8585200" cy="6676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5750"/>
            <a:ext cx="8686800" cy="4570730"/>
          </a:xfrm>
        </p:spPr>
        <p:txBody>
          <a:bodyPr/>
          <a:lstStyle/>
          <a:p>
            <a:r>
              <a:rPr lang="ru-RU"/>
              <a:t> Вспомнить как создавался Братска.</a:t>
            </a:r>
          </a:p>
          <a:p>
            <a:r>
              <a:rPr lang="ru-RU"/>
              <a:t> Узнать достопримечательности этого города.</a:t>
            </a:r>
          </a:p>
          <a:p>
            <a:r>
              <a:rPr lang="ru-RU"/>
              <a:t>Заглянуть в будущее.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360" y="260985"/>
            <a:ext cx="7772400" cy="1470025"/>
          </a:xfrm>
        </p:spPr>
        <p:txBody>
          <a:bodyPr/>
          <a:lstStyle/>
          <a:p>
            <a:r>
              <a:rPr lang="ru-RU" altLang="en-US"/>
              <a:t>мы любим город Братск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405" y="1412875"/>
            <a:ext cx="6400800" cy="1752600"/>
          </a:xfrm>
        </p:spPr>
        <p:txBody>
          <a:bodyPr/>
          <a:lstStyle/>
          <a:p>
            <a:r>
              <a:rPr lang="ru-RU" altLang="en-US" dirty="0">
                <a:solidFill>
                  <a:schemeClr val="tx1"/>
                </a:solidFill>
              </a:rPr>
              <a:t> будущее это настоящее и оно за нами</a:t>
            </a:r>
          </a:p>
        </p:txBody>
      </p:sp>
      <p:pic>
        <p:nvPicPr>
          <p:cNvPr id="8" name="Изображени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540" y="2420620"/>
            <a:ext cx="4495800" cy="291211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700020" y="5488940"/>
            <a:ext cx="3455035" cy="684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/>
              <a:t>Спасибо за внимание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7505"/>
            <a:ext cx="8526145" cy="4498975"/>
          </a:xfrm>
        </p:spPr>
        <p:txBody>
          <a:bodyPr/>
          <a:lstStyle/>
          <a:p>
            <a:r>
              <a:rPr lang="ru-RU" dirty="0"/>
              <a:t>Узнать что-то новое о городе Братска, и его прошлое, </a:t>
            </a:r>
            <a:r>
              <a:rPr lang="ru-RU" dirty="0" err="1"/>
              <a:t>настощее</a:t>
            </a:r>
            <a:r>
              <a:rPr lang="ru-RU" dirty="0"/>
              <a:t>, будущее.</a:t>
            </a:r>
            <a:br>
              <a:rPr lang="ru-RU" dirty="0"/>
            </a:br>
            <a:r>
              <a:rPr lang="ru-RU" dirty="0"/>
              <a:t> </a:t>
            </a:r>
          </a:p>
          <a:p>
            <a:r>
              <a:rPr lang="ru-RU" dirty="0"/>
              <a:t>Углубиться в прошлое, с чего все </a:t>
            </a:r>
            <a:r>
              <a:rPr lang="ru-RU" dirty="0" err="1"/>
              <a:t>начаналось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-683895" y="-27305"/>
            <a:ext cx="7280910" cy="1507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ru-RU"/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9750" y="836930"/>
            <a:ext cx="7393940" cy="593534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0" y="0"/>
            <a:ext cx="9402445" cy="2407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2100"/>
              </a:lnSpc>
            </a:pPr>
            <a:r>
              <a:rPr lang="zh-CN" sz="2700" b="1" i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Bahnschrift SemiBold" panose="020B0502040204020203" charset="0"/>
                <a:ea typeface="Google Sans"/>
                <a:cs typeface="Bahnschrift SemiBold" panose="020B0502040204020203" charset="0"/>
              </a:rPr>
              <a:t>Братск ведет свою историю с 1631 года, когда на берегу реки Ангары служилыми людьми с атаманом Максимом Перфильевым был построен острог. Знаменитым же на весь мир сибирский город сделали пять грандиозных строек – ГЭС, лесопромышленный комплекс, алюминиевый завод, ЛЭП-500 и сам город</a:t>
            </a:r>
            <a:r>
              <a:rPr lang="zh-CN" sz="2700" b="1" i="0">
                <a:solidFill>
                  <a:schemeClr val="bg1"/>
                </a:solidFill>
                <a:latin typeface="Bahnschrift SemiBold" panose="020B0502040204020203" charset="0"/>
                <a:ea typeface="Google Sans"/>
                <a:cs typeface="Bahnschrift SemiBold" panose="020B0502040204020203" charset="0"/>
              </a:rPr>
              <a:t>.</a:t>
            </a:r>
            <a:r>
              <a:rPr sz="1600" b="1" i="0">
                <a:solidFill>
                  <a:schemeClr val="bg1"/>
                </a:solidFill>
                <a:latin typeface="Bahnschrift SemiBold" panose="020B0502040204020203" charset="0"/>
                <a:ea typeface="Google Sans"/>
                <a:cs typeface="Bahnschrift SemiBold" panose="020B0502040204020203" charset="0"/>
              </a:rPr>
              <a:t>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lum bright="-23999"/>
          </a:blip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85750" y="2357438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dirty="0">
                <a:solidFill>
                  <a:schemeClr val="bg1"/>
                </a:solidFill>
              </a:rPr>
              <a:t>Братский острог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5"/>
          <p:cNvSpPr>
            <a:spLocks noGrp="1"/>
          </p:cNvSpPr>
          <p:nvPr>
            <p:ph type="body" sz="half" idx="2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</a:pPr>
            <a:r>
              <a:rPr lang="ru-RU" altLang="ru-RU" kern="1200" dirty="0">
                <a:latin typeface="+mn-lt"/>
                <a:ea typeface="+mn-ea"/>
                <a:cs typeface="+mn-cs"/>
              </a:rPr>
              <a:t> Строительство острога явилось естественным продолжением проникновения русских землепроходцев в бассейн Енисея для сбора ясака и в поисках залежей серебряных руд.</a:t>
            </a:r>
          </a:p>
          <a:p>
            <a:pPr eaLnBrk="1" hangingPunct="1">
              <a:buClrTx/>
              <a:buSzTx/>
            </a:pPr>
            <a:endParaRPr lang="ru-RU" altLang="ru-RU" kern="1200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</a:pPr>
            <a:r>
              <a:rPr lang="ru-RU" altLang="ru-RU" kern="1200" dirty="0">
                <a:latin typeface="+mn-lt"/>
                <a:ea typeface="+mn-ea"/>
                <a:cs typeface="+mn-cs"/>
              </a:rPr>
              <a:t>         В 1632 году в Братском остроге було уже около ста жителей. Отсюда лежали пути, ведущие к Ледовитому океану, Амуру и Восточному морю, в Даурию, Монголию и Китай. В 1654 году Дмитрий Фирсов сделал краткое описание острога и сообщил его размеры: «… острог мерою поставлен, круг его сто двадцать сажен»</a:t>
            </a:r>
          </a:p>
        </p:txBody>
      </p:sp>
      <p:pic>
        <p:nvPicPr>
          <p:cNvPr id="5123" name="Picture 2" descr="E:\Users\Администратор\Desktop\Братск\История Братска\Братский острог 17-19 вв.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571500"/>
            <a:ext cx="5354638" cy="56435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-27305" y="0"/>
            <a:ext cx="9199245" cy="2771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/>
              <a:t>Мечты</a:t>
            </a:r>
            <a:r>
              <a:rPr lang="en-US" altLang="ru-RU"/>
              <a:t> </a:t>
            </a:r>
            <a:r>
              <a:rPr lang="en-US" altLang="en-US"/>
              <a:t>о</a:t>
            </a:r>
            <a:r>
              <a:rPr lang="en-US" altLang="ru-RU"/>
              <a:t> </a:t>
            </a:r>
            <a:r>
              <a:rPr lang="en-US" altLang="en-US"/>
              <a:t>возведении</a:t>
            </a:r>
            <a:r>
              <a:rPr lang="en-US" altLang="ru-RU"/>
              <a:t> </a:t>
            </a:r>
            <a:r>
              <a:rPr lang="en-US" altLang="en-US"/>
              <a:t>плотины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красавице</a:t>
            </a:r>
            <a:r>
              <a:rPr lang="en-US" altLang="ru-RU"/>
              <a:t>-</a:t>
            </a:r>
            <a:r>
              <a:rPr lang="en-US" altLang="en-US"/>
              <a:t>Ангаре</a:t>
            </a:r>
            <a:r>
              <a:rPr lang="en-US" altLang="ru-RU"/>
              <a:t> </a:t>
            </a:r>
            <a:r>
              <a:rPr lang="en-US" altLang="en-US"/>
              <a:t>появились</a:t>
            </a:r>
            <a:r>
              <a:rPr lang="en-US" altLang="ru-RU"/>
              <a:t> </a:t>
            </a:r>
            <a:r>
              <a:rPr lang="en-US" altLang="en-US"/>
              <a:t>еще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середине</a:t>
            </a:r>
            <a:r>
              <a:rPr lang="en-US" altLang="ru-RU"/>
              <a:t> XIX </a:t>
            </a:r>
            <a:r>
              <a:rPr lang="en-US" altLang="en-US"/>
              <a:t>века</a:t>
            </a:r>
            <a:r>
              <a:rPr lang="en-US" altLang="ru-RU"/>
              <a:t>. </a:t>
            </a:r>
            <a:r>
              <a:rPr lang="en-US" altLang="en-US"/>
              <a:t>Ссыльный</a:t>
            </a:r>
            <a:r>
              <a:rPr lang="en-US" altLang="ru-RU"/>
              <a:t> </a:t>
            </a:r>
            <a:r>
              <a:rPr lang="en-US" altLang="en-US"/>
              <a:t>декабрист</a:t>
            </a:r>
            <a:r>
              <a:rPr lang="en-US" altLang="ru-RU"/>
              <a:t> </a:t>
            </a:r>
            <a:r>
              <a:rPr lang="en-US" altLang="en-US"/>
              <a:t>Петр</a:t>
            </a:r>
            <a:r>
              <a:rPr lang="en-US" altLang="ru-RU"/>
              <a:t> </a:t>
            </a:r>
            <a:r>
              <a:rPr lang="en-US" altLang="en-US"/>
              <a:t>Муханов</a:t>
            </a:r>
            <a:r>
              <a:rPr lang="en-US" altLang="ru-RU"/>
              <a:t>, </a:t>
            </a:r>
            <a:r>
              <a:rPr lang="en-US" altLang="en-US"/>
              <a:t>после</a:t>
            </a:r>
            <a:r>
              <a:rPr lang="en-US" altLang="ru-RU"/>
              <a:t> </a:t>
            </a:r>
            <a:r>
              <a:rPr lang="en-US" altLang="en-US"/>
              <a:t>каторги</a:t>
            </a:r>
            <a:r>
              <a:rPr lang="en-US" altLang="ru-RU"/>
              <a:t> </a:t>
            </a:r>
            <a:r>
              <a:rPr lang="en-US" altLang="en-US"/>
              <a:t>живший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поселении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Братском</a:t>
            </a:r>
            <a:r>
              <a:rPr lang="en-US" altLang="ru-RU"/>
              <a:t> </a:t>
            </a:r>
            <a:r>
              <a:rPr lang="en-US" altLang="en-US"/>
              <a:t>остроге</a:t>
            </a:r>
            <a:r>
              <a:rPr lang="en-US" altLang="ru-RU"/>
              <a:t>, </a:t>
            </a:r>
            <a:r>
              <a:rPr lang="en-US" altLang="en-US"/>
              <a:t>плотно</a:t>
            </a:r>
            <a:r>
              <a:rPr lang="en-US" altLang="ru-RU"/>
              <a:t> </a:t>
            </a:r>
            <a:r>
              <a:rPr lang="en-US" altLang="en-US"/>
              <a:t>занимался</a:t>
            </a:r>
            <a:r>
              <a:rPr lang="en-US" altLang="ru-RU"/>
              <a:t> </a:t>
            </a:r>
            <a:r>
              <a:rPr lang="en-US" altLang="en-US"/>
              <a:t>сибирской</a:t>
            </a:r>
            <a:r>
              <a:rPr lang="en-US" altLang="ru-RU"/>
              <a:t> </a:t>
            </a:r>
            <a:r>
              <a:rPr lang="en-US" altLang="en-US"/>
              <a:t>гидрологией</a:t>
            </a:r>
            <a:r>
              <a:rPr lang="en-US" altLang="ru-RU"/>
              <a:t> – </a:t>
            </a:r>
            <a:r>
              <a:rPr lang="en-US" altLang="en-US"/>
              <a:t>исследовал</a:t>
            </a:r>
            <a:r>
              <a:rPr lang="en-US" altLang="ru-RU"/>
              <a:t> </a:t>
            </a:r>
            <a:r>
              <a:rPr lang="en-US" altLang="en-US"/>
              <a:t>Ангару</a:t>
            </a:r>
            <a:r>
              <a:rPr lang="en-US" altLang="ru-RU"/>
              <a:t>,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том</a:t>
            </a:r>
            <a:r>
              <a:rPr lang="en-US" altLang="ru-RU"/>
              <a:t> </a:t>
            </a:r>
            <a:r>
              <a:rPr lang="en-US" altLang="en-US"/>
              <a:t>числе</a:t>
            </a:r>
            <a:r>
              <a:rPr lang="en-US" altLang="ru-RU"/>
              <a:t> </a:t>
            </a:r>
            <a:r>
              <a:rPr lang="en-US" altLang="en-US"/>
              <a:t>знаменитые</a:t>
            </a:r>
            <a:r>
              <a:rPr lang="en-US" altLang="ru-RU"/>
              <a:t> </a:t>
            </a:r>
            <a:r>
              <a:rPr lang="en-US" altLang="en-US"/>
              <a:t>Падунские</a:t>
            </a:r>
            <a:r>
              <a:rPr lang="en-US" altLang="ru-RU"/>
              <a:t> </a:t>
            </a:r>
            <a:r>
              <a:rPr lang="en-US" altLang="en-US"/>
              <a:t>пороги</a:t>
            </a:r>
            <a:r>
              <a:rPr lang="en-US" altLang="ru-RU"/>
              <a:t>. </a:t>
            </a:r>
            <a:r>
              <a:rPr lang="en-US" altLang="en-US"/>
              <a:t>«Зело</a:t>
            </a:r>
            <a:r>
              <a:rPr lang="en-US" altLang="ru-RU"/>
              <a:t> </a:t>
            </a:r>
            <a:r>
              <a:rPr lang="en-US" altLang="en-US"/>
              <a:t>крепок</a:t>
            </a:r>
            <a:r>
              <a:rPr lang="en-US" altLang="ru-RU"/>
              <a:t> </a:t>
            </a:r>
            <a:r>
              <a:rPr lang="en-US" altLang="en-US"/>
              <a:t>местный</a:t>
            </a:r>
            <a:r>
              <a:rPr lang="en-US" altLang="ru-RU"/>
              <a:t> </a:t>
            </a:r>
            <a:r>
              <a:rPr lang="en-US" altLang="en-US"/>
              <a:t>камень</a:t>
            </a:r>
            <a:r>
              <a:rPr lang="en-US" altLang="ru-RU"/>
              <a:t> – </a:t>
            </a:r>
            <a:r>
              <a:rPr lang="en-US" altLang="en-US"/>
              <a:t>диабаз</a:t>
            </a:r>
            <a:r>
              <a:rPr lang="en-US" altLang="ru-RU"/>
              <a:t>, </a:t>
            </a:r>
            <a:r>
              <a:rPr lang="en-US" altLang="en-US"/>
              <a:t>ежели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рачением</a:t>
            </a:r>
            <a:r>
              <a:rPr lang="en-US" altLang="ru-RU"/>
              <a:t> </a:t>
            </a:r>
            <a:r>
              <a:rPr lang="en-US" altLang="en-US"/>
              <a:t>великим</a:t>
            </a:r>
            <a:r>
              <a:rPr lang="en-US" altLang="ru-RU"/>
              <a:t> </a:t>
            </a:r>
            <a:r>
              <a:rPr lang="en-US" altLang="en-US"/>
              <a:t>использовать</a:t>
            </a:r>
            <a:r>
              <a:rPr lang="en-US" altLang="ru-RU"/>
              <a:t>, </a:t>
            </a:r>
            <a:r>
              <a:rPr lang="en-US" altLang="en-US"/>
              <a:t>можно</a:t>
            </a:r>
            <a:r>
              <a:rPr lang="en-US" altLang="ru-RU"/>
              <a:t> </a:t>
            </a:r>
            <a:r>
              <a:rPr lang="en-US" altLang="en-US"/>
              <a:t>этакое</a:t>
            </a:r>
            <a:r>
              <a:rPr lang="en-US" altLang="ru-RU"/>
              <a:t> </a:t>
            </a:r>
            <a:r>
              <a:rPr lang="en-US" altLang="en-US"/>
              <a:t>чудо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Ангаре</a:t>
            </a:r>
            <a:r>
              <a:rPr lang="en-US" altLang="ru-RU"/>
              <a:t> </a:t>
            </a:r>
            <a:r>
              <a:rPr lang="en-US" altLang="en-US"/>
              <a:t>построить</a:t>
            </a:r>
            <a:r>
              <a:rPr lang="en-US" altLang="ru-RU"/>
              <a:t> – </a:t>
            </a:r>
            <a:r>
              <a:rPr lang="en-US" altLang="en-US"/>
              <a:t>плотина</a:t>
            </a:r>
            <a:r>
              <a:rPr lang="en-US" altLang="ru-RU"/>
              <a:t> </a:t>
            </a:r>
            <a:r>
              <a:rPr lang="en-US" altLang="en-US"/>
              <a:t>воду</a:t>
            </a:r>
            <a:r>
              <a:rPr lang="en-US" altLang="ru-RU"/>
              <a:t> </a:t>
            </a:r>
            <a:r>
              <a:rPr lang="en-US" altLang="en-US"/>
              <a:t>подымет</a:t>
            </a:r>
            <a:r>
              <a:rPr lang="en-US" altLang="ru-RU"/>
              <a:t>!</a:t>
            </a:r>
            <a:r>
              <a:rPr lang="en-US" altLang="en-US"/>
              <a:t>»</a:t>
            </a:r>
            <a:r>
              <a:rPr lang="en-US" altLang="ru-RU"/>
              <a:t> – </a:t>
            </a:r>
            <a:r>
              <a:rPr lang="en-US" altLang="en-US"/>
              <a:t>писал</a:t>
            </a:r>
            <a:r>
              <a:rPr lang="en-US" altLang="ru-RU"/>
              <a:t> </a:t>
            </a:r>
            <a:r>
              <a:rPr lang="en-US" altLang="en-US"/>
              <a:t>он</a:t>
            </a:r>
            <a:r>
              <a:rPr lang="en-US" altLang="ru-RU"/>
              <a:t>. </a:t>
            </a:r>
            <a:r>
              <a:rPr lang="en-US" altLang="en-US"/>
              <a:t>Научные</a:t>
            </a:r>
            <a:r>
              <a:rPr lang="en-US" altLang="ru-RU"/>
              <a:t> </a:t>
            </a:r>
            <a:r>
              <a:rPr lang="en-US" altLang="en-US"/>
              <a:t>расчеты</a:t>
            </a:r>
            <a:r>
              <a:rPr lang="en-US" altLang="ru-RU"/>
              <a:t> </a:t>
            </a:r>
            <a:r>
              <a:rPr lang="en-US" altLang="en-US"/>
              <a:t>ссыльного</a:t>
            </a:r>
            <a:r>
              <a:rPr lang="en-US" altLang="ru-RU"/>
              <a:t> </a:t>
            </a:r>
            <a:r>
              <a:rPr lang="en-US" altLang="en-US"/>
              <a:t>декабриста</a:t>
            </a:r>
            <a:r>
              <a:rPr lang="en-US" altLang="ru-RU"/>
              <a:t> </a:t>
            </a:r>
            <a:r>
              <a:rPr lang="en-US" altLang="en-US"/>
              <a:t>были</a:t>
            </a:r>
            <a:r>
              <a:rPr lang="en-US" altLang="ru-RU"/>
              <a:t> </a:t>
            </a:r>
            <a:r>
              <a:rPr lang="en-US" altLang="en-US"/>
              <a:t>изучены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использованы</a:t>
            </a:r>
            <a:r>
              <a:rPr lang="en-US" altLang="ru-RU"/>
              <a:t> </a:t>
            </a:r>
            <a:r>
              <a:rPr lang="en-US" altLang="en-US"/>
              <a:t>советскими</a:t>
            </a:r>
            <a:r>
              <a:rPr lang="en-US" altLang="ru-RU"/>
              <a:t> </a:t>
            </a:r>
            <a:r>
              <a:rPr lang="en-US" altLang="en-US"/>
              <a:t>учеными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1930-</a:t>
            </a:r>
            <a:r>
              <a:rPr lang="en-US" altLang="en-US"/>
              <a:t>х</a:t>
            </a:r>
            <a:r>
              <a:rPr lang="en-US" altLang="ru-RU"/>
              <a:t> </a:t>
            </a:r>
            <a:r>
              <a:rPr lang="en-US" altLang="en-US"/>
              <a:t>годах</a:t>
            </a:r>
            <a:r>
              <a:rPr lang="en-US" altLang="ru-RU"/>
              <a:t>, </a:t>
            </a:r>
            <a:r>
              <a:rPr lang="en-US" altLang="en-US"/>
              <a:t>когда</a:t>
            </a:r>
            <a:r>
              <a:rPr lang="en-US" altLang="ru-RU"/>
              <a:t> </a:t>
            </a:r>
            <a:r>
              <a:rPr lang="en-US" altLang="en-US"/>
              <a:t>освоение</a:t>
            </a:r>
            <a:r>
              <a:rPr lang="en-US" altLang="ru-RU"/>
              <a:t> </a:t>
            </a:r>
            <a:r>
              <a:rPr lang="en-US" altLang="en-US"/>
              <a:t>богатств</a:t>
            </a:r>
            <a:r>
              <a:rPr lang="en-US" altLang="ru-RU"/>
              <a:t> </a:t>
            </a:r>
            <a:r>
              <a:rPr lang="en-US" altLang="en-US"/>
              <a:t>Сибири</a:t>
            </a:r>
            <a:r>
              <a:rPr lang="en-US" altLang="ru-RU"/>
              <a:t> –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том</a:t>
            </a:r>
            <a:r>
              <a:rPr lang="en-US" altLang="ru-RU"/>
              <a:t> </a:t>
            </a:r>
            <a:r>
              <a:rPr lang="en-US" altLang="en-US"/>
              <a:t>числе</a:t>
            </a:r>
            <a:r>
              <a:rPr lang="en-US" altLang="ru-RU"/>
              <a:t> </a:t>
            </a:r>
            <a:r>
              <a:rPr lang="en-US" altLang="en-US"/>
              <a:t>ресурсов</a:t>
            </a:r>
            <a:r>
              <a:rPr lang="en-US" altLang="ru-RU"/>
              <a:t> </a:t>
            </a:r>
            <a:r>
              <a:rPr lang="en-US" altLang="en-US"/>
              <a:t>Ангары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сырьевых</a:t>
            </a:r>
            <a:r>
              <a:rPr lang="en-US" altLang="ru-RU"/>
              <a:t> </a:t>
            </a:r>
            <a:r>
              <a:rPr lang="en-US" altLang="en-US"/>
              <a:t>запасов</a:t>
            </a:r>
            <a:r>
              <a:rPr lang="en-US" altLang="ru-RU"/>
              <a:t> </a:t>
            </a:r>
            <a:r>
              <a:rPr lang="en-US" altLang="en-US"/>
              <a:t>Приангарья</a:t>
            </a:r>
            <a:r>
              <a:rPr lang="en-US" altLang="ru-RU"/>
              <a:t> – </a:t>
            </a:r>
            <a:r>
              <a:rPr lang="en-US" altLang="en-US"/>
              <a:t>было</a:t>
            </a:r>
            <a:r>
              <a:rPr lang="en-US" altLang="ru-RU"/>
              <a:t> </a:t>
            </a:r>
            <a:r>
              <a:rPr lang="en-US" altLang="en-US"/>
              <a:t>объявлено</a:t>
            </a:r>
            <a:r>
              <a:rPr lang="en-US" altLang="ru-RU"/>
              <a:t> </a:t>
            </a:r>
            <a:r>
              <a:rPr lang="en-US" altLang="en-US"/>
              <a:t>делом</a:t>
            </a:r>
            <a:r>
              <a:rPr lang="en-US" altLang="ru-RU"/>
              <a:t> </a:t>
            </a:r>
            <a:r>
              <a:rPr lang="en-US" altLang="en-US"/>
              <a:t>государственной</a:t>
            </a:r>
            <a:r>
              <a:rPr lang="en-US" altLang="ru-RU"/>
              <a:t> </a:t>
            </a:r>
            <a:r>
              <a:rPr lang="en-US" altLang="en-US"/>
              <a:t>важности</a:t>
            </a:r>
            <a:r>
              <a:rPr lang="en-US" altLang="ru-RU"/>
              <a:t>.</a:t>
            </a: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250" y="3284855"/>
            <a:ext cx="4857750" cy="357251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6113145" y="2924810"/>
            <a:ext cx="1032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>
                <a:latin typeface="Arial Narrow" panose="020B0606020202030204" charset="0"/>
                <a:cs typeface="Arial Narrow" panose="020B0606020202030204" charset="0"/>
              </a:rPr>
              <a:t>После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413760" y="4276725"/>
            <a:ext cx="308927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pic>
        <p:nvPicPr>
          <p:cNvPr id="9" name="Изображение 8"/>
          <p:cNvPicPr/>
          <p:nvPr/>
        </p:nvPicPr>
        <p:blipFill>
          <a:blip r:embed="rId3"/>
          <a:stretch>
            <a:fillRect/>
          </a:stretch>
        </p:blipFill>
        <p:spPr>
          <a:xfrm>
            <a:off x="47625" y="3364230"/>
            <a:ext cx="4216400" cy="3493135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1533525" y="2953385"/>
            <a:ext cx="531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>
                <a:latin typeface="Arial Narrow" panose="020B0606020202030204" charset="0"/>
                <a:cs typeface="Arial Narrow" panose="020B0606020202030204" charset="0"/>
              </a:rPr>
              <a:t>До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23"/>
            <a:ext cx="8229600" cy="1143000"/>
          </a:xfrm>
        </p:spPr>
        <p:txBody>
          <a:bodyPr/>
          <a:lstStyle/>
          <a:p>
            <a:r>
              <a:rPr lang="ru-RU" altLang="en-US" dirty="0"/>
              <a:t>Как зарождался </a:t>
            </a:r>
            <a:r>
              <a:rPr lang="ru-RU" altLang="en-US" dirty="0" err="1"/>
              <a:t>Брастк</a:t>
            </a:r>
            <a:endParaRPr lang="ru-RU" altLang="en-US" dirty="0"/>
          </a:p>
        </p:txBody>
      </p:sp>
      <p:pic>
        <p:nvPicPr>
          <p:cNvPr id="4" name="Замещающее содержимое 3" descr="staryj-Bratsk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55" y="1027430"/>
            <a:ext cx="9164955" cy="583057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764030" y="1772920"/>
            <a:ext cx="6355080" cy="4424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/>
            <a:r>
              <a:rPr sz="2800">
                <a:solidFill>
                  <a:schemeClr val="tx1"/>
                </a:solidFill>
                <a:highlight>
                  <a:srgbClr val="C0C0C0"/>
                </a:highlight>
                <a:latin typeface="Bahnschrift SemiBold" panose="020B0502040204020203" charset="0"/>
                <a:ea typeface="Google Sans"/>
                <a:cs typeface="Bahnschrift SemiBold" panose="020B0502040204020203" charset="0"/>
              </a:rPr>
              <a:t>Город возник в 1955 году, в связи со строительством Братской ГЭС, севернее старинного села Братск (Брацк, Братское), основанного как острог в 1631 году. Братск является одним из крупнейших промышленных центров Приангарья.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ru-RU" altLang="ru-RU" sz="2400" i="1" kern="1200" dirty="0">
                <a:latin typeface="+mj-lt"/>
                <a:ea typeface="+mj-ea"/>
                <a:cs typeface="+mj-cs"/>
              </a:rPr>
              <a:t>Проект Братской ГЭС</a:t>
            </a:r>
          </a:p>
        </p:txBody>
      </p:sp>
      <p:sp>
        <p:nvSpPr>
          <p:cNvPr id="12291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08463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</a:pPr>
            <a:r>
              <a:rPr lang="ru-RU" altLang="ru-RU" kern="1200" dirty="0">
                <a:latin typeface="+mn-lt"/>
                <a:ea typeface="+mn-ea"/>
                <a:cs typeface="+mn-cs"/>
              </a:rPr>
              <a:t>Решение о строительстве Братской ГЭС было принято в сентябре 1954. Осенью того же года в Братск прибыли первые рабочие и техника, а 21 декабря 1954 были начаты подготовительные работы по возведению гидроэлектростанции. Сооружение объекта вело специально созданное управление Нижнеангаргэсстрой, позднее переименованное в Братскгэсстрой. Одновременно началось строительство крупного сибирского города. 12 декабря 1955 Указом Президиума Верховного Совета РСФСР рабочий посёлок Братск получил статус города областного подчинения</a:t>
            </a:r>
          </a:p>
        </p:txBody>
      </p:sp>
      <p:pic>
        <p:nvPicPr>
          <p:cNvPr id="12292" name="Picture 2" descr="E:\Users\Администратор\Desktop\Братск\История Братска\proek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285750"/>
            <a:ext cx="5426075" cy="58578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669</Words>
  <Application>Microsoft Office PowerPoint</Application>
  <PresentationFormat>Экран (4:3)</PresentationFormat>
  <Paragraphs>37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Bahnschrift SemiBold</vt:lpstr>
      <vt:lpstr>Calibri</vt:lpstr>
      <vt:lpstr>trip sans vf</vt:lpstr>
      <vt:lpstr>Тема Office</vt:lpstr>
      <vt:lpstr>Город Братск-прошлое, настоящие, будущие. </vt:lpstr>
      <vt:lpstr>Цель проекта </vt:lpstr>
      <vt:lpstr>Задачи </vt:lpstr>
      <vt:lpstr>Презентация PowerPoint</vt:lpstr>
      <vt:lpstr>Братский острог</vt:lpstr>
      <vt:lpstr>Презентация PowerPoint</vt:lpstr>
      <vt:lpstr>Презентация PowerPoint</vt:lpstr>
      <vt:lpstr>Как зарождался Брастк</vt:lpstr>
      <vt:lpstr>Проект Братской ГЭС</vt:lpstr>
      <vt:lpstr>Презентация PowerPoint</vt:lpstr>
      <vt:lpstr>Презентация PowerPoint</vt:lpstr>
      <vt:lpstr>Презентация PowerPoint</vt:lpstr>
      <vt:lpstr>Сейчас – это центр города</vt:lpstr>
      <vt:lpstr>Падун</vt:lpstr>
      <vt:lpstr>Современный Братск</vt:lpstr>
      <vt:lpstr>Презентация PowerPoint</vt:lpstr>
      <vt:lpstr>Презентация PowerPoint</vt:lpstr>
      <vt:lpstr>Презентация PowerPoint</vt:lpstr>
      <vt:lpstr>Презентация PowerPoint</vt:lpstr>
      <vt:lpstr>мы любим город Братск 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Братска</dc:title>
  <dc:creator>DNA7 X86</dc:creator>
  <cp:lastModifiedBy>Пользователь</cp:lastModifiedBy>
  <cp:revision>41</cp:revision>
  <dcterms:created xsi:type="dcterms:W3CDTF">2010-12-02T11:41:00Z</dcterms:created>
  <dcterms:modified xsi:type="dcterms:W3CDTF">2025-04-28T06:35:30Z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1F5DFB94E681422A994F157CFC0C9C47_13</vt:lpwstr>
  </property>
  <property fmtid="{D5CDD505-2E9C-101B-9397-08002B2CF9AE}" pid="3" name="KSOProductBuildVer">
    <vt:lpwstr>1049-12.2.0.20795</vt:lpwstr>
  </property>
</Properties>
</file>