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47D7C-C750-43F0-94B8-5D96693FA08C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1E5CA-EA01-46F3-AFED-79ACCAB5F14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1E5CA-EA01-46F3-AFED-79ACCAB5F149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821D0-CB4D-4134-B382-789880792EFB}" type="datetimeFigureOut">
              <a:rPr lang="ru-RU" smtClean="0"/>
              <a:pPr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FB69A-EC68-4CB7-9F8C-6DB484C1B2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Степени сравнения прилагательных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000108"/>
            <a:ext cx="669446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          Односложное прилагательное: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" y="1714488"/>
            <a:ext cx="9144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  </a:t>
            </a:r>
            <a:r>
              <a:rPr lang="ru-RU" sz="2800" b="1" dirty="0" smtClean="0">
                <a:cs typeface="Aharoni" pitchFamily="2" charset="-79"/>
              </a:rPr>
              <a:t>Положительная    Сравнительная     Превосходная</a:t>
            </a:r>
            <a:endParaRPr lang="ru-RU" sz="2400" b="1" dirty="0" smtClean="0">
              <a:cs typeface="Aharoni" pitchFamily="2" charset="-79"/>
            </a:endParaRPr>
          </a:p>
          <a:p>
            <a:r>
              <a:rPr lang="ru-RU" sz="3200" b="1" dirty="0" smtClean="0"/>
              <a:t>     </a:t>
            </a:r>
            <a:r>
              <a:rPr lang="en-US" sz="3200" b="1" dirty="0" smtClean="0"/>
              <a:t>Long</a:t>
            </a:r>
            <a:r>
              <a:rPr lang="ru-RU" sz="3200" b="1" dirty="0" smtClean="0"/>
              <a:t>     </a:t>
            </a:r>
            <a:r>
              <a:rPr lang="en-US" sz="3200" b="1" dirty="0" smtClean="0"/>
              <a:t>  </a:t>
            </a:r>
            <a:r>
              <a:rPr lang="ru-RU" sz="3200" b="1" smtClean="0"/>
              <a:t>             </a:t>
            </a:r>
            <a:r>
              <a:rPr lang="en-US" sz="3200" b="1" dirty="0" smtClean="0"/>
              <a:t>long</a:t>
            </a:r>
            <a:r>
              <a:rPr lang="en-US" sz="3200" b="1" dirty="0" smtClean="0">
                <a:solidFill>
                  <a:srgbClr val="C00000"/>
                </a:solidFill>
              </a:rPr>
              <a:t>er</a:t>
            </a:r>
            <a:r>
              <a:rPr lang="en-US" sz="3200" b="1" dirty="0" smtClean="0"/>
              <a:t> </a:t>
            </a:r>
            <a:r>
              <a:rPr lang="ru-RU" sz="3200" b="1" dirty="0" smtClean="0"/>
              <a:t>                   </a:t>
            </a:r>
            <a:r>
              <a:rPr lang="en-US" sz="3200" b="1" dirty="0" smtClean="0"/>
              <a:t>the long</a:t>
            </a:r>
            <a:r>
              <a:rPr lang="en-US" sz="3200" b="1" dirty="0" smtClean="0">
                <a:solidFill>
                  <a:srgbClr val="C00000"/>
                </a:solidFill>
              </a:rPr>
              <a:t>est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r>
              <a:rPr lang="ru-RU" sz="2800" dirty="0" smtClean="0"/>
              <a:t>Если прилагательное оканчивается на – е: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r>
              <a:rPr lang="en-US" sz="3200" b="1" dirty="0" smtClean="0"/>
              <a:t>     nic</a:t>
            </a:r>
            <a:r>
              <a:rPr lang="en-US" sz="3200" b="1" dirty="0" smtClean="0">
                <a:solidFill>
                  <a:srgbClr val="FF0000"/>
                </a:solidFill>
              </a:rPr>
              <a:t>e</a:t>
            </a:r>
            <a:r>
              <a:rPr lang="en-US" sz="3200" b="1" dirty="0" smtClean="0"/>
              <a:t>       </a:t>
            </a:r>
            <a:r>
              <a:rPr lang="ru-RU" sz="3200" b="1" dirty="0" smtClean="0"/>
              <a:t>  </a:t>
            </a:r>
            <a:r>
              <a:rPr lang="en-US" sz="3200" b="1" dirty="0" smtClean="0"/>
              <a:t>     </a:t>
            </a:r>
            <a:r>
              <a:rPr lang="ru-RU" sz="3200" b="1" dirty="0" smtClean="0"/>
              <a:t>       </a:t>
            </a:r>
            <a:r>
              <a:rPr lang="en-US" sz="3200" b="1" dirty="0" smtClean="0"/>
              <a:t>nic</a:t>
            </a:r>
            <a:r>
              <a:rPr lang="en-US" sz="3200" b="1" dirty="0" smtClean="0">
                <a:solidFill>
                  <a:srgbClr val="FF0000"/>
                </a:solidFill>
              </a:rPr>
              <a:t>er</a:t>
            </a:r>
            <a:r>
              <a:rPr lang="en-US" sz="3200" b="1" dirty="0" smtClean="0"/>
              <a:t>          </a:t>
            </a:r>
            <a:r>
              <a:rPr lang="ru-RU" sz="3200" b="1" dirty="0" smtClean="0"/>
              <a:t>        </a:t>
            </a:r>
            <a:r>
              <a:rPr lang="en-US" sz="3200" b="1" dirty="0" smtClean="0"/>
              <a:t> </a:t>
            </a:r>
            <a:r>
              <a:rPr lang="ru-RU" sz="3200" b="1" dirty="0" smtClean="0"/>
              <a:t>   </a:t>
            </a:r>
            <a:r>
              <a:rPr lang="en-US" sz="3200" b="1" dirty="0" smtClean="0"/>
              <a:t>the nic</a:t>
            </a:r>
            <a:r>
              <a:rPr lang="en-US" sz="3200" b="1" dirty="0" smtClean="0">
                <a:solidFill>
                  <a:srgbClr val="FF0000"/>
                </a:solidFill>
              </a:rPr>
              <a:t>est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2800" dirty="0" smtClean="0"/>
              <a:t>Если прилагательное оканчивается на ударный слог с кратким гласным: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    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/>
              <a:t>fat</a:t>
            </a:r>
            <a:r>
              <a:rPr lang="en-US" sz="3200" b="1" dirty="0" smtClean="0">
                <a:solidFill>
                  <a:srgbClr val="FF0000"/>
                </a:solidFill>
              </a:rPr>
              <a:t>          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/>
              <a:t> </a:t>
            </a:r>
            <a:r>
              <a:rPr lang="en-US" sz="3200" b="1" dirty="0" smtClean="0"/>
              <a:t>     </a:t>
            </a:r>
            <a:r>
              <a:rPr lang="ru-RU" sz="3200" b="1" dirty="0" smtClean="0"/>
              <a:t>     </a:t>
            </a:r>
            <a:r>
              <a:rPr lang="en-US" sz="3200" b="1" dirty="0" smtClean="0"/>
              <a:t> fa</a:t>
            </a:r>
            <a:r>
              <a:rPr lang="en-US" sz="3200" b="1" dirty="0" smtClean="0">
                <a:solidFill>
                  <a:srgbClr val="FF0000"/>
                </a:solidFill>
              </a:rPr>
              <a:t>tt</a:t>
            </a:r>
            <a:r>
              <a:rPr lang="en-US" sz="3200" b="1" dirty="0" smtClean="0"/>
              <a:t>er        </a:t>
            </a:r>
            <a:r>
              <a:rPr lang="ru-RU" sz="3200" b="1" dirty="0" smtClean="0"/>
              <a:t>            </a:t>
            </a:r>
            <a:r>
              <a:rPr lang="en-US" sz="3200" b="1" dirty="0" smtClean="0"/>
              <a:t>the fa</a:t>
            </a:r>
            <a:r>
              <a:rPr lang="en-US" sz="3200" b="1" dirty="0" smtClean="0">
                <a:solidFill>
                  <a:srgbClr val="FF0000"/>
                </a:solidFill>
              </a:rPr>
              <a:t>tt</a:t>
            </a:r>
            <a:r>
              <a:rPr lang="en-US" sz="3200" b="1" dirty="0" smtClean="0"/>
              <a:t>est</a:t>
            </a:r>
            <a:endParaRPr lang="ru-RU" sz="3200" b="1" dirty="0" smtClean="0"/>
          </a:p>
          <a:p>
            <a:r>
              <a:rPr lang="ru-RU" sz="2800" dirty="0" smtClean="0"/>
              <a:t>Если прилагательное оканчивается на – </a:t>
            </a:r>
            <a:r>
              <a:rPr lang="en-US" sz="2800" b="1" dirty="0" smtClean="0">
                <a:solidFill>
                  <a:srgbClr val="C00000"/>
                </a:solidFill>
              </a:rPr>
              <a:t>y</a:t>
            </a:r>
            <a:r>
              <a:rPr lang="ru-RU" sz="2800" dirty="0" smtClean="0"/>
              <a:t>, которой предшествует согласная:</a:t>
            </a:r>
            <a:endParaRPr lang="en-US" sz="3200" b="1" dirty="0" smtClean="0"/>
          </a:p>
          <a:p>
            <a:r>
              <a:rPr lang="en-US" sz="3200" b="1" dirty="0" smtClean="0"/>
              <a:t>    happ</a:t>
            </a:r>
            <a:r>
              <a:rPr lang="en-US" sz="3200" b="1" dirty="0" smtClean="0">
                <a:solidFill>
                  <a:srgbClr val="FF0000"/>
                </a:solidFill>
              </a:rPr>
              <a:t>y </a:t>
            </a:r>
            <a:r>
              <a:rPr lang="en-US" sz="3200" b="1" dirty="0" smtClean="0"/>
              <a:t>   </a:t>
            </a:r>
            <a:r>
              <a:rPr lang="ru-RU" sz="3200" b="1" dirty="0" smtClean="0"/>
              <a:t> </a:t>
            </a:r>
            <a:r>
              <a:rPr lang="en-US" sz="3200" b="1" dirty="0" smtClean="0"/>
              <a:t>     </a:t>
            </a:r>
            <a:r>
              <a:rPr lang="ru-RU" sz="3200" b="1" dirty="0" smtClean="0"/>
              <a:t>     </a:t>
            </a:r>
            <a:r>
              <a:rPr lang="en-US" sz="3200" b="1" dirty="0" smtClean="0"/>
              <a:t> </a:t>
            </a:r>
            <a:r>
              <a:rPr lang="ru-RU" sz="3200" b="1" dirty="0" smtClean="0"/>
              <a:t>  </a:t>
            </a:r>
            <a:r>
              <a:rPr lang="en-US" sz="3200" b="1" dirty="0" smtClean="0"/>
              <a:t>happ</a:t>
            </a:r>
            <a:r>
              <a:rPr lang="en-US" sz="3200" b="1" dirty="0" smtClean="0">
                <a:solidFill>
                  <a:srgbClr val="FF0000"/>
                </a:solidFill>
              </a:rPr>
              <a:t>ier</a:t>
            </a:r>
            <a:r>
              <a:rPr lang="en-US" sz="3200" b="1" dirty="0" smtClean="0"/>
              <a:t>       </a:t>
            </a:r>
            <a:r>
              <a:rPr lang="ru-RU" sz="3200" b="1" dirty="0" smtClean="0"/>
              <a:t>         </a:t>
            </a:r>
            <a:r>
              <a:rPr lang="en-US" sz="3200" b="1" dirty="0" smtClean="0"/>
              <a:t> the happ</a:t>
            </a:r>
            <a:r>
              <a:rPr lang="en-US" sz="3200" b="1" dirty="0" smtClean="0">
                <a:solidFill>
                  <a:srgbClr val="FF0000"/>
                </a:solidFill>
              </a:rPr>
              <a:t>iest</a:t>
            </a:r>
            <a:endParaRPr lang="ru-RU" sz="3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42918"/>
            <a:ext cx="87868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</a:rPr>
              <a:t>     Многосложное прилагательное:</a:t>
            </a:r>
            <a:endParaRPr lang="en-US" sz="4000" b="1" dirty="0" smtClean="0">
              <a:solidFill>
                <a:schemeClr val="tx2"/>
              </a:solidFill>
            </a:endParaRPr>
          </a:p>
          <a:p>
            <a:endParaRPr lang="ru-RU" sz="2800" b="1" dirty="0" smtClean="0">
              <a:cs typeface="Aharoni" pitchFamily="2" charset="-79"/>
            </a:endParaRPr>
          </a:p>
          <a:p>
            <a:r>
              <a:rPr lang="ru-RU" sz="2800" b="1" dirty="0" smtClean="0">
                <a:cs typeface="Aharoni" pitchFamily="2" charset="-79"/>
              </a:rPr>
              <a:t>Положительная       Сравнительная      Превосходная</a:t>
            </a:r>
          </a:p>
          <a:p>
            <a:r>
              <a:rPr lang="ru-RU" sz="2800" b="1" dirty="0" smtClean="0">
                <a:cs typeface="Aharoni" pitchFamily="2" charset="-79"/>
              </a:rPr>
              <a:t>   </a:t>
            </a:r>
          </a:p>
          <a:p>
            <a:r>
              <a:rPr lang="ru-RU" sz="2800" b="1" dirty="0" smtClean="0"/>
              <a:t>        </a:t>
            </a:r>
            <a:r>
              <a:rPr lang="en-US" sz="2800" b="1" dirty="0" smtClean="0"/>
              <a:t>Beautiful</a:t>
            </a:r>
            <a:r>
              <a:rPr lang="ru-RU" sz="2800" b="1" dirty="0" smtClean="0"/>
              <a:t> </a:t>
            </a:r>
            <a:r>
              <a:rPr lang="en-US" sz="2800" b="1" dirty="0" smtClean="0"/>
              <a:t>        </a:t>
            </a:r>
            <a:r>
              <a:rPr lang="ru-RU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more</a:t>
            </a:r>
            <a:r>
              <a:rPr lang="en-US" sz="2800" b="1" dirty="0" smtClean="0"/>
              <a:t> beautiful       </a:t>
            </a:r>
            <a:r>
              <a:rPr lang="en-US" sz="2800" b="1" dirty="0" smtClean="0">
                <a:solidFill>
                  <a:srgbClr val="C00000"/>
                </a:solidFill>
              </a:rPr>
              <a:t>the most </a:t>
            </a:r>
            <a:r>
              <a:rPr lang="en-US" sz="2800" b="1" dirty="0" smtClean="0"/>
              <a:t>beautiful</a:t>
            </a:r>
            <a:endParaRPr lang="ru-RU" sz="2800" b="1" dirty="0" smtClean="0"/>
          </a:p>
          <a:p>
            <a:r>
              <a:rPr lang="ru-RU" sz="2800" b="1" dirty="0" smtClean="0"/>
              <a:t>       </a:t>
            </a:r>
            <a:r>
              <a:rPr lang="ru-RU" sz="2800" dirty="0" smtClean="0"/>
              <a:t>красивый            красивее               самый красивый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714752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</a:t>
            </a:r>
            <a:r>
              <a:rPr lang="en-US" sz="2800" b="1" dirty="0" smtClean="0"/>
              <a:t>Interesting        </a:t>
            </a:r>
            <a:r>
              <a:rPr lang="ru-RU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less</a:t>
            </a:r>
            <a:r>
              <a:rPr lang="en-US" sz="2800" b="1" dirty="0" smtClean="0"/>
              <a:t> interesting </a:t>
            </a:r>
            <a:r>
              <a:rPr lang="ru-RU" sz="2800" b="1" dirty="0" smtClean="0"/>
              <a:t>            </a:t>
            </a:r>
            <a:r>
              <a:rPr lang="en-US" sz="2800" b="1" dirty="0" smtClean="0">
                <a:solidFill>
                  <a:srgbClr val="C00000"/>
                </a:solidFill>
              </a:rPr>
              <a:t>the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least </a:t>
            </a:r>
            <a:r>
              <a:rPr lang="en-US" sz="2800" b="1" dirty="0" smtClean="0"/>
              <a:t>interesting</a:t>
            </a:r>
            <a:endParaRPr lang="ru-RU" sz="2800" b="1" dirty="0" smtClean="0"/>
          </a:p>
          <a:p>
            <a:r>
              <a:rPr lang="ru-RU" sz="2800" b="1" dirty="0" smtClean="0"/>
              <a:t> </a:t>
            </a:r>
            <a:r>
              <a:rPr lang="ru-RU" sz="2800" dirty="0" smtClean="0"/>
              <a:t>интересный     менее интересный  наименее интересный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Исключения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Good – better – the best</a:t>
            </a:r>
            <a:endParaRPr lang="ru-RU" b="1" dirty="0" smtClean="0"/>
          </a:p>
          <a:p>
            <a:endParaRPr lang="en-US" dirty="0" smtClean="0"/>
          </a:p>
          <a:p>
            <a:r>
              <a:rPr lang="en-US" b="1" dirty="0" smtClean="0"/>
              <a:t>Bad – worse – the worst</a:t>
            </a:r>
            <a:endParaRPr lang="ru-RU" b="1" dirty="0" smtClean="0"/>
          </a:p>
          <a:p>
            <a:endParaRPr lang="en-US" dirty="0" smtClean="0"/>
          </a:p>
          <a:p>
            <a:r>
              <a:rPr lang="ru-RU" b="1" dirty="0" err="1" smtClean="0"/>
              <a:t>Ма</a:t>
            </a:r>
            <a:r>
              <a:rPr lang="en-US" b="1" dirty="0" err="1" smtClean="0"/>
              <a:t>ny</a:t>
            </a:r>
            <a:r>
              <a:rPr lang="ru-RU" b="1" dirty="0" smtClean="0"/>
              <a:t>/</a:t>
            </a:r>
            <a:r>
              <a:rPr lang="en-US" b="1" dirty="0" smtClean="0"/>
              <a:t>much – more – the most</a:t>
            </a:r>
            <a:endParaRPr lang="ru-RU" b="1" dirty="0" smtClean="0"/>
          </a:p>
          <a:p>
            <a:r>
              <a:rPr lang="ru-RU" dirty="0" smtClean="0"/>
              <a:t> </a:t>
            </a:r>
            <a:r>
              <a:rPr lang="ru-RU" sz="2800" b="1" dirty="0" smtClean="0"/>
              <a:t>много – более - наиболее</a:t>
            </a:r>
            <a:r>
              <a:rPr lang="en-US" sz="2800" b="1" dirty="0" smtClean="0"/>
              <a:t> </a:t>
            </a:r>
          </a:p>
          <a:p>
            <a:r>
              <a:rPr lang="en-US" b="1" dirty="0" smtClean="0"/>
              <a:t>Little – less – the least</a:t>
            </a:r>
            <a:r>
              <a:rPr lang="ru-RU" b="1" dirty="0" smtClean="0"/>
              <a:t> –</a:t>
            </a:r>
          </a:p>
          <a:p>
            <a:r>
              <a:rPr lang="ru-RU" dirty="0" smtClean="0"/>
              <a:t> </a:t>
            </a:r>
            <a:r>
              <a:rPr lang="ru-RU" sz="2800" b="1" dirty="0" smtClean="0"/>
              <a:t>мало – менее - наименее</a:t>
            </a:r>
            <a:endParaRPr lang="en-US" sz="2800" b="1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2143116"/>
            <a:ext cx="563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Хороший – лучше – самый лучший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143248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Плохой – хуже – самый плохой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Stepeni-sravneniya-narechij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85728"/>
            <a:ext cx="103320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Russia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big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than the USA.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Russia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Canada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gest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countries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 the world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The Pacific ocean is the biggest ocean 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 the word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Amazon river is the longest one in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the world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185</Words>
  <Application>Microsoft Office PowerPoint</Application>
  <PresentationFormat>Экран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Степени сравнения прилагательных</vt:lpstr>
      <vt:lpstr>Слайд 2</vt:lpstr>
      <vt:lpstr>Исключения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Степени сравнения прилагательных</dc:title>
  <dc:creator>Пользователь</dc:creator>
  <cp:lastModifiedBy>учитель</cp:lastModifiedBy>
  <cp:revision>30</cp:revision>
  <dcterms:created xsi:type="dcterms:W3CDTF">2015-01-14T22:55:32Z</dcterms:created>
  <dcterms:modified xsi:type="dcterms:W3CDTF">2025-01-30T04:37:58Z</dcterms:modified>
</cp:coreProperties>
</file>