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327" r:id="rId9"/>
    <p:sldId id="326" r:id="rId10"/>
    <p:sldId id="325" r:id="rId11"/>
    <p:sldId id="273" r:id="rId12"/>
    <p:sldId id="329" r:id="rId13"/>
    <p:sldId id="292" r:id="rId14"/>
    <p:sldId id="293" r:id="rId15"/>
    <p:sldId id="295" r:id="rId16"/>
    <p:sldId id="281" r:id="rId17"/>
    <p:sldId id="282" r:id="rId18"/>
    <p:sldId id="330" r:id="rId19"/>
    <p:sldId id="333" r:id="rId20"/>
    <p:sldId id="332" r:id="rId21"/>
    <p:sldId id="331" r:id="rId22"/>
    <p:sldId id="297" r:id="rId23"/>
    <p:sldId id="338" r:id="rId24"/>
    <p:sldId id="300" r:id="rId25"/>
    <p:sldId id="298" r:id="rId26"/>
    <p:sldId id="301" r:id="rId27"/>
    <p:sldId id="299" r:id="rId28"/>
    <p:sldId id="303" r:id="rId29"/>
    <p:sldId id="323" r:id="rId30"/>
    <p:sldId id="322" r:id="rId31"/>
    <p:sldId id="321" r:id="rId32"/>
    <p:sldId id="319" r:id="rId33"/>
    <p:sldId id="318" r:id="rId34"/>
    <p:sldId id="317" r:id="rId35"/>
    <p:sldId id="316" r:id="rId3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71" d="100"/>
          <a:sy n="71" d="100"/>
        </p:scale>
        <p:origin x="2290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357A7-78A1-44E6-898D-0FB511806DB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C472-7285-42BC-AB52-BD325259C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1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B436-FA46-402C-AEAE-112F9E164D6C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014"/>
            <a:ext cx="6858000" cy="91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6792" y="467544"/>
            <a:ext cx="4176464" cy="14612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Муниципальное бюджетное  дошкольное образовательное учреждение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«Центр развития ребенка – детский сад №28 «Огонек»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2143108"/>
            <a:ext cx="5616624" cy="178595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СЕНСОРНОЕ  РАЗВИТИЕ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ДЕТЕЙ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РАННЕГО ВОЗРАСТА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8" y="7643834"/>
            <a:ext cx="3214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</a:t>
            </a:r>
            <a:r>
              <a:rPr lang="en-US" b="1" dirty="0" smtClean="0"/>
              <a:t>:</a:t>
            </a:r>
            <a:r>
              <a:rPr lang="ru-RU" b="1" dirty="0" smtClean="0"/>
              <a:t> Воспитатель  второй </a:t>
            </a:r>
            <a:r>
              <a:rPr lang="ru-RU" b="1" dirty="0" smtClean="0"/>
              <a:t>группы раннего </a:t>
            </a:r>
            <a:r>
              <a:rPr lang="ru-RU" b="1" dirty="0" err="1" smtClean="0"/>
              <a:t>возраста,Ягодки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  <a:r>
              <a:rPr lang="ru-RU" b="1" dirty="0" smtClean="0"/>
              <a:t>Матвиенко О.В.</a:t>
            </a:r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15436" cy="932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74" y="1043608"/>
            <a:ext cx="4429156" cy="20162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0070C0"/>
              </a:contourClr>
            </a:sp3d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Музыкальные ноты, звуки родного языка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 descr="99071092_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669" t="11996" r="3003" b="18555"/>
          <a:stretch>
            <a:fillRect/>
          </a:stretch>
        </p:blipFill>
        <p:spPr>
          <a:xfrm>
            <a:off x="1142984" y="2916238"/>
            <a:ext cx="5143535" cy="5251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57280" y="0"/>
            <a:ext cx="8715436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36" y="1714480"/>
            <a:ext cx="4500594" cy="13573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Четыре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вкуса (сладкий, горький, соленый,    кислый)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8" y="3428992"/>
            <a:ext cx="5572164" cy="4193391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28718" y="0"/>
            <a:ext cx="8715436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87624"/>
            <a:ext cx="4824536" cy="106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задачи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сенсорного воспитания 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 рождения до 4-х лет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0768" y="2483768"/>
            <a:ext cx="4680520" cy="6480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1-й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Следует создать для малыша условия, чтобы он мог следить за движущимися игрушками, хватать предметы разной формы и величины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2-3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 должны научиться выделять,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 детей формируют сенсорные эталоны. Одновременно с формированием эталонов необходимо учить детей способам обследования предметов: их группировке по цвету и форме вокруг образцов – эталонов, последовательному осмотру и описанию формы, выполнению все более сложных глазомерных действий. Наконец, в качестве особой задачи выступает необходимость развивать у детей аналитическое восприятие.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1594" y="0"/>
            <a:ext cx="892975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68760" y="899592"/>
            <a:ext cx="482453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 работы: </a:t>
            </a: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создание условий для сенсорного воспитания детей раннего возраста в условиях ДОУ.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46" y="4429124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86874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4704" y="1331640"/>
            <a:ext cx="5544616" cy="6624736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Задачи:</a:t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</a:rPr>
              <a:t>-  разнообразить развивающую среду в группе;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>- развивать и совершенствовать у детей все виды восприятия, обогащать их чувственный опыт;</a:t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>- вовлекать родителей в процесс работы по развитию сенсорных способностей детей.</a:t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86873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8" y="4214810"/>
            <a:ext cx="4429156" cy="1428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37" y="857224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Наша группа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User\Desktop\распечатка\Новая папка\gnomik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8" y="1357290"/>
            <a:ext cx="4572033" cy="3429023"/>
          </a:xfrm>
          <a:prstGeom prst="rect">
            <a:avLst/>
          </a:prstGeom>
          <a:noFill/>
        </p:spPr>
      </p:pic>
      <p:pic>
        <p:nvPicPr>
          <p:cNvPr id="9" name="Picture 2" descr="C:\Users\User\Desktop\распечатка\ДЕВИЗ-НОВЫЙ-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8" y="492919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1594" y="0"/>
            <a:ext cx="8858312" cy="914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71612" y="1142976"/>
            <a:ext cx="4286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Уголок рисования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8" y="2571736"/>
            <a:ext cx="5286412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32" y="0"/>
            <a:ext cx="8929750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dirty="0" smtClean="0"/>
              <a:t>Наша кухня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0" name="Picture 2" descr="C:\Users\User\Desktop\Новая папка (2)\IMG_1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8" y="2928926"/>
            <a:ext cx="5357850" cy="4717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86874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12" y="1214414"/>
            <a:ext cx="4357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46" y="3071802"/>
            <a:ext cx="52149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1594" y="0"/>
            <a:ext cx="8929750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Спортивный уголок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3000364"/>
            <a:ext cx="56436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28718" y="0"/>
            <a:ext cx="8786873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971600"/>
            <a:ext cx="4536504" cy="35283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Сенсорное развитие ребенка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 развитие его восприятия и формирование представлений о свойствах предметов и различных явлениях окружающего мира.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60" y="4500562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32" y="0"/>
            <a:ext cx="8929750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36" y="1000100"/>
            <a:ext cx="450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Музыкальный уголок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Новая папка (2)\IMG_1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2857488"/>
            <a:ext cx="5500726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1594" y="0"/>
            <a:ext cx="9001188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Дидактический стол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0" name="Picture 2" descr="C:\Users\User\Desktop\Новая папка (2)\IMG_1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8" y="2143108"/>
            <a:ext cx="3857652" cy="2928958"/>
          </a:xfrm>
          <a:prstGeom prst="rect">
            <a:avLst/>
          </a:prstGeom>
          <a:noFill/>
        </p:spPr>
      </p:pic>
      <p:pic>
        <p:nvPicPr>
          <p:cNvPr id="11" name="Picture 3" descr="C:\Users\User\Desktop\Новая папка (2)\IMG_1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2" y="5286380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86874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4422" y="928662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dirty="0" smtClean="0"/>
              <a:t>Уголок конструирования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A11F63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70" y="2928926"/>
            <a:ext cx="55721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68760" y="97160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1F6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«Разноцветные полянки»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A11F63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098" name="Picture 2" descr="C:\Users\ВАСЕК\Desktop\пособия САД\DSC_04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50" y="3286116"/>
            <a:ext cx="3929090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68760" y="683568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  <a:ea typeface="+mj-ea"/>
                <a:cs typeface="+mj-cs"/>
              </a:rPr>
              <a:t>«Укрась рукавичку»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8760" y="4000496"/>
            <a:ext cx="4896544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«Спрячь мышку»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074" name="Picture 2" descr="C:\Users\User\Desktop\распечатка\4812385_bezimyann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12" y="5072066"/>
            <a:ext cx="1247768" cy="1785950"/>
          </a:xfrm>
          <a:prstGeom prst="rect">
            <a:avLst/>
          </a:prstGeom>
          <a:noFill/>
        </p:spPr>
      </p:pic>
      <p:pic>
        <p:nvPicPr>
          <p:cNvPr id="3075" name="Picture 3" descr="C:\Users\User\Desktop\распечатка\7640cbee32fe1b397db5597eb07250eb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26" y="1714480"/>
            <a:ext cx="3782808" cy="2214578"/>
          </a:xfrm>
          <a:prstGeom prst="rect">
            <a:avLst/>
          </a:prstGeom>
          <a:noFill/>
        </p:spPr>
      </p:pic>
      <p:pic>
        <p:nvPicPr>
          <p:cNvPr id="3076" name="Picture 4" descr="C:\Users\User\Desktop\распечатка\hello_html_5d1e9a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3" y="6500826"/>
            <a:ext cx="1214754" cy="1643074"/>
          </a:xfrm>
          <a:prstGeom prst="rect">
            <a:avLst/>
          </a:prstGeom>
          <a:noFill/>
        </p:spPr>
      </p:pic>
      <p:pic>
        <p:nvPicPr>
          <p:cNvPr id="3077" name="Picture 5" descr="C:\Users\User\Desktop\распечатка\hello_html_m7cea1d0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6" y="4929190"/>
            <a:ext cx="1179912" cy="1785950"/>
          </a:xfrm>
          <a:prstGeom prst="rect">
            <a:avLst/>
          </a:prstGeom>
          <a:noFill/>
        </p:spPr>
      </p:pic>
      <p:pic>
        <p:nvPicPr>
          <p:cNvPr id="3078" name="Picture 6" descr="C:\Users\User\Desktop\распечатка\hello_html_792672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22" y="6643702"/>
            <a:ext cx="1129631" cy="16049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8720" y="683568"/>
            <a:ext cx="525658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«Игры с прищепками»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68760" y="4355976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«Елка наряжается»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7" name="Picture 3" descr="C:\Users\User\Desktop\распечатка\BG4A5Pjk2W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50" y="1714480"/>
            <a:ext cx="4068823" cy="3084168"/>
          </a:xfrm>
          <a:prstGeom prst="rect">
            <a:avLst/>
          </a:prstGeom>
          <a:noFill/>
        </p:spPr>
      </p:pic>
      <p:pic>
        <p:nvPicPr>
          <p:cNvPr id="1028" name="Picture 4" descr="C:\Users\User\Desktop\распечатка\detsad-156666-1417711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8" y="5357818"/>
            <a:ext cx="3786214" cy="2841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6752" y="971600"/>
            <a:ext cx="4896544" cy="70567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с родителями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96752" y="97160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1F6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КОНСУЛЬТАЦИИ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A11F6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 descr="C:\Users\User\Desktop\распечатка\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3961">
            <a:off x="1052732" y="2294094"/>
            <a:ext cx="2153434" cy="2706182"/>
          </a:xfrm>
          <a:prstGeom prst="rect">
            <a:avLst/>
          </a:prstGeom>
          <a:noFill/>
        </p:spPr>
      </p:pic>
      <p:pic>
        <p:nvPicPr>
          <p:cNvPr id="4099" name="Picture 3" descr="C:\Users\User\Desktop\распечатка\59ce9aeadd6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14665">
            <a:off x="4110995" y="2232045"/>
            <a:ext cx="2025980" cy="286701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26" y="5143504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24744" y="61156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«Руками родителей»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174" y="7715272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14752" y="4143372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12776" y="5148064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17032" y="6804248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C:\Users\User\Desktop\Новая папка (2)\IMG_1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36" y="1928794"/>
            <a:ext cx="2965448" cy="2224086"/>
          </a:xfrm>
          <a:prstGeom prst="rect">
            <a:avLst/>
          </a:prstGeom>
          <a:noFill/>
        </p:spPr>
      </p:pic>
      <p:pic>
        <p:nvPicPr>
          <p:cNvPr id="2051" name="Picture 3" descr="C:\Users\User\Desktop\распечатка\eea4aaacb5a1a17bf77ba29ae3603292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64" y="3571868"/>
            <a:ext cx="3147059" cy="2357454"/>
          </a:xfrm>
          <a:prstGeom prst="rect">
            <a:avLst/>
          </a:prstGeom>
          <a:noFill/>
        </p:spPr>
      </p:pic>
      <p:pic>
        <p:nvPicPr>
          <p:cNvPr id="2052" name="Picture 4" descr="C:\Users\User\Desktop\распечатка\detsad-383738-14460336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2" y="5500694"/>
            <a:ext cx="3000395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302" y="-10852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357290"/>
            <a:ext cx="4464496" cy="52149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Воспитатели в саду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Создают детям уют,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Сказки малышам читают,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Песенки для них поют,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Занимаются, играют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Прямо с самого утра.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Развиваться помогает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 сенсорная игра.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28718" y="0"/>
            <a:ext cx="8715436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539552"/>
            <a:ext cx="4680520" cy="57899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Сенсорные ощущения могут быть разными: 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зрительные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видит контраст между светом и темнотой, различает цвета и оттенки, форму и величину предметов, их количество и расположение в пространстве;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5364088"/>
            <a:ext cx="4896544" cy="3024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слуховые ощущения –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ребенок слышит разнообразные звуки – музыку, звуки природы, шумы города, человеческую речь, и учится их различать;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86874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8" y="928662"/>
            <a:ext cx="5305792" cy="11703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Ведь сенсорика поможет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Научить детей всему: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Пирамидки собирать,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8" y="2214546"/>
            <a:ext cx="3632203" cy="27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User\Desktop\Новая папка (2)\IMG_17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43570"/>
            <a:ext cx="3524275" cy="2643206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2" y="3714744"/>
            <a:ext cx="3632203" cy="27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1594" y="0"/>
            <a:ext cx="8858312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539552"/>
            <a:ext cx="4824536" cy="16749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ЦВЕТ И ФОРМУ </a:t>
            </a:r>
            <a:b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РАЗЛИЧАТЬ,</a:t>
            </a:r>
            <a:endParaRPr lang="ru-RU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6" y="2643174"/>
            <a:ext cx="3394076" cy="25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04" y="214310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42" y="4500562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6" y="528638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929749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899592"/>
            <a:ext cx="4536504" cy="145783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МОЗАЙКУ,ПАЗЛЫ СОБИРАТЬ,</a:t>
            </a:r>
            <a:endParaRPr lang="ru-RU" dirty="0"/>
          </a:p>
        </p:txBody>
      </p:sp>
      <p:pic>
        <p:nvPicPr>
          <p:cNvPr id="6147" name="Picture 3" descr="C:\Users\User\Desktop\Новая папка (2)\IMG_1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6800" y="4929190"/>
            <a:ext cx="3251200" cy="2438400"/>
          </a:xfrm>
          <a:prstGeom prst="rect">
            <a:avLst/>
          </a:prstGeom>
          <a:noFill/>
        </p:spPr>
      </p:pic>
      <p:pic>
        <p:nvPicPr>
          <p:cNvPr id="6149" name="Picture 5" descr="C:\Users\User\Desktop\Новая папка (2)\IMG_1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04" y="5715008"/>
            <a:ext cx="3251200" cy="2438400"/>
          </a:xfrm>
          <a:prstGeom prst="rect">
            <a:avLst/>
          </a:prstGeom>
          <a:noFill/>
        </p:spPr>
      </p:pic>
      <p:pic>
        <p:nvPicPr>
          <p:cNvPr id="6150" name="Picture 6" descr="C:\Users\User\Desktop\Новая папка (2)\IMG_17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6800" y="2285984"/>
            <a:ext cx="3251200" cy="2438400"/>
          </a:xfrm>
          <a:prstGeom prst="rect">
            <a:avLst/>
          </a:prstGeom>
          <a:noFill/>
        </p:spPr>
      </p:pic>
      <p:pic>
        <p:nvPicPr>
          <p:cNvPr id="6151" name="Picture 7" descr="C:\Users\User\Desktop\Новая папка (2)\IMG_1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80" y="3000364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85908" y="0"/>
            <a:ext cx="9144064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899592"/>
            <a:ext cx="4752528" cy="27363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ПОСУДКОЙ В УГОЛКЕ ИГРАТЬ,</a:t>
            </a:r>
            <a:endParaRPr lang="ru-RU" dirty="0"/>
          </a:p>
        </p:txBody>
      </p:sp>
      <p:pic>
        <p:nvPicPr>
          <p:cNvPr id="7170" name="Picture 2" descr="C:\Users\User\Desktop\Новая папка (2)\IMG_1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84" y="3071802"/>
            <a:ext cx="3251200" cy="2438400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 (2)\IMG_17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0" y="535781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86873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785786"/>
            <a:ext cx="4608512" cy="1769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И наши ручки,ножки развивать</a:t>
            </a:r>
            <a:endParaRPr lang="ru-RU" dirty="0"/>
          </a:p>
        </p:txBody>
      </p:sp>
      <p:pic>
        <p:nvPicPr>
          <p:cNvPr id="8194" name="Picture 2" descr="C:\Users\User\Desktop\Новая папка (2)\IMG_1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2500298"/>
            <a:ext cx="3251200" cy="2438400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 (2)\IMG_17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6" y="3214678"/>
            <a:ext cx="3251200" cy="2438400"/>
          </a:xfrm>
          <a:prstGeom prst="rect">
            <a:avLst/>
          </a:prstGeom>
          <a:noFill/>
        </p:spPr>
      </p:pic>
      <p:pic>
        <p:nvPicPr>
          <p:cNvPr id="8196" name="Picture 4" descr="C:\Users\User\Desktop\Новая папка (2)\IMG_17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90" y="4500562"/>
            <a:ext cx="3251200" cy="2438400"/>
          </a:xfrm>
          <a:prstGeom prst="rect">
            <a:avLst/>
          </a:prstGeom>
          <a:noFill/>
        </p:spPr>
      </p:pic>
      <p:pic>
        <p:nvPicPr>
          <p:cNvPr id="8198" name="Picture 6" descr="C:\Users\User\Desktop\Новая папка (2)\IMG_17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8" y="564357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1594" y="0"/>
            <a:ext cx="8858311" cy="95011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2143108"/>
            <a:ext cx="4824536" cy="4572032"/>
          </a:xfrm>
        </p:spPr>
        <p:txBody>
          <a:bodyPr>
            <a:noAutofit/>
          </a:bodyPr>
          <a:lstStyle/>
          <a:p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Новая папка (2)\IMG_179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32" y="2143108"/>
            <a:ext cx="5715040" cy="5572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28718" y="0"/>
            <a:ext cx="8715435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971600"/>
            <a:ext cx="4968552" cy="7920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осязательные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ощущает посредством прикосновений, ощупывания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 фактуре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материалов, поверхности,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различных по величине и форме предметов, гладит животных, обнимает близких ему людей; 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вкусовые ощущения –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ребенок пробует и учится различать на вкус разнообразные продукты питания и блюда. </a:t>
            </a:r>
          </a:p>
          <a:p>
            <a:pPr algn="ctr">
              <a:buNone/>
            </a:pP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00156" y="0"/>
            <a:ext cx="8786873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4499992"/>
            <a:ext cx="4824536" cy="375624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Сенсорное воспитание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это целенаправленное совершенствование, развитие у детей сенсорных процессов (ощущений, восприятий, представлений)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46" y="1071538"/>
            <a:ext cx="50006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85842" y="0"/>
            <a:ext cx="8786874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1043608"/>
            <a:ext cx="4824536" cy="7340635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Целью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сенсорного воспитания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является формирование сенсорных способностей у малышей.</a:t>
            </a:r>
          </a:p>
          <a:p>
            <a:pPr algn="ctr">
              <a:spcBef>
                <a:spcPct val="50000"/>
              </a:spcBef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3333FF"/>
                </a:solidFill>
                <a:latin typeface="Poor Richard" pitchFamily="18" charset="0"/>
              </a:rPr>
              <a:t>	</a:t>
            </a:r>
            <a:r>
              <a:rPr lang="ru-RU" sz="3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этой основе выделяются следующие</a:t>
            </a:r>
            <a:r>
              <a:rPr lang="ru-RU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задачи:</a:t>
            </a:r>
          </a:p>
          <a:p>
            <a:pPr algn="ctr">
              <a:lnSpc>
                <a:spcPct val="135000"/>
              </a:lnSpc>
              <a:buClr>
                <a:srgbClr val="FF3300"/>
              </a:buCl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систем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</a:t>
            </a:r>
          </a:p>
          <a:p>
            <a:pPr algn="ctr">
              <a:lnSpc>
                <a:spcPct val="170000"/>
              </a:lnSpc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→Формирование у детей систем сенсорных эталонов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b="1" dirty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ru-RU" b="1" dirty="0" smtClean="0">
                <a:solidFill>
                  <a:srgbClr val="0000B4"/>
                </a:solidFill>
                <a:latin typeface="Poor Richard" pitchFamily="18" charset="0"/>
              </a:rPr>
              <a:t>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умений самостоятельно применять системы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 и системы эталонов в практической и познавательной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786874" cy="932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43608"/>
            <a:ext cx="6172200" cy="20162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0070C0"/>
              </a:contourClr>
            </a:sp3d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Сенсорные эталоны 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общепринятые образцы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внешних свойств предметов.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2915816"/>
            <a:ext cx="4752528" cy="525240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Основные цвета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C:\Documents and Settings\Кудряшка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37" y="4071934"/>
            <a:ext cx="4429156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28718" y="0"/>
            <a:ext cx="8715436" cy="932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71604"/>
            <a:ext cx="6172200" cy="278608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0070C0"/>
              </a:contourClr>
            </a:sp3d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Геометрические формы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(квадрат, треугольник, прямоугольник, круг, овал)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2915816"/>
            <a:ext cx="4752528" cy="52524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 descr="13745563_98809thumb650.jpg"/>
          <p:cNvPicPr>
            <a:picLocks noChangeAspect="1"/>
          </p:cNvPicPr>
          <p:nvPr/>
        </p:nvPicPr>
        <p:blipFill>
          <a:blip r:embed="rId3" cstate="print"/>
          <a:srcRect l="2604" t="8101" r="2777" b="14784"/>
          <a:stretch>
            <a:fillRect/>
          </a:stretch>
        </p:blipFill>
        <p:spPr>
          <a:xfrm>
            <a:off x="1000108" y="4286248"/>
            <a:ext cx="5500726" cy="2643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00156" y="0"/>
            <a:ext cx="8858312" cy="932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43608"/>
            <a:ext cx="6172200" cy="20162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0070C0"/>
              </a:contourClr>
            </a:sp3d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2915816"/>
            <a:ext cx="4752528" cy="52524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32" y="1357290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Три размера (величины) предмета: большой, средний, маленький</a:t>
            </a:r>
            <a:r>
              <a:rPr lang="ru-RU" sz="3200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pp.userapi.com/c639717/v639717232/649c2/7qi-arb_X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84" y="3143240"/>
            <a:ext cx="5143500" cy="4238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394</Words>
  <Application>Microsoft Office PowerPoint</Application>
  <PresentationFormat>Экран (4:3)</PresentationFormat>
  <Paragraphs>58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Consolas</vt:lpstr>
      <vt:lpstr>Monotype Corsiva</vt:lpstr>
      <vt:lpstr>Poor Richard</vt:lpstr>
      <vt:lpstr>Times New Roman</vt:lpstr>
      <vt:lpstr>Тема Office</vt:lpstr>
      <vt:lpstr>Муниципальное бюджетное  дошкольное образовательное учреждение  «Центр развития ребенка – детский сад №28 «Огонек» </vt:lpstr>
      <vt:lpstr>Сенсорное развитие ребенка – это развитие его восприятия и формирование представлений о свойствах предметов и различных явлениях окружающего мира.</vt:lpstr>
      <vt:lpstr>Сенсорные ощущения могут быть разными:   • зрительные ощущения – ребенок видит контраст между светом и темнотой, различает цвета и оттенки, форму и величину предметов, их количество и расположение в пространстве;  </vt:lpstr>
      <vt:lpstr>Презентация PowerPoint</vt:lpstr>
      <vt:lpstr>Сенсорное воспитание – это целенаправленное совершенствование, развитие у детей сенсорных процессов (ощущений, восприятий, представлений) . </vt:lpstr>
      <vt:lpstr>Презентация PowerPoint</vt:lpstr>
      <vt:lpstr>Сенсорные эталоны –  это общепринятые образцы  внешних свойств предметов. </vt:lpstr>
      <vt:lpstr>Геометрические формы (квадрат, треугольник, прямоугольник, круг, овал) </vt:lpstr>
      <vt:lpstr>. </vt:lpstr>
      <vt:lpstr>Музыкальные ноты, звуки родного языка  . </vt:lpstr>
      <vt:lpstr>Четыре вкуса (сладкий, горький, соленый,    кислый)</vt:lpstr>
      <vt:lpstr>Основные задачи  сенсорного воспитания  от рождения до 4-х лет</vt:lpstr>
      <vt:lpstr>Презентация PowerPoint</vt:lpstr>
      <vt:lpstr> Задачи:  -  разнообразить развивающую среду в группе;  - развивать и совершенствовать у детей все виды восприятия, обогащать их чувственный опыт;  - вовлекать родителей в процесс работы по развитию сенсорных способностей детей.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Воспитатели в саду Создают детям уют, Сказки малышам читают, Песенки для них поют, Занимаются, играют Прямо с самого утра. Развиваться помогает Им сенсорная игра.</vt:lpstr>
      <vt:lpstr>Ведь сенсорика поможет Научить детей всему: Пирамидки собирать,</vt:lpstr>
      <vt:lpstr>ЦВЕТ И ФОРМУ  РАЗЛИЧАТЬ,</vt:lpstr>
      <vt:lpstr>МОЗАЙКУ,ПАЗЛЫ СОБИРАТЬ,</vt:lpstr>
      <vt:lpstr>ПОСУДКОЙ В УГОЛКЕ ИГРАТЬ,</vt:lpstr>
      <vt:lpstr>И наши ручки,ножки развивать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ВАСЕК</dc:creator>
  <cp:lastModifiedBy>User</cp:lastModifiedBy>
  <cp:revision>101</cp:revision>
  <dcterms:created xsi:type="dcterms:W3CDTF">2013-03-31T06:12:45Z</dcterms:created>
  <dcterms:modified xsi:type="dcterms:W3CDTF">2025-05-19T03:21:35Z</dcterms:modified>
</cp:coreProperties>
</file>