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80" r:id="rId5"/>
    <p:sldId id="384" r:id="rId6"/>
    <p:sldId id="325" r:id="rId7"/>
    <p:sldId id="326" r:id="rId8"/>
    <p:sldId id="382" r:id="rId9"/>
    <p:sldId id="385" r:id="rId10"/>
    <p:sldId id="344" r:id="rId11"/>
    <p:sldId id="387" r:id="rId12"/>
    <p:sldId id="388" r:id="rId13"/>
    <p:sldId id="389" r:id="rId14"/>
    <p:sldId id="394" r:id="rId15"/>
    <p:sldId id="412" r:id="rId16"/>
    <p:sldId id="411" r:id="rId17"/>
    <p:sldId id="433" r:id="rId18"/>
    <p:sldId id="392" r:id="rId19"/>
    <p:sldId id="410" r:id="rId20"/>
    <p:sldId id="421" r:id="rId21"/>
    <p:sldId id="393" r:id="rId22"/>
    <p:sldId id="409" r:id="rId23"/>
    <p:sldId id="391" r:id="rId24"/>
    <p:sldId id="395" r:id="rId25"/>
    <p:sldId id="396" r:id="rId26"/>
    <p:sldId id="420" r:id="rId27"/>
    <p:sldId id="349" r:id="rId28"/>
    <p:sldId id="360" r:id="rId29"/>
    <p:sldId id="361" r:id="rId30"/>
    <p:sldId id="338" r:id="rId31"/>
    <p:sldId id="352" r:id="rId32"/>
    <p:sldId id="362" r:id="rId33"/>
    <p:sldId id="378" r:id="rId34"/>
    <p:sldId id="443" r:id="rId35"/>
    <p:sldId id="447" r:id="rId36"/>
    <p:sldId id="422" r:id="rId37"/>
    <p:sldId id="356" r:id="rId38"/>
    <p:sldId id="398" r:id="rId39"/>
    <p:sldId id="430" r:id="rId40"/>
    <p:sldId id="402" r:id="rId41"/>
    <p:sldId id="405" r:id="rId42"/>
    <p:sldId id="407" r:id="rId43"/>
    <p:sldId id="453" r:id="rId44"/>
    <p:sldId id="456" r:id="rId45"/>
    <p:sldId id="457" r:id="rId46"/>
    <p:sldId id="454" r:id="rId47"/>
    <p:sldId id="408" r:id="rId48"/>
    <p:sldId id="435" r:id="rId49"/>
    <p:sldId id="438" r:id="rId50"/>
    <p:sldId id="427" r:id="rId51"/>
    <p:sldId id="370" r:id="rId52"/>
    <p:sldId id="371" r:id="rId53"/>
    <p:sldId id="372" r:id="rId54"/>
    <p:sldId id="373" r:id="rId55"/>
    <p:sldId id="374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2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603" autoAdjust="0"/>
    <p:restoredTop sz="65493" autoAdjust="0"/>
  </p:normalViewPr>
  <p:slideViewPr>
    <p:cSldViewPr showGuides="1">
      <p:cViewPr varScale="1">
        <p:scale>
          <a:sx n="47" d="100"/>
          <a:sy n="47" d="100"/>
        </p:scale>
        <p:origin x="-2094" y="-102"/>
      </p:cViewPr>
      <p:guideLst>
        <p:guide orient="horz" pos="2110"/>
        <p:guide pos="286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notesViewPr>
    <p:cSldViewPr>
      <p:cViewPr varScale="1">
        <p:scale>
          <a:sx n="69" d="100"/>
          <a:sy n="69" d="100"/>
        </p:scale>
        <p:origin x="-3318" y="-96"/>
      </p:cViewPr>
      <p:guideLst>
        <p:guide orient="horz" pos="2813"/>
        <p:guide pos="215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ABF5C-5CAC-48EB-9CFD-E8AD736219B4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A1DD5-56A2-4B9D-AE53-F01263661D6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A1DD5-56A2-4B9D-AE53-F01263661D69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A1DD5-56A2-4B9D-AE53-F01263661D69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A1DD5-56A2-4B9D-AE53-F01263661D69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A1DD5-56A2-4B9D-AE53-F01263661D69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A1DD5-56A2-4B9D-AE53-F01263661D69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8EF11-5165-4637-A46A-142CF94E1D6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6EC7E-48E4-4C94-8EF4-00D21FE01A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13.jpeg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0.jpeg"/><Relationship Id="rId3" Type="http://schemas.openxmlformats.org/officeDocument/2006/relationships/image" Target="../media/image50.jpeg"/><Relationship Id="rId2" Type="http://schemas.openxmlformats.org/officeDocument/2006/relationships/image" Target="../media/image79.jpeg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0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03.jpeg"/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05.jpeg"/><Relationship Id="rId1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9.jpeg"/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8.jpeg"/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64770" y="-51435"/>
            <a:ext cx="9165590" cy="750633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705" y="-1270"/>
            <a:ext cx="8641080" cy="38341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Калтасинский детский сад «Солнышко» №1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МР Калтасинский район РБ   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тему: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«Патриотическое воспитание  дошкольников в различных видах музыкальной деятельности» ( из опыта работы).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1670" y="5962015"/>
            <a:ext cx="4359275" cy="12452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Подготовила: муз. руководитель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Сайгина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И.Е.     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E:\от гульназ\IMG-20211007-WA00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15" y="4059555"/>
            <a:ext cx="4415155" cy="213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Изображение 1"/>
          <p:cNvPicPr/>
          <p:nvPr/>
        </p:nvPicPr>
        <p:blipFill>
          <a:blip r:embed="rId3"/>
          <a:stretch>
            <a:fillRect/>
          </a:stretch>
        </p:blipFill>
        <p:spPr>
          <a:xfrm>
            <a:off x="107315" y="3933190"/>
            <a:ext cx="4398010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67"/>
    </mc:Choice>
    <mc:Fallback>
      <p:transition spd="slow" advTm="12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6830" y="-18415"/>
            <a:ext cx="9147810" cy="6837045"/>
          </a:xfrm>
          <a:prstGeom prst="rect">
            <a:avLst/>
          </a:prstGeom>
          <a:noFill/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9160" y="980440"/>
            <a:ext cx="7449820" cy="42900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359900" cy="6860540"/>
          </a:xfrm>
          <a:prstGeom prst="rect">
            <a:avLst/>
          </a:prstGeom>
          <a:noFill/>
        </p:spPr>
      </p:pic>
      <p:pic>
        <p:nvPicPr>
          <p:cNvPr id="3" name="Замещающее содержимое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4855" y="548640"/>
            <a:ext cx="7508875" cy="3829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2360930" y="459105"/>
            <a:ext cx="4283075" cy="1450340"/>
          </a:xfrm>
        </p:spPr>
        <p:txBody>
          <a:bodyPr>
            <a:normAutofit fontScale="32500" lnSpcReduction="10000"/>
          </a:bodyPr>
          <a:lstStyle/>
          <a:p>
            <a:r>
              <a:rPr lang="en-US" altLang="en-US"/>
              <a:t>ч</a:t>
            </a:r>
            <a:r>
              <a:rPr lang="en-US" altLang="en-US">
                <a:sym typeface="+mn-ea"/>
              </a:rPr>
              <a:t>то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музыкальная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деятельность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является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эффективным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средством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патриотического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воспитания</a:t>
            </a:r>
            <a:r>
              <a:rPr lang="en-US" altLang="ru-RU">
                <a:sym typeface="+mn-ea"/>
              </a:rPr>
              <a:t>. </a:t>
            </a:r>
            <a:r>
              <a:rPr lang="en-US" altLang="en-US">
                <a:sym typeface="+mn-ea"/>
              </a:rPr>
              <a:t>Работа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по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музыкальной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деятельности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даёт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возможность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сформировать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отношение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ответственности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уважения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к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истор</a:t>
            </a:r>
            <a:r>
              <a:rPr lang="ru-RU" altLang="en-US">
                <a:sym typeface="+mn-ea"/>
              </a:rPr>
              <a:t>аа</a:t>
            </a:r>
            <a:r>
              <a:rPr lang="en-US" altLang="en-US">
                <a:sym typeface="+mn-ea"/>
              </a:rPr>
              <a:t>ии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культуре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народной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страны</a:t>
            </a:r>
            <a:r>
              <a:rPr lang="en-US" altLang="ru-RU">
                <a:sym typeface="+mn-ea"/>
              </a:rPr>
              <a:t>, </a:t>
            </a:r>
            <a:r>
              <a:rPr lang="en-US" altLang="en-US">
                <a:sym typeface="+mn-ea"/>
              </a:rPr>
              <a:t>края</a:t>
            </a:r>
            <a:r>
              <a:rPr lang="en-US" altLang="ru-RU">
                <a:sym typeface="+mn-ea"/>
              </a:rPr>
              <a:t>, </a:t>
            </a:r>
            <a:r>
              <a:rPr lang="ru-RU" altLang="en-US">
                <a:sym typeface="+mn-ea"/>
              </a:rPr>
              <a:t>села</a:t>
            </a:r>
            <a:r>
              <a:rPr lang="en-US" altLang="ru-RU">
                <a:sym typeface="+mn-ea"/>
              </a:rPr>
              <a:t>, </a:t>
            </a:r>
            <a:r>
              <a:rPr lang="en-US" altLang="en-US">
                <a:sym typeface="+mn-ea"/>
              </a:rPr>
              <a:t>воспитать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чувство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гордости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за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своих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предков</a:t>
            </a:r>
            <a:r>
              <a:rPr lang="en-US" altLang="ru-RU">
                <a:sym typeface="+mn-ea"/>
              </a:rPr>
              <a:t>, </a:t>
            </a:r>
            <a:r>
              <a:rPr lang="en-US" altLang="en-US">
                <a:sym typeface="+mn-ea"/>
              </a:rPr>
              <a:t>признательности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за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их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подвиг</a:t>
            </a:r>
            <a:r>
              <a:rPr lang="en-US" altLang="ru-RU">
                <a:sym typeface="+mn-ea"/>
              </a:rPr>
              <a:t>, </a:t>
            </a:r>
            <a:r>
              <a:rPr lang="en-US" altLang="en-US">
                <a:sym typeface="+mn-ea"/>
              </a:rPr>
              <a:t>верность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преданность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Родине</a:t>
            </a:r>
            <a:r>
              <a:rPr lang="en-US" altLang="ru-RU">
                <a:sym typeface="+mn-ea"/>
              </a:rPr>
              <a:t>. </a:t>
            </a:r>
            <a:r>
              <a:rPr lang="en-US" altLang="en-US">
                <a:sym typeface="+mn-ea"/>
              </a:rPr>
              <a:t>В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музыкальной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деятельности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у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дошкольников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систематизируются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патриотические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представления</a:t>
            </a:r>
            <a:r>
              <a:rPr lang="en-US" altLang="ru-RU">
                <a:sym typeface="+mn-ea"/>
              </a:rPr>
              <a:t>, </a:t>
            </a:r>
            <a:r>
              <a:rPr lang="en-US" altLang="en-US">
                <a:sym typeface="+mn-ea"/>
              </a:rPr>
              <a:t>происходит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становление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их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нравственных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чувств</a:t>
            </a:r>
            <a:r>
              <a:rPr lang="en-US" altLang="ru-RU">
                <a:sym typeface="+mn-ea"/>
              </a:rPr>
              <a:t>, </a:t>
            </a:r>
            <a:r>
              <a:rPr lang="en-US" altLang="en-US">
                <a:sym typeface="+mn-ea"/>
              </a:rPr>
              <a:t>совершенствуется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опыт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нравственного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поведения</a:t>
            </a:r>
            <a:r>
              <a:rPr lang="en-US" altLang="ru-RU">
                <a:sym typeface="+mn-ea"/>
              </a:rPr>
              <a:t>. </a:t>
            </a:r>
            <a:r>
              <a:rPr lang="en-US" altLang="en-US">
                <a:sym typeface="+mn-ea"/>
              </a:rPr>
              <a:t>В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процессе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музыкальной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деятельности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ребёнок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получает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представление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о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родственных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связях</a:t>
            </a:r>
            <a:r>
              <a:rPr lang="en-US" altLang="ru-RU">
                <a:sym typeface="+mn-ea"/>
              </a:rPr>
              <a:t>, </a:t>
            </a:r>
            <a:r>
              <a:rPr lang="en-US" altLang="en-US">
                <a:sym typeface="+mn-ea"/>
              </a:rPr>
              <a:t>истории</a:t>
            </a:r>
            <a:r>
              <a:rPr lang="en-US" altLang="ru-RU">
                <a:sym typeface="+mn-ea"/>
              </a:rPr>
              <a:t>, </a:t>
            </a:r>
            <a:r>
              <a:rPr lang="en-US" altLang="en-US">
                <a:sym typeface="+mn-ea"/>
              </a:rPr>
              <a:t>достижениях</a:t>
            </a:r>
            <a:r>
              <a:rPr lang="en-US" altLang="ru-RU">
                <a:sym typeface="+mn-ea"/>
              </a:rPr>
              <a:t>, </a:t>
            </a:r>
            <a:r>
              <a:rPr lang="en-US" altLang="en-US">
                <a:sym typeface="+mn-ea"/>
              </a:rPr>
              <a:t>культурных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традициях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своей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семьи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народа</a:t>
            </a:r>
            <a:r>
              <a:rPr lang="en-US" altLang="ru-RU">
                <a:sym typeface="+mn-ea"/>
              </a:rPr>
              <a:t>, </a:t>
            </a:r>
            <a:r>
              <a:rPr lang="en-US" altLang="en-US">
                <a:sym typeface="+mn-ea"/>
              </a:rPr>
              <a:t>национальотражающих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победы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достижения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в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истории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страны</a:t>
            </a:r>
            <a:endParaRPr lang="en-US" altLang="ru-RU"/>
          </a:p>
          <a:p>
            <a:endParaRPr lang="en-US" altLang="ru-RU"/>
          </a:p>
          <a:p>
            <a:r>
              <a:rPr lang="en-US" altLang="en-US">
                <a:sym typeface="+mn-ea"/>
              </a:rPr>
              <a:t>ных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государственн</a:t>
            </a:r>
            <a:endParaRPr lang="en-US" altLang="ru-RU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99695"/>
            <a:ext cx="9168765" cy="6957060"/>
          </a:xfrm>
          <a:prstGeom prst="rect">
            <a:avLst/>
          </a:prstGeom>
          <a:noFill/>
        </p:spPr>
      </p:pic>
      <p:sp>
        <p:nvSpPr>
          <p:cNvPr id="2" name="Текстовое поле 1"/>
          <p:cNvSpPr txBox="1"/>
          <p:nvPr/>
        </p:nvSpPr>
        <p:spPr>
          <a:xfrm>
            <a:off x="547370" y="575945"/>
            <a:ext cx="7520940" cy="3138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>
                <a:sym typeface="+mn-ea"/>
              </a:rPr>
              <a:t>ых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праздниках</a:t>
            </a:r>
            <a:r>
              <a:rPr lang="en-US" altLang="ru-RU">
                <a:sym typeface="+mn-ea"/>
              </a:rPr>
              <a:t>, </a:t>
            </a:r>
            <a:r>
              <a:rPr lang="en-US" altLang="en-US">
                <a:sym typeface="+mn-ea"/>
              </a:rPr>
              <a:t>отражающих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победы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достижения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в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истори</a:t>
            </a:r>
            <a:endParaRPr lang="en-US" altLang="ru-RU"/>
          </a:p>
        </p:txBody>
      </p:sp>
      <p:pic>
        <p:nvPicPr>
          <p:cNvPr id="10" name="Изображение 1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" y="177165"/>
            <a:ext cx="8376920" cy="5697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52705"/>
            <a:ext cx="9108440" cy="6910705"/>
          </a:xfrm>
          <a:prstGeom prst="rect">
            <a:avLst/>
          </a:prstGeom>
          <a:noFill/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21030" y="186690"/>
            <a:ext cx="3736656" cy="524257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Предметно-развивающая  </a:t>
            </a:r>
            <a:r>
              <a:rPr lang="ru-RU" sz="8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среда  </a:t>
            </a:r>
            <a:r>
              <a:rPr lang="ru-RU" sz="8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является важным компонентом в патриотическом воспитании</a:t>
            </a:r>
            <a:endParaRPr lang="ru-RU" sz="8000" b="1" dirty="0" smtClean="0">
              <a:solidFill>
                <a:srgbClr val="000000"/>
              </a:solidFill>
              <a:latin typeface="Times New Roman" panose="02020603050405020304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sz="8000" smtClean="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  <a:sym typeface="+mn-ea"/>
              </a:rPr>
              <a:t>Оформление </a:t>
            </a:r>
            <a:r>
              <a:rPr sz="800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  <a:sym typeface="+mn-ea"/>
              </a:rPr>
              <a:t>патриотических уголков в детском саду, </a:t>
            </a:r>
            <a:r>
              <a:rPr lang="ru-RU" sz="800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  <a:sym typeface="+mn-ea"/>
              </a:rPr>
              <a:t> дают возможность п</a:t>
            </a:r>
            <a:r>
              <a:rPr sz="800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  <a:sym typeface="+mn-ea"/>
              </a:rPr>
              <a:t>ознаком</a:t>
            </a:r>
            <a:r>
              <a:rPr lang="ru-RU" sz="800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  <a:sym typeface="+mn-ea"/>
              </a:rPr>
              <a:t>ить </a:t>
            </a:r>
            <a:r>
              <a:rPr sz="800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  <a:sym typeface="+mn-ea"/>
              </a:rPr>
              <a:t>детей с историей родного города, с государственными символами страны, с</a:t>
            </a:r>
            <a:r>
              <a:rPr lang="ru-RU" sz="800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  <a:sym typeface="+mn-ea"/>
              </a:rPr>
              <a:t> </a:t>
            </a:r>
            <a:r>
              <a:rPr sz="8000">
                <a:solidFill>
                  <a:srgbClr val="0070C0"/>
                </a:solidFill>
                <a:latin typeface="Times New Roman" panose="02020603050405020304"/>
                <a:ea typeface="Calibri" panose="020F0502020204030204"/>
                <a:sym typeface="+mn-ea"/>
              </a:rPr>
              <a:t>русскими народными промыслами, поможет педагогам в развитии у детей любви к Родине, к ее традициям и достижениям. Благодаря материалам, представленным в уголке, у детей развивается интерес и уважение к семье, труду людей, трудовым и гражданским подвигам известных людей города и страны.</a:t>
            </a:r>
            <a:endParaRPr sz="8000" i="0">
              <a:solidFill>
                <a:srgbClr val="0070C0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altLang="en-US" dirty="0"/>
          </a:p>
        </p:txBody>
      </p:sp>
      <p:pic>
        <p:nvPicPr>
          <p:cNvPr id="5" name="Рисунок 1" descr="https://kaltasids1.edu-rb.ru/files/gallery/d3af594b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6" y="571480"/>
            <a:ext cx="4429124" cy="542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670560" y="17145"/>
            <a:ext cx="9771380" cy="7283450"/>
          </a:xfrm>
          <a:prstGeom prst="rect">
            <a:avLst/>
          </a:prstGeom>
          <a:noFill/>
        </p:spPr>
      </p:pic>
      <p:pic>
        <p:nvPicPr>
          <p:cNvPr id="8" name="Рисунок 6" descr="https://kaltasids1.edu-rb.ru/files/gallery/9e7359b060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6700"/>
            <a:ext cx="4038600" cy="289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Открыть изображени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115" y="188595"/>
            <a:ext cx="4679315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kaltasids1.edu-rb.ru/files/gallery/23d247139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9230"/>
            <a:ext cx="4187825" cy="362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cer\AppData\Local\Microsoft\Windows\INetCache\Content.Word\IMG_20221111_0852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340" y="4076700"/>
            <a:ext cx="417004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6" descr="https://kaltasids1.edu-rb.ru/files/gallery/9e7359b0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1130"/>
            <a:ext cx="4038600" cy="2896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08585" y="0"/>
            <a:ext cx="9246870" cy="6934200"/>
          </a:xfrm>
          <a:prstGeom prst="rect">
            <a:avLst/>
          </a:prstGeom>
          <a:noFill/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621030" y="186690"/>
            <a:ext cx="8065770" cy="2572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.</a:t>
            </a:r>
            <a:endParaRPr i="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altLang="en-US"/>
          </a:p>
        </p:txBody>
      </p:sp>
      <p:pic>
        <p:nvPicPr>
          <p:cNvPr id="3" name="Рисунок 1" descr="https://kaltasids1.edu-rb.ru/files/gallery/9892b22c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215" y="260350"/>
            <a:ext cx="4022725" cy="315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kaltasids1.edu-rb.ru/files/gallery/155d0152e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830" y="3651885"/>
            <a:ext cx="4258945" cy="31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" descr="https://kaltasids1.edu-rb.ru/files/gallery/514060dc4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4" y="357166"/>
            <a:ext cx="4113530" cy="31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910" y="635"/>
            <a:ext cx="7755890" cy="1198880"/>
          </a:xfrm>
        </p:spPr>
        <p:txBody>
          <a:bodyPr>
            <a:normAutofit fontScale="90000"/>
          </a:bodyPr>
          <a:lstStyle/>
          <a:p>
            <a:r>
              <a:rPr lang="ru-RU" altLang="en-US" sz="2800">
                <a:solidFill>
                  <a:srgbClr val="00B0F0"/>
                </a:solidFill>
              </a:rPr>
              <a:t> через основные виды музыкальной деятельности: слушание, пение, танцы, игры, музицырование</a:t>
            </a:r>
            <a:endParaRPr lang="ru-RU" altLang="en-US" sz="2800">
              <a:solidFill>
                <a:srgbClr val="00B0F0"/>
              </a:solidFill>
            </a:endParaRPr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52730" y="-171450"/>
            <a:ext cx="9396730" cy="7404100"/>
          </a:xfrm>
          <a:prstGeom prst="rect">
            <a:avLst/>
          </a:prstGeom>
          <a:noFill/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0" y="188595"/>
            <a:ext cx="8804910" cy="3560445"/>
          </a:xfrm>
        </p:spPr>
        <p:txBody>
          <a:bodyPr>
            <a:normAutofit lnSpcReduction="20000"/>
          </a:bodyPr>
          <a:lstStyle/>
          <a:p>
            <a:pPr marL="0" indent="0">
              <a:buNone/>
            </a:pPr>
            <a:r>
              <a:rPr lang="ru-RU" altLang="en-US" sz="2400" u="sng">
                <a:solidFill>
                  <a:srgbClr val="0070C0"/>
                </a:solidFill>
              </a:rPr>
              <a:t>Музыкальные занятия</a:t>
            </a:r>
            <a:r>
              <a:rPr lang="ru-RU" altLang="en-US" sz="1800">
                <a:solidFill>
                  <a:srgbClr val="0070C0"/>
                </a:solidFill>
              </a:rPr>
              <a:t> </a:t>
            </a:r>
            <a:r>
              <a:rPr lang="ru-RU" altLang="en-US" sz="2000">
                <a:solidFill>
                  <a:srgbClr val="0070C0"/>
                </a:solidFill>
              </a:rPr>
              <a:t>способствуют формированию основ патриотизма через основные виды музыкальной деятельности: слушание. пение, танцы. игры, музицырование.</a:t>
            </a:r>
            <a:endParaRPr lang="ru-RU" altLang="en-US" sz="200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altLang="en-US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Среди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всех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видов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музыкальной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деятельности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доминирующим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является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 b="1" u="sng">
                <a:solidFill>
                  <a:srgbClr val="0070C0"/>
                </a:solidFill>
              </a:rPr>
              <a:t>слушание</a:t>
            </a:r>
            <a:r>
              <a:rPr lang="en-US" altLang="ru-RU" sz="2000" b="1">
                <a:solidFill>
                  <a:srgbClr val="0070C0"/>
                </a:solidFill>
              </a:rPr>
              <a:t>.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Для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детей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младшего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возраста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по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разделу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«слушание»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рекомендуются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музыкальные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произведения</a:t>
            </a:r>
            <a:r>
              <a:rPr lang="en-US" altLang="ru-RU" sz="2000">
                <a:solidFill>
                  <a:srgbClr val="0070C0"/>
                </a:solidFill>
              </a:rPr>
              <a:t>, </a:t>
            </a:r>
            <a:r>
              <a:rPr lang="en-US" altLang="en-US" sz="2000">
                <a:solidFill>
                  <a:srgbClr val="0070C0"/>
                </a:solidFill>
              </a:rPr>
              <a:t>которые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знакомят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разнообразием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социумов</a:t>
            </a:r>
            <a:r>
              <a:rPr lang="en-US" altLang="ru-RU" sz="2000">
                <a:solidFill>
                  <a:srgbClr val="0070C0"/>
                </a:solidFill>
              </a:rPr>
              <a:t>: </a:t>
            </a:r>
            <a:r>
              <a:rPr lang="en-US" altLang="en-US" sz="2000">
                <a:solidFill>
                  <a:srgbClr val="0070C0"/>
                </a:solidFill>
              </a:rPr>
              <a:t>семьи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родного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дома</a:t>
            </a:r>
            <a:r>
              <a:rPr lang="en-US" altLang="ru-RU" sz="2000">
                <a:solidFill>
                  <a:srgbClr val="0070C0"/>
                </a:solidFill>
              </a:rPr>
              <a:t>; </a:t>
            </a:r>
            <a:r>
              <a:rPr lang="en-US" altLang="en-US" sz="2000">
                <a:solidFill>
                  <a:srgbClr val="0070C0"/>
                </a:solidFill>
              </a:rPr>
              <a:t>миром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военных</a:t>
            </a:r>
            <a:r>
              <a:rPr lang="en-US" altLang="ru-RU" sz="2000">
                <a:solidFill>
                  <a:srgbClr val="0070C0"/>
                </a:solidFill>
              </a:rPr>
              <a:t> . </a:t>
            </a:r>
            <a:r>
              <a:rPr lang="en-US" altLang="en-US" sz="2000">
                <a:solidFill>
                  <a:srgbClr val="0070C0"/>
                </a:solidFill>
              </a:rPr>
              <a:t>В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старшем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дошкольном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возрасте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для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слушания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подбираются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произведения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народной</a:t>
            </a:r>
            <a:r>
              <a:rPr lang="en-US" altLang="ru-RU" sz="2000">
                <a:solidFill>
                  <a:srgbClr val="0070C0"/>
                </a:solidFill>
              </a:rPr>
              <a:t>, </a:t>
            </a:r>
            <a:r>
              <a:rPr lang="en-US" altLang="en-US" sz="2000">
                <a:solidFill>
                  <a:srgbClr val="0070C0"/>
                </a:solidFill>
              </a:rPr>
              <a:t>классической</a:t>
            </a:r>
            <a:r>
              <a:rPr lang="en-US" altLang="ru-RU" sz="2000">
                <a:solidFill>
                  <a:srgbClr val="0070C0"/>
                </a:solidFill>
              </a:rPr>
              <a:t>, </a:t>
            </a:r>
            <a:r>
              <a:rPr lang="en-US" altLang="en-US" sz="2000">
                <a:solidFill>
                  <a:srgbClr val="0070C0"/>
                </a:solidFill>
              </a:rPr>
              <a:t>современной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музыки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различной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тематики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характера</a:t>
            </a:r>
            <a:r>
              <a:rPr lang="en-US" altLang="ru-RU" sz="2000">
                <a:solidFill>
                  <a:srgbClr val="0070C0"/>
                </a:solidFill>
              </a:rPr>
              <a:t>, </a:t>
            </a:r>
            <a:r>
              <a:rPr lang="en-US" altLang="en-US" sz="2000">
                <a:solidFill>
                  <a:srgbClr val="0070C0"/>
                </a:solidFill>
              </a:rPr>
              <a:t>большая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часть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из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которых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представляет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национальную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музыкальную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культуру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ru-RU" altLang="en-US" sz="2000">
                <a:solidFill>
                  <a:srgbClr val="0070C0"/>
                </a:solidFill>
              </a:rPr>
              <a:t>,</a:t>
            </a:r>
            <a:r>
              <a:rPr lang="en-US" altLang="en-US" sz="2000">
                <a:solidFill>
                  <a:srgbClr val="0070C0"/>
                </a:solidFill>
              </a:rPr>
              <a:t>формирует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опыт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ценностных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ориентаций</a:t>
            </a:r>
            <a:r>
              <a:rPr lang="en-US" altLang="ru-RU" sz="2000">
                <a:solidFill>
                  <a:srgbClr val="0070C0"/>
                </a:solidFill>
              </a:rPr>
              <a:t>, </a:t>
            </a:r>
            <a:r>
              <a:rPr lang="en-US" altLang="en-US" sz="2000">
                <a:solidFill>
                  <a:srgbClr val="0070C0"/>
                </a:solidFill>
              </a:rPr>
              <a:t>воспитывает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любовь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к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Родине</a:t>
            </a:r>
            <a:r>
              <a:rPr lang="en-US" altLang="ru-RU" sz="2000">
                <a:solidFill>
                  <a:srgbClr val="0070C0"/>
                </a:solidFill>
              </a:rPr>
              <a:t>: </a:t>
            </a:r>
            <a:endParaRPr lang="en-US" altLang="ru-RU" sz="2000">
              <a:solidFill>
                <a:srgbClr val="0070C0"/>
              </a:solidFill>
            </a:endParaRPr>
          </a:p>
        </p:txBody>
      </p:sp>
      <p:pic>
        <p:nvPicPr>
          <p:cNvPr id="8" name="Рисунок 7" descr="https://kaltasids1.edu-rb.ru/files/gallery/6ac47a70b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0755"/>
            <a:ext cx="4377055" cy="3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 2"/>
          <p:cNvPicPr/>
          <p:nvPr/>
        </p:nvPicPr>
        <p:blipFill>
          <a:blip r:embed="rId3"/>
          <a:stretch>
            <a:fillRect/>
          </a:stretch>
        </p:blipFill>
        <p:spPr>
          <a:xfrm>
            <a:off x="-108585" y="3500755"/>
            <a:ext cx="4461510" cy="30441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20955"/>
            <a:ext cx="9190355" cy="7266940"/>
          </a:xfrm>
          <a:prstGeom prst="rect">
            <a:avLst/>
          </a:prstGeom>
          <a:noFill/>
        </p:spPr>
      </p:pic>
      <p:pic>
        <p:nvPicPr>
          <p:cNvPr id="2" name="Замещающее содержимое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3850" y="164465"/>
            <a:ext cx="4038600" cy="3341370"/>
          </a:xfrm>
          <a:prstGeom prst="rect">
            <a:avLst/>
          </a:prstGeom>
        </p:spPr>
      </p:pic>
      <p:pic>
        <p:nvPicPr>
          <p:cNvPr id="4" name="Изображение 4" descr="IMG_20230317_104248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165" y="188595"/>
            <a:ext cx="4227195" cy="3240405"/>
          </a:xfrm>
          <a:prstGeom prst="rect">
            <a:avLst/>
          </a:prstGeom>
        </p:spPr>
      </p:pic>
      <p:pic>
        <p:nvPicPr>
          <p:cNvPr id="5" name="Рисунок 1" descr="https://kaltasids1.edu-rb.ru/files/gallery/360708edb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05" y="3644900"/>
            <a:ext cx="3924935" cy="3310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1" descr="https://kaltasids1.edu-rb.ru/files/gallery/b978d96f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582670"/>
            <a:ext cx="4277360" cy="3372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9" name="Содержимое 8" descr="https://kaltasids1.edu-rb.ru/files/gallery/083ac904cc.jpg"/>
          <p:cNvPicPr>
            <a:picLocks noGrp="1"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" y="404495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30" y="-76200"/>
            <a:ext cx="9181465" cy="7430135"/>
          </a:xfrm>
          <a:prstGeom prst="rect">
            <a:avLst/>
          </a:prstGeom>
          <a:noFill/>
        </p:spPr>
      </p:pic>
      <p:pic>
        <p:nvPicPr>
          <p:cNvPr id="10" name="Рисунок 1" descr="https://kaltasids1.edu-rb.ru/files/gallery/cb3c1538c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6385" y="274955"/>
            <a:ext cx="5664835" cy="3380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8" descr="https://kaltasids1.edu-rb.ru/files/gallery/083ac904cc.jp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10" y="3782060"/>
            <a:ext cx="4006215" cy="363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s://kaltasids1.edu-rb.ru/files/gallery/56efa02b0a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210" y="3860800"/>
            <a:ext cx="4177030" cy="3493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636838"/>
            <a:ext cx="8229600" cy="11430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altLang="en-US"/>
              <a:t>а</a:t>
            </a:r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45085" y="-25400"/>
            <a:ext cx="9254490" cy="6884035"/>
          </a:xfrm>
          <a:prstGeom prst="rect">
            <a:avLst/>
          </a:prstGeom>
          <a:noFill/>
        </p:spPr>
      </p:pic>
      <p:sp>
        <p:nvSpPr>
          <p:cNvPr id="7" name="Текстовое поле 6"/>
          <p:cNvSpPr txBox="1"/>
          <p:nvPr/>
        </p:nvSpPr>
        <p:spPr>
          <a:xfrm flipH="1">
            <a:off x="375920" y="220980"/>
            <a:ext cx="7902575" cy="1720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en-US" altLang="en-US">
              <a:solidFill>
                <a:srgbClr val="00B0F0"/>
              </a:solidFill>
              <a:sym typeface="+mn-ea"/>
            </a:endParaRPr>
          </a:p>
          <a:p>
            <a:r>
              <a:rPr lang="ru-RU" altLang="en-US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Наиболее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доступным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видом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деятельности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является</a:t>
            </a:r>
            <a:r>
              <a:rPr lang="ru-RU" altLang="en-US">
                <a:solidFill>
                  <a:srgbClr val="00B0F0"/>
                </a:solidFill>
                <a:sym typeface="+mn-ea"/>
              </a:rPr>
              <a:t> </a:t>
            </a:r>
            <a:r>
              <a:rPr lang="ru-RU" altLang="en-US" sz="2000" u="sng">
                <a:solidFill>
                  <a:srgbClr val="00B0F0"/>
                </a:solidFill>
                <a:sym typeface="+mn-ea"/>
              </a:rPr>
              <a:t>ИСПОЛНИТЕЛЬСКАЯ ДЕЯТЕЛЬНОСТЬ</a:t>
            </a:r>
            <a:r>
              <a:rPr lang="en-US" altLang="ru-RU" sz="2000" u="sng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время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коллективного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исполнения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дети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объединяются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общим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настроением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приучаются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к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совместным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действиям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глубже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выражают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свои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переживания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чувства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.</a:t>
            </a:r>
            <a:endParaRPr lang="en-US" altLang="ru-RU">
              <a:solidFill>
                <a:srgbClr val="00B0F0"/>
              </a:solidFill>
              <a:sym typeface="+mn-ea"/>
            </a:endParaRPr>
          </a:p>
          <a:p>
            <a:r>
              <a:rPr lang="en-US" altLang="en-US">
                <a:solidFill>
                  <a:srgbClr val="00B0F0"/>
                </a:solidFill>
                <a:sym typeface="+mn-ea"/>
              </a:rPr>
              <a:t>Близкими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для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детей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младшего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возраста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являются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песни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родном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доме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семье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природе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животных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птицах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.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Детей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старшего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возраста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приобща</a:t>
            </a:r>
            <a:r>
              <a:rPr lang="ru-RU" altLang="en-US">
                <a:solidFill>
                  <a:srgbClr val="00B0F0"/>
                </a:solidFill>
                <a:sym typeface="+mn-ea"/>
              </a:rPr>
              <a:t>ем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к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песням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которые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воспитывают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любовь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к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малой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Родине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к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миру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защитников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Отечества</a:t>
            </a:r>
            <a:r>
              <a:rPr lang="ru-RU" altLang="en-US">
                <a:solidFill>
                  <a:srgbClr val="00B0F0"/>
                </a:solidFill>
                <a:sym typeface="+mn-ea"/>
              </a:rPr>
              <a:t>.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Знаком</a:t>
            </a:r>
            <a:r>
              <a:rPr lang="ru-RU" altLang="en-US">
                <a:solidFill>
                  <a:srgbClr val="00B0F0"/>
                </a:solidFill>
                <a:sym typeface="+mn-ea"/>
              </a:rPr>
              <a:t>им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дет</a:t>
            </a:r>
            <a:r>
              <a:rPr lang="ru-RU" altLang="en-US">
                <a:solidFill>
                  <a:srgbClr val="00B0F0"/>
                </a:solidFill>
                <a:sym typeface="+mn-ea"/>
              </a:rPr>
              <a:t>ей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взрослым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репертуаром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: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песни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военных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лет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не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должны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предаваться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забвению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они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–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часть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истории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нашего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государства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.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Прикосновение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к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истории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своей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страны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вызывает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у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ребенка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сильные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эмоции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заставляет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сопереживать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внимательно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относиться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к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памяти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прошлого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.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У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детей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появляется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не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только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интерес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но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осознание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сопричастности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к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истории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своего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народа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своей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страны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.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Обстановка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душевного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единения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состояние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всеобщей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гармонии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раскрывают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творческие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силы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ребѐнка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формируют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основы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нравственной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культуры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закладывают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начала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B0F0"/>
                </a:solidFill>
                <a:sym typeface="+mn-ea"/>
              </a:rPr>
              <a:t>патриотизма</a:t>
            </a:r>
            <a:r>
              <a:rPr lang="en-US" altLang="ru-RU">
                <a:solidFill>
                  <a:srgbClr val="00B0F0"/>
                </a:solidFill>
                <a:sym typeface="+mn-ea"/>
              </a:rPr>
              <a:t>. </a:t>
            </a:r>
            <a:endParaRPr lang="en-US" altLang="ru-RU">
              <a:solidFill>
                <a:srgbClr val="00B0F0"/>
              </a:solidFill>
              <a:sym typeface="+mn-ea"/>
            </a:endParaRPr>
          </a:p>
          <a:p>
            <a:endParaRPr lang="en-US" altLang="ru-RU">
              <a:solidFill>
                <a:srgbClr val="00B0F0"/>
              </a:solidFill>
              <a:sym typeface="+mn-ea"/>
            </a:endParaRPr>
          </a:p>
          <a:p>
            <a:endParaRPr lang="en-US" altLang="ru-RU">
              <a:solidFill>
                <a:srgbClr val="00B0F0"/>
              </a:solidFill>
              <a:sym typeface="+mn-ea"/>
            </a:endParaRPr>
          </a:p>
          <a:p>
            <a:endParaRPr lang="en-US" altLang="ru-RU">
              <a:solidFill>
                <a:srgbClr val="00B0F0"/>
              </a:solidFill>
              <a:sym typeface="+mn-ea"/>
            </a:endParaRPr>
          </a:p>
          <a:p>
            <a:endParaRPr lang="en-US" altLang="ru-RU">
              <a:solidFill>
                <a:srgbClr val="00B0F0"/>
              </a:solidFill>
              <a:sym typeface="+mn-ea"/>
            </a:endParaRPr>
          </a:p>
          <a:p>
            <a:endParaRPr lang="en-US" altLang="ru-RU">
              <a:solidFill>
                <a:srgbClr val="00B0F0"/>
              </a:solidFill>
              <a:sym typeface="+mn-ea"/>
            </a:endParaRPr>
          </a:p>
          <a:p>
            <a:endParaRPr lang="ru-RU" altLang="en-US">
              <a:solidFill>
                <a:srgbClr val="00B0F0"/>
              </a:solidFill>
              <a:sym typeface="+mn-ea"/>
            </a:endParaRPr>
          </a:p>
          <a:p>
            <a:endParaRPr lang="ru-RU" altLang="en-US">
              <a:solidFill>
                <a:srgbClr val="00B0F0"/>
              </a:solidFill>
              <a:sym typeface="+mn-ea"/>
            </a:endParaRPr>
          </a:p>
          <a:p>
            <a:endParaRPr lang="ru-RU" altLang="en-US">
              <a:solidFill>
                <a:srgbClr val="00B0F0"/>
              </a:solidFill>
              <a:sym typeface="+mn-ea"/>
            </a:endParaRPr>
          </a:p>
          <a:p>
            <a:endParaRPr lang="ru-RU" altLang="en-US">
              <a:solidFill>
                <a:srgbClr val="00B0F0"/>
              </a:solidFill>
              <a:sym typeface="+mn-ea"/>
            </a:endParaRPr>
          </a:p>
          <a:p>
            <a:endParaRPr lang="ru-RU" altLang="en-US">
              <a:solidFill>
                <a:srgbClr val="00B0F0"/>
              </a:solidFill>
              <a:sym typeface="+mn-ea"/>
            </a:endParaRPr>
          </a:p>
          <a:p>
            <a:endParaRPr lang="ru-RU" altLang="en-US">
              <a:solidFill>
                <a:srgbClr val="00B0F0"/>
              </a:solidFill>
              <a:sym typeface="+mn-ea"/>
            </a:endParaRPr>
          </a:p>
          <a:p>
            <a:endParaRPr lang="ru-RU" altLang="en-US">
              <a:solidFill>
                <a:srgbClr val="00B0F0"/>
              </a:solidFill>
              <a:sym typeface="+mn-ea"/>
            </a:endParaRPr>
          </a:p>
          <a:p>
            <a:endParaRPr lang="ru-RU" altLang="en-US">
              <a:solidFill>
                <a:srgbClr val="00B0F0"/>
              </a:solidFill>
              <a:sym typeface="+mn-ea"/>
            </a:endParaRPr>
          </a:p>
          <a:p>
            <a:endParaRPr lang="ru-RU" altLang="en-US">
              <a:solidFill>
                <a:srgbClr val="00B0F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5240" y="32385"/>
            <a:ext cx="9214485" cy="6828790"/>
          </a:xfrm>
          <a:prstGeom prst="rect">
            <a:avLst/>
          </a:prstGeom>
          <a:noFill/>
        </p:spPr>
      </p:pic>
      <p:pic>
        <p:nvPicPr>
          <p:cNvPr id="11" name="Замещающее содержимое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15695" y="1268730"/>
            <a:ext cx="6431280" cy="41706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880" y="0"/>
            <a:ext cx="9319895" cy="6858000"/>
          </a:xfrm>
          <a:prstGeom prst="rect">
            <a:avLst/>
          </a:prstGeom>
          <a:noFill/>
        </p:spPr>
      </p:pic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23850" y="230505"/>
            <a:ext cx="4038600" cy="3059430"/>
          </a:xfrm>
          <a:prstGeom prst="rect">
            <a:avLst/>
          </a:prstGeom>
        </p:spPr>
      </p:pic>
      <p:pic>
        <p:nvPicPr>
          <p:cNvPr id="2" name="Изображение 1"/>
          <p:cNvPicPr/>
          <p:nvPr/>
        </p:nvPicPr>
        <p:blipFill>
          <a:blip r:embed="rId3"/>
          <a:stretch>
            <a:fillRect/>
          </a:stretch>
        </p:blipFill>
        <p:spPr>
          <a:xfrm>
            <a:off x="5003165" y="230505"/>
            <a:ext cx="3683635" cy="2951480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4"/>
          <a:stretch>
            <a:fillRect/>
          </a:stretch>
        </p:blipFill>
        <p:spPr>
          <a:xfrm>
            <a:off x="368935" y="3538855"/>
            <a:ext cx="4011295" cy="2950210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5"/>
          <a:stretch>
            <a:fillRect/>
          </a:stretch>
        </p:blipFill>
        <p:spPr>
          <a:xfrm>
            <a:off x="5003800" y="3515995"/>
            <a:ext cx="3825875" cy="30079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540"/>
            <a:ext cx="8229600" cy="11614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  </a:t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Наиболее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д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оты).</a:t>
            </a:r>
            <a:endParaRPr lang="ru-RU" altLang="en-US"/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5240" y="-6985"/>
            <a:ext cx="9182100" cy="7119620"/>
          </a:xfrm>
          <a:prstGeom prst="rect">
            <a:avLst/>
          </a:prstGeom>
          <a:noFill/>
        </p:spPr>
      </p:pic>
      <p:sp>
        <p:nvSpPr>
          <p:cNvPr id="8" name="Замещающее содержимое 7"/>
          <p:cNvSpPr>
            <a:spLocks noGrp="1"/>
          </p:cNvSpPr>
          <p:nvPr>
            <p:ph sz="half" idx="2"/>
          </p:nvPr>
        </p:nvSpPr>
        <p:spPr>
          <a:xfrm>
            <a:off x="151130" y="22860"/>
            <a:ext cx="8629015" cy="6103620"/>
          </a:xfrm>
        </p:spPr>
        <p:txBody>
          <a:bodyPr/>
          <a:lstStyle/>
          <a:p>
            <a:pPr marL="0" indent="0">
              <a:buNone/>
            </a:pPr>
            <a:r>
              <a:rPr lang="ru-RU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Музыкальная  игра</a:t>
            </a:r>
            <a:r>
              <a:rPr 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незаменимое средство получения ребенком знаний и представлений об окружающем мире, развития мышления, смекалки, ловкости, ценных морально-волевых качеств.</a:t>
            </a:r>
            <a:endParaRPr lang="ru-RU" altLang="en-US" sz="1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Рисунок 6" descr="Открыть изображени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605" y="4004945"/>
            <a:ext cx="3853815" cy="270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 1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785" y="1124585"/>
            <a:ext cx="4208145" cy="2605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Изображение 3"/>
          <p:cNvPicPr/>
          <p:nvPr/>
        </p:nvPicPr>
        <p:blipFill>
          <a:blip r:embed="rId4"/>
          <a:stretch>
            <a:fillRect/>
          </a:stretch>
        </p:blipFill>
        <p:spPr>
          <a:xfrm>
            <a:off x="251460" y="1205865"/>
            <a:ext cx="3917950" cy="2524760"/>
          </a:xfrm>
          <a:prstGeom prst="rect">
            <a:avLst/>
          </a:prstGeom>
        </p:spPr>
      </p:pic>
      <p:pic>
        <p:nvPicPr>
          <p:cNvPr id="9" name="Рисунок 1" descr="https://kaltasids1.edu-rb.ru/files/gallery/3ea873f7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2785" y="4077335"/>
            <a:ext cx="4345940" cy="2585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52730" y="-52705"/>
            <a:ext cx="9388475" cy="6880225"/>
          </a:xfrm>
          <a:prstGeom prst="rect">
            <a:avLst/>
          </a:prstGeom>
          <a:noFill/>
        </p:spPr>
      </p:pic>
      <p:sp>
        <p:nvSpPr>
          <p:cNvPr id="8" name="Замещающее содержимое 7"/>
          <p:cNvSpPr>
            <a:spLocks noGrp="1"/>
          </p:cNvSpPr>
          <p:nvPr>
            <p:ph sz="half" idx="1"/>
          </p:nvPr>
        </p:nvSpPr>
        <p:spPr>
          <a:xfrm>
            <a:off x="467360" y="333375"/>
            <a:ext cx="4038600" cy="5793105"/>
          </a:xfrm>
        </p:spPr>
        <p:txBody>
          <a:bodyPr>
            <a:normAutofit fontScale="70000"/>
          </a:bodyPr>
          <a:lstStyle/>
          <a:p>
            <a:pPr marL="0" indent="0">
              <a:buNone/>
            </a:pPr>
            <a:r>
              <a:rPr lang="ru-RU" altLang="en-US" sz="2580">
                <a:solidFill>
                  <a:srgbClr val="0070C0"/>
                </a:solidFill>
              </a:rPr>
              <a:t>Незамен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имую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роль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в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патриотическом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воспитании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дошкольника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имеют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 </a:t>
            </a:r>
            <a:r>
              <a:rPr lang="ru-RU" altLang="en-US" sz="2580" u="sng">
                <a:solidFill>
                  <a:srgbClr val="0070C0"/>
                </a:solidFill>
                <a:sym typeface="+mn-ea"/>
              </a:rPr>
              <a:t>ТАНЦЫ.</a:t>
            </a:r>
            <a:r>
              <a:rPr lang="en-US" altLang="ru-RU" sz="2580" u="sng">
                <a:solidFill>
                  <a:srgbClr val="0070C0"/>
                </a:solidFill>
                <a:sym typeface="+mn-ea"/>
              </a:rPr>
              <a:t> </a:t>
            </a:r>
            <a:r>
              <a:rPr lang="ru-RU" altLang="en-US" sz="2580" u="sng">
                <a:solidFill>
                  <a:srgbClr val="0070C0"/>
                </a:solidFill>
                <a:sym typeface="+mn-ea"/>
              </a:rPr>
              <a:t> </a:t>
            </a:r>
            <a:r>
              <a:rPr lang="ru-RU" altLang="en-US" sz="2580">
                <a:solidFill>
                  <a:srgbClr val="0070C0"/>
                </a:solidFill>
                <a:sym typeface="+mn-ea"/>
              </a:rPr>
              <a:t>Э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т</a:t>
            </a:r>
            <a:r>
              <a:rPr lang="ru-RU" altLang="en-US" sz="2580">
                <a:solidFill>
                  <a:srgbClr val="0070C0"/>
                </a:solidFill>
                <a:sym typeface="+mn-ea"/>
              </a:rPr>
              <a:t>от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вид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музыкальной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деятельности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развива</a:t>
            </a:r>
            <a:r>
              <a:rPr lang="ru-RU" altLang="en-US" sz="2580">
                <a:solidFill>
                  <a:srgbClr val="0070C0"/>
                </a:solidFill>
                <a:sym typeface="+mn-ea"/>
              </a:rPr>
              <a:t>е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т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эмоциональную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отзывчивость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на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музыку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, </a:t>
            </a:r>
            <a:r>
              <a:rPr lang="ru-RU" altLang="en-US" sz="2580">
                <a:solidFill>
                  <a:srgbClr val="0070C0"/>
                </a:solidFill>
                <a:sym typeface="+mn-ea"/>
              </a:rPr>
              <a:t>р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азвива</a:t>
            </a:r>
            <a:r>
              <a:rPr lang="ru-RU" altLang="en-US" sz="2580">
                <a:solidFill>
                  <a:srgbClr val="0070C0"/>
                </a:solidFill>
                <a:sym typeface="+mn-ea"/>
              </a:rPr>
              <a:t>е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т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память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чувство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ритма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умение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правильно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передавать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мелодию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через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движение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а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так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же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художественный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образ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в</a:t>
            </a:r>
            <a:r>
              <a:rPr lang="en-US" altLang="ru-RU" sz="258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2580">
                <a:solidFill>
                  <a:srgbClr val="0070C0"/>
                </a:solidFill>
                <a:sym typeface="+mn-ea"/>
              </a:rPr>
              <a:t>движении</a:t>
            </a:r>
            <a:r>
              <a:rPr lang="ru-RU" altLang="en-US" sz="2580">
                <a:solidFill>
                  <a:srgbClr val="0070C0"/>
                </a:solidFill>
                <a:sym typeface="+mn-ea"/>
              </a:rPr>
              <a:t>, воспитывают свой характер, формируют эстетический вкус и учат взаимодействовать в коллективе. В танце ребенок познет и традиции своего народа. Танец помогает это сделать ненавязчиво, с помощью музыки и характерных движений.</a:t>
            </a:r>
            <a:endParaRPr lang="en-US" altLang="ru-RU" sz="2580">
              <a:solidFill>
                <a:srgbClr val="0070C0"/>
              </a:solidFill>
              <a:sym typeface="+mn-ea"/>
            </a:endParaRPr>
          </a:p>
          <a:p>
            <a:pPr marL="0" indent="0">
              <a:buNone/>
            </a:pPr>
            <a:endParaRPr lang="ru-RU" altLang="ru-RU" sz="258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Рисунок 5" descr="https://kaltasids1.edu-rb.ru/files/gallery/9c0f77fedc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330" y="332740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6" descr="https://kaltasids1.edu-rb.ru/files/gallery/be4c18a0bb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45" y="3644900"/>
            <a:ext cx="4142740" cy="28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cer\Pictures\IMG_20221102_1132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0770" y="274955"/>
            <a:ext cx="406463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8" descr="https://kaltasids1.edu-rb.ru/files/gallery/5bf57f53c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95" y="3500755"/>
            <a:ext cx="4216400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08585" y="0"/>
            <a:ext cx="9291320" cy="856869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928662" y="642918"/>
            <a:ext cx="8534752" cy="2369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kaltasids1.edu-rb.ru/files/gallery/9c0f77fed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" y="476885"/>
            <a:ext cx="378460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kaltasids1.edu-rb.ru/files/gallery/be4c18a0bb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15" y="476885"/>
            <a:ext cx="4510405" cy="325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kaltasids1.edu-rb.ru/files/gallery/4921a9c4f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886200"/>
            <a:ext cx="4803140" cy="364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s://kaltasids1.edu-rb.ru/files/gallery/17c387ee5a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" y="3789045"/>
            <a:ext cx="3878580" cy="3709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9"/>
    </mc:Choice>
    <mc:Fallback>
      <p:transition spd="slow" advTm="628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3495" y="-1270"/>
            <a:ext cx="9096375" cy="6854190"/>
          </a:xfrm>
          <a:prstGeom prst="rect">
            <a:avLst/>
          </a:prstGeom>
          <a:noFill/>
        </p:spPr>
      </p:pic>
      <p:sp>
        <p:nvSpPr>
          <p:cNvPr id="4" name="Текстовое поле 3"/>
          <p:cNvSpPr txBox="1"/>
          <p:nvPr/>
        </p:nvSpPr>
        <p:spPr>
          <a:xfrm>
            <a:off x="-108585" y="764540"/>
            <a:ext cx="8463280" cy="1262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en-US" alt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endParaRPr lang="en-US" alt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Рисунок 1" descr="https://kaltasids1.edu-rb.ru/files/gallery/13b1c775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3555" y="404495"/>
            <a:ext cx="4321175" cy="38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" descr="https://kaltasids1.edu-rb.ru/files/gallery/60b6a537f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215" y="1484630"/>
            <a:ext cx="3734435" cy="3719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560" y="-99695"/>
            <a:ext cx="9053195" cy="703199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-20320" y="136525"/>
            <a:ext cx="10191115" cy="6946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font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Музицырование на инструментах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kaltasids1.edu-rb.ru/files/gallery/196f4eaba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" y="735330"/>
            <a:ext cx="4116705" cy="301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kaltasids1.edu-rb.ru/files/gallery/087157e7a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80" y="735330"/>
            <a:ext cx="3666490" cy="287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1" descr="https://kaltasids1.edu-rb.ru/files/gallery/a60ff575b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05" y="4004945"/>
            <a:ext cx="4099560" cy="25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5" y="3933190"/>
            <a:ext cx="3690620" cy="270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9"/>
    </mc:Choice>
    <mc:Fallback>
      <p:transition spd="slow" advTm="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5240" y="-635"/>
            <a:ext cx="9158605" cy="685927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89940" y="266700"/>
            <a:ext cx="8418195" cy="10274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Воспроизводя простейшие звуки на народных  и детских инструментах, дети учатся внимательно слушать мелодию, играть в такт с ней, проявлять творчество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kaltasids1.edu-rb.ru/files/gallery/30cd11700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90" y="980440"/>
            <a:ext cx="3991610" cy="268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 2"/>
          <p:cNvPicPr/>
          <p:nvPr/>
        </p:nvPicPr>
        <p:blipFill>
          <a:blip r:embed="rId3"/>
          <a:stretch>
            <a:fillRect/>
          </a:stretch>
        </p:blipFill>
        <p:spPr>
          <a:xfrm>
            <a:off x="4565650" y="3886200"/>
            <a:ext cx="4382770" cy="2613025"/>
          </a:xfrm>
          <a:prstGeom prst="rect">
            <a:avLst/>
          </a:prstGeom>
        </p:spPr>
      </p:pic>
      <p:pic>
        <p:nvPicPr>
          <p:cNvPr id="8" name="Рисунок 1" descr="https://kaltasids1.edu-rb.ru/files/gallery/bf55492b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" y="1845310"/>
            <a:ext cx="4129405" cy="4168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0"/>
    </mc:Choice>
    <mc:Fallback>
      <p:transition spd="slow" advTm="1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08585" y="635"/>
            <a:ext cx="9251950" cy="692721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85750" y="464820"/>
            <a:ext cx="4411345" cy="60528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font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Большие возможности  патриотического воздействия оказывает </a:t>
            </a:r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НАРОДНАЯ МУЗЫКА И ФОЛЬКЛОР</a:t>
            </a:r>
            <a:endParaRPr lang="ru-RU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Народные музыкальные произведения ненавязчиво, часто в  веселой игровой форме знакомят детей с обычаями . бытом, трудом народа , фольклором, бережным отношением к природе родного края и страны, жизнелюбием, чувством юмора  Народная музыка вызывает интерес детей. приносит радость и хорошее настроение  , снимает чувство страха, беспокойства, тревоги обеспечивает эмоционально-психологическое благополучие. 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E:\Camera\WhatsApp Images\IMG-20181012-WA0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05" y="188595"/>
            <a:ext cx="3893185" cy="31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kaltasids1.edu-rb.ru/files/gallery/73c285ee9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55" y="3691890"/>
            <a:ext cx="3927475" cy="318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86"/>
    </mc:Choice>
    <mc:Fallback>
      <p:transition spd="slow" advTm="15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17145"/>
            <a:ext cx="9144000" cy="688721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928662" y="642918"/>
            <a:ext cx="8534752" cy="175432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Исполнение на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kaltasids1.edu-rb.ru/files/gallery/e3be19724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49250"/>
            <a:ext cx="3918585" cy="298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kaltasids1.edu-rb.ru/files/gallery/287b95133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5" y="3500755"/>
            <a:ext cx="3627120" cy="303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kaltasids1.edu-rb.ru/files/gallery/756c90f80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49250"/>
            <a:ext cx="4020820" cy="298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kaltasids1.edu-rb.ru/files/gallery/35ce75856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" y="3572510"/>
            <a:ext cx="3975100" cy="2891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3"/>
    </mc:Choice>
    <mc:Fallback>
      <p:transition spd="slow" advTm="627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33655"/>
            <a:ext cx="9144000" cy="700468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03250" y="304800"/>
            <a:ext cx="7962900" cy="24777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fontAlgn="ctr"/>
            <a:endParaRPr lang="en-US" altLang="en-US" sz="2000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en-US" altLang="en-US" sz="2000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en-US" altLang="en-US" sz="2000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en-US" altLang="en-US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Театрализованная</a:t>
            </a:r>
            <a:r>
              <a:rPr lang="en-US" altLang="ru-RU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</a:t>
            </a:r>
            <a:r>
              <a:rPr lang="en-US" altLang="ru-RU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формирования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эмпатии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различать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чувственное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интонации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мимике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жестам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умения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ставить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другого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различных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ситуациях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находить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соответственные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способы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содействия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Она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стимулируют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творческой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поисковой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самостоятельности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доставляют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людям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радость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вызывают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активный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увлекают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 descr="https://kaltasids1.edu-rb.ru/files/gallery/0f7c58e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05" y="3015615"/>
            <a:ext cx="4106545" cy="324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1" descr="https://kaltasids1.edu-rb.ru/files/gallery/656d9ef0c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5" y="3068955"/>
            <a:ext cx="3511550" cy="3141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95"/>
    </mc:Choice>
    <mc:Fallback>
      <p:transition spd="slow" advTm="21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14346" y="0"/>
            <a:ext cx="10872192" cy="858619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11935" y="1335405"/>
            <a:ext cx="6945630" cy="37376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just"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15" y="685800"/>
            <a:ext cx="8019415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31"/>
    </mc:Choice>
    <mc:Fallback>
      <p:transition spd="slow" advTm="4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560" y="-27940"/>
            <a:ext cx="9238615" cy="688530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928662" y="642918"/>
            <a:ext cx="8534752" cy="2369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 descr="https://kaltasids1.edu-rb.ru/files/gallery/7255862b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61645"/>
            <a:ext cx="4102735" cy="392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7" descr="https://kaltasids1.edu-rb.ru/files/gallery/bf580ae0f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60" y="260350"/>
            <a:ext cx="4293870" cy="312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Изображение 6" descr="IMG_20230406_105106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510" y="3716655"/>
            <a:ext cx="3885565" cy="2834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9"/>
    </mc:Choice>
    <mc:Fallback>
      <p:transition spd="slow" advTm="628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08585" y="-71120"/>
            <a:ext cx="9261475" cy="707771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16280" y="586740"/>
            <a:ext cx="7742555" cy="57486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fontAlgn="ctr"/>
            <a:endParaRPr lang="en-US" alt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en-US" alt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en-US" alt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en-US" alt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воспитательным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средством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котором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реализовать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музыкальной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праздников</a:t>
            </a:r>
            <a:r>
              <a:rPr lang="ru-RU" alt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досугов</a:t>
            </a:r>
            <a:endParaRPr lang="en-US" altLang="ru-RU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помогает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научиться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самовыражаться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свободно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общаться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сверстниками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взрослыми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Праздники духовно обогащают ребенка. расширяют его знания об окружающем мире, помогают восстанавливать старые и добрые традиции.</a:t>
            </a:r>
            <a:r>
              <a:rPr lang="ru-RU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рамках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патриотического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воспитания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хочется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выделить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:</a:t>
            </a:r>
            <a:endParaRPr lang="en-US" alt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Календарные  праздники</a:t>
            </a:r>
            <a:r>
              <a:rPr lang="en-US" altLang="ru-RU" b="1" u="sng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–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особенные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события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жизни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каждого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человека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которые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складывались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веками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: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подведение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некоторых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итогов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(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сбор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урожая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проводы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зимы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др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.),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а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также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общение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разговор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природой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.</a:t>
            </a:r>
            <a:r>
              <a:rPr lang="ru-RU" altLang="en-US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них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фокусируются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накопленные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веками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тончайшие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наблюдения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за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характерными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особенностями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времён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года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погодными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изменениями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поведением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птиц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насекомых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растений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.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Причём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эти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наблюдения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непосредственно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связанны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трудом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различными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сторонами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общественной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жизни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человека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всей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их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целостности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многообразии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.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При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знакомстве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ru-RU" altLang="en-US">
                <a:solidFill>
                  <a:srgbClr val="0070C0"/>
                </a:solidFill>
                <a:sym typeface="+mn-ea"/>
              </a:rPr>
              <a:t> с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традициями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обычаями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народной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культуры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необходимо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помнить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что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старое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новое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находится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взаимосвязи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взаимопонимании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.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для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того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чтобы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воспитать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культурное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отношение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у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подрастающего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поколения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к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прошлому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должны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стремиться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к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примирению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настоящего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прошлым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возрождать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то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что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будет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способствовать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духовной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полноте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жизни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нравственному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совершенству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личност</a:t>
            </a:r>
            <a:r>
              <a:rPr lang="ru-RU" altLang="en-US">
                <a:solidFill>
                  <a:srgbClr val="0070C0"/>
                </a:solidFill>
                <a:sym typeface="+mn-ea"/>
              </a:rPr>
              <a:t>и</a:t>
            </a:r>
            <a:endParaRPr lang="en-US" altLang="en-US" sz="2000">
              <a:solidFill>
                <a:srgbClr val="0070C0"/>
              </a:solidFill>
            </a:endParaRPr>
          </a:p>
          <a:p>
            <a:pPr fontAlgn="ctr"/>
            <a:endParaRPr lang="en-US" altLang="ru-RU" sz="2000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7"/>
    </mc:Choice>
    <mc:Fallback>
      <p:transition spd="slow" advTm="6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3655" y="635"/>
            <a:ext cx="9138920" cy="6859905"/>
          </a:xfrm>
          <a:prstGeom prst="rect">
            <a:avLst/>
          </a:prstGeom>
          <a:noFill/>
        </p:spPr>
      </p:pic>
      <p:pic>
        <p:nvPicPr>
          <p:cNvPr id="7" name="Рисунок 1" descr="https://kaltasids1.edu-rb.ru/files/gallery/dd7d1a4334.jpg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05" y="332740"/>
            <a:ext cx="4038600" cy="287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1" descr="https://kaltasids1.edu-rb.ru/files/gallery/5efca6b2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290" y="404495"/>
            <a:ext cx="3882390" cy="2757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6" descr="Фотография альбома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573145"/>
            <a:ext cx="4326255" cy="281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kaltasids1.edu-rb.ru/files/gallery/882f182d6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40" y="3573145"/>
            <a:ext cx="4218305" cy="2817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" y="274955"/>
            <a:ext cx="8666480" cy="1910715"/>
          </a:xfrm>
        </p:spPr>
        <p:txBody>
          <a:bodyPr>
            <a:normAutofit/>
          </a:bodyPr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635" y="-45085"/>
            <a:ext cx="9188450" cy="6935470"/>
          </a:xfrm>
          <a:prstGeom prst="rect">
            <a:avLst/>
          </a:prstGeom>
          <a:noFill/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229870" y="480060"/>
            <a:ext cx="8456930" cy="167894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ru-RU" altLang="en-US" sz="2000" u="sng">
                <a:solidFill>
                  <a:srgbClr val="0070C0"/>
                </a:solidFill>
              </a:rPr>
              <a:t>Народные праздники</a:t>
            </a:r>
            <a:r>
              <a:rPr lang="en-US" altLang="ru-RU" sz="2000" u="sng">
                <a:solidFill>
                  <a:srgbClr val="0070C0"/>
                </a:solidFill>
              </a:rPr>
              <a:t> </a:t>
            </a:r>
            <a:r>
              <a:rPr lang="ru-RU" altLang="en-US" sz="2000" u="sng">
                <a:solidFill>
                  <a:srgbClr val="0070C0"/>
                </a:solidFill>
              </a:rPr>
              <a:t> -э</a:t>
            </a:r>
            <a:r>
              <a:rPr lang="en-US" altLang="en-US" sz="2000">
                <a:solidFill>
                  <a:srgbClr val="0070C0"/>
                </a:solidFill>
              </a:rPr>
              <a:t>то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традиции</a:t>
            </a:r>
            <a:r>
              <a:rPr lang="en-US" altLang="ru-RU" sz="2000">
                <a:solidFill>
                  <a:srgbClr val="0070C0"/>
                </a:solidFill>
              </a:rPr>
              <a:t>, </a:t>
            </a:r>
            <a:r>
              <a:rPr lang="en-US" altLang="en-US" sz="2000">
                <a:solidFill>
                  <a:srgbClr val="0070C0"/>
                </a:solidFill>
              </a:rPr>
              <a:t>передаваемые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из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поколения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в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поколение</a:t>
            </a:r>
            <a:r>
              <a:rPr lang="en-US" altLang="ru-RU" sz="2000">
                <a:solidFill>
                  <a:srgbClr val="0070C0"/>
                </a:solidFill>
              </a:rPr>
              <a:t>, </a:t>
            </a:r>
            <a:r>
              <a:rPr lang="en-US" altLang="en-US" sz="2000">
                <a:solidFill>
                  <a:srgbClr val="0070C0"/>
                </a:solidFill>
              </a:rPr>
              <a:t>которые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содержат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в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себе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разнообразные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средства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формы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воспитания</a:t>
            </a:r>
            <a:r>
              <a:rPr lang="en-US" altLang="ru-RU" sz="2000">
                <a:solidFill>
                  <a:srgbClr val="0070C0"/>
                </a:solidFill>
              </a:rPr>
              <a:t>.</a:t>
            </a:r>
            <a:r>
              <a:rPr lang="en-US" altLang="en-US" sz="2000">
                <a:solidFill>
                  <a:srgbClr val="0070C0"/>
                </a:solidFill>
              </a:rPr>
              <a:t>Приобщение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детей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к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культуре</a:t>
            </a:r>
            <a:r>
              <a:rPr lang="en-US" altLang="ru-RU" sz="2000">
                <a:solidFill>
                  <a:srgbClr val="0070C0"/>
                </a:solidFill>
              </a:rPr>
              <a:t>, </a:t>
            </a:r>
            <a:r>
              <a:rPr lang="en-US" altLang="en-US" sz="2000">
                <a:solidFill>
                  <a:srgbClr val="0070C0"/>
                </a:solidFill>
              </a:rPr>
              <a:t>традициям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своего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народа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образуют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«фундамент»</a:t>
            </a:r>
            <a:r>
              <a:rPr lang="en-US" altLang="ru-RU" sz="25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для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развития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нр</a:t>
            </a:r>
            <a:r>
              <a:rPr lang="en-US" altLang="ru-RU" sz="2000">
                <a:solidFill>
                  <a:srgbClr val="0070C0"/>
                </a:solidFill>
              </a:rPr>
              <a:t>a</a:t>
            </a:r>
            <a:r>
              <a:rPr lang="en-US" altLang="en-US" sz="2000">
                <a:solidFill>
                  <a:srgbClr val="0070C0"/>
                </a:solidFill>
              </a:rPr>
              <a:t>вственно</a:t>
            </a:r>
            <a:r>
              <a:rPr lang="en-US" altLang="ru-RU" sz="2000">
                <a:solidFill>
                  <a:srgbClr val="0070C0"/>
                </a:solidFill>
              </a:rPr>
              <a:t>-</a:t>
            </a:r>
            <a:r>
              <a:rPr lang="en-US" altLang="en-US" sz="2000">
                <a:solidFill>
                  <a:srgbClr val="0070C0"/>
                </a:solidFill>
              </a:rPr>
              <a:t>патриотических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чувств</a:t>
            </a:r>
            <a:r>
              <a:rPr lang="en-US" altLang="ru-RU" sz="2000">
                <a:solidFill>
                  <a:srgbClr val="0070C0"/>
                </a:solidFill>
              </a:rPr>
              <a:t>, </a:t>
            </a:r>
            <a:r>
              <a:rPr lang="en-US" altLang="en-US" sz="2000">
                <a:solidFill>
                  <a:srgbClr val="0070C0"/>
                </a:solidFill>
              </a:rPr>
              <a:t>сознания</a:t>
            </a:r>
            <a:r>
              <a:rPr lang="en-US" altLang="ru-RU" sz="2000">
                <a:solidFill>
                  <a:srgbClr val="0070C0"/>
                </a:solidFill>
              </a:rPr>
              <a:t>, </a:t>
            </a:r>
            <a:r>
              <a:rPr lang="en-US" altLang="en-US" sz="2000">
                <a:solidFill>
                  <a:srgbClr val="0070C0"/>
                </a:solidFill>
              </a:rPr>
              <a:t>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дальнейшего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проявления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их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в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общественной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жизни</a:t>
            </a:r>
            <a:r>
              <a:rPr lang="en-US" altLang="ru-RU" sz="2000">
                <a:solidFill>
                  <a:srgbClr val="0070C0"/>
                </a:solidFill>
              </a:rPr>
              <a:t>.. </a:t>
            </a:r>
            <a:r>
              <a:rPr lang="en-US" altLang="en-US" sz="2000">
                <a:solidFill>
                  <a:srgbClr val="0070C0"/>
                </a:solidFill>
              </a:rPr>
              <a:t>Ознакомление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детей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народными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праздниками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формирует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у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дошкольников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чувство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сопричастности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к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культурному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наследию</a:t>
            </a:r>
            <a:r>
              <a:rPr lang="en-US" altLang="ru-RU" sz="2000">
                <a:solidFill>
                  <a:srgbClr val="0070C0"/>
                </a:solidFill>
              </a:rPr>
              <a:t>; </a:t>
            </a:r>
            <a:r>
              <a:rPr lang="en-US" altLang="en-US" sz="2000">
                <a:solidFill>
                  <a:srgbClr val="0070C0"/>
                </a:solidFill>
              </a:rPr>
              <a:t>уважение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к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своей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н</a:t>
            </a:r>
            <a:r>
              <a:rPr lang="en-US" altLang="ru-RU" sz="2000">
                <a:solidFill>
                  <a:srgbClr val="0070C0"/>
                </a:solidFill>
              </a:rPr>
              <a:t>a</a:t>
            </a:r>
            <a:r>
              <a:rPr lang="en-US" altLang="en-US" sz="2000">
                <a:solidFill>
                  <a:srgbClr val="0070C0"/>
                </a:solidFill>
              </a:rPr>
              <a:t>ции</a:t>
            </a:r>
            <a:r>
              <a:rPr lang="en-US" altLang="ru-RU" sz="2000">
                <a:solidFill>
                  <a:srgbClr val="0070C0"/>
                </a:solidFill>
              </a:rPr>
              <a:t>, </a:t>
            </a:r>
            <a:r>
              <a:rPr lang="en-US" altLang="en-US" sz="2000">
                <a:solidFill>
                  <a:srgbClr val="0070C0"/>
                </a:solidFill>
              </a:rPr>
              <a:t>стране</a:t>
            </a:r>
            <a:r>
              <a:rPr lang="en-US" altLang="ru-RU" sz="2000">
                <a:solidFill>
                  <a:srgbClr val="0070C0"/>
                </a:solidFill>
              </a:rPr>
              <a:t>; </a:t>
            </a:r>
            <a:r>
              <a:rPr lang="en-US" altLang="en-US" sz="2000">
                <a:solidFill>
                  <a:srgbClr val="0070C0"/>
                </a:solidFill>
              </a:rPr>
              <a:t>формирует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чувство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собственного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достоинства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и</a:t>
            </a:r>
            <a:r>
              <a:rPr lang="en-US" altLang="ru-RU" sz="2000">
                <a:solidFill>
                  <a:srgbClr val="0070C0"/>
                </a:solidFill>
              </a:rPr>
              <a:t> </a:t>
            </a:r>
            <a:r>
              <a:rPr lang="en-US" altLang="en-US" sz="2000">
                <a:solidFill>
                  <a:srgbClr val="0070C0"/>
                </a:solidFill>
              </a:rPr>
              <a:t>др</a:t>
            </a:r>
            <a:r>
              <a:rPr lang="en-US" altLang="ru-RU" sz="2000">
                <a:solidFill>
                  <a:srgbClr val="0070C0"/>
                </a:solidFill>
              </a:rPr>
              <a:t>.</a:t>
            </a:r>
            <a:endParaRPr lang="en-US" altLang="ru-RU" sz="2000">
              <a:solidFill>
                <a:srgbClr val="0070C0"/>
              </a:solidFill>
            </a:endParaRPr>
          </a:p>
        </p:txBody>
      </p:sp>
      <p:pic>
        <p:nvPicPr>
          <p:cNvPr id="5" name="Рисунок 1" descr="https://kaltasids1.edu-rb.ru/files/gallery/6e0beec3b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570" y="3429000"/>
            <a:ext cx="354266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kaltasids1.edu-rb.ru/files/gallery/4b1c22a84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3429000"/>
            <a:ext cx="3622675" cy="2521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Рисунок 1" descr="https://kaltasids1.edu-rb.ru/files/gallery/1cb3a57af7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621030"/>
            <a:ext cx="6034405" cy="452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" y="-45720"/>
            <a:ext cx="9323705" cy="6903720"/>
          </a:xfrm>
          <a:prstGeom prst="rect">
            <a:avLst/>
          </a:prstGeom>
          <a:noFill/>
        </p:spPr>
      </p:pic>
      <p:pic>
        <p:nvPicPr>
          <p:cNvPr id="7" name="Рисунок 1" descr="https://kaltasids1.edu-rb.ru/files/gallery/1cb3a57af7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6840"/>
            <a:ext cx="4531360" cy="30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1" descr="https://kaltasids1.edu-rb.ru/files/gallery/ea3bc85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885" y="3573145"/>
            <a:ext cx="4580890" cy="313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1" descr="https://kaltasids1.edu-rb.ru/files/gallery/6141c96c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16840"/>
            <a:ext cx="3787140" cy="30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Camera\WhatsApp Images\IMG-20181012-WA00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573145"/>
            <a:ext cx="3842385" cy="312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6830" y="-171450"/>
            <a:ext cx="9159240" cy="702881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32740" y="-386080"/>
            <a:ext cx="8064500" cy="20942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fontAlgn="ctr"/>
            <a:endParaRPr lang="ru-RU" alt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en-US" alt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en-US" alt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en-US" alt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altLang="en-US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« День защитника Отечества»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воинской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славы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чтим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армии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преданность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готовность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защищать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её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последнего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дыхания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верность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военной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присяге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Боевому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Знамени</a:t>
            </a:r>
            <a:r>
              <a:rPr lang="ru-RU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 descr="https://kaltasids1.edu-rb.ru/files/gallery/d739c73e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4525" y="1708150"/>
            <a:ext cx="4236085" cy="228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" descr="https://kaltasids1.edu-rb.ru/files/gallery/60b6a537f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360" y="2130425"/>
            <a:ext cx="3335655" cy="336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1" descr="https://kaltasids1.edu-rb.ru/files/gallery/c541381e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955" y="4149090"/>
            <a:ext cx="4526280" cy="242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3"/>
    </mc:Choice>
    <mc:Fallback>
      <p:transition spd="slow" advTm="12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4286885"/>
          </a:xfrm>
        </p:spPr>
        <p:txBody>
          <a:bodyPr>
            <a:normAutofit/>
          </a:bodyPr>
          <a:lstStyle/>
          <a:p>
            <a:br>
              <a:rPr lang="ru-RU" altLang="en-US"/>
            </a:b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843530" y="404495"/>
            <a:ext cx="4559935" cy="3552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612775" y="-27940"/>
            <a:ext cx="9802495" cy="6901180"/>
          </a:xfrm>
          <a:prstGeom prst="rect">
            <a:avLst/>
          </a:prstGeom>
          <a:noFill/>
        </p:spPr>
      </p:pic>
      <p:sp>
        <p:nvSpPr>
          <p:cNvPr id="2" name="Текстовое поле 1"/>
          <p:cNvSpPr txBox="1"/>
          <p:nvPr/>
        </p:nvSpPr>
        <p:spPr>
          <a:xfrm>
            <a:off x="251460" y="11430"/>
            <a:ext cx="8463280" cy="1339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ru-RU" alt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Праздник</a:t>
            </a:r>
            <a:r>
              <a:rPr lang="en-US" alt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«Д</a:t>
            </a:r>
            <a:r>
              <a:rPr lang="ru-RU" alt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ень</a:t>
            </a:r>
            <a:r>
              <a:rPr lang="en-US" alt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Великой</a:t>
            </a:r>
            <a:r>
              <a:rPr lang="en-US" alt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Победы»</a:t>
            </a:r>
            <a:r>
              <a:rPr lang="en-US" alt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ru-RU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этой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теме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мы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раскрываем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детям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величие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подвига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советского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солдата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знакомя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их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с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песнями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музыкой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тех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времён</a:t>
            </a:r>
            <a:r>
              <a:rPr lang="ru-RU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воспитыва</a:t>
            </a:r>
            <a:r>
              <a:rPr lang="ru-RU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ем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детях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отзывчивость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готовность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защищать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свою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Родину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endParaRPr lang="en-US" alt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endParaRPr lang="en-US" alt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endParaRPr lang="en-US" alt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endParaRPr lang="en-US" alt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95605" y="350075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 </a:t>
            </a:r>
            <a:endParaRPr lang="ru-RU" altLang="en-US"/>
          </a:p>
        </p:txBody>
      </p:sp>
      <p:pic>
        <p:nvPicPr>
          <p:cNvPr id="5" name="Рисунок 1" descr="https://kaltasids1.edu-rb.ru/files/gallery/571797a5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3950" y="4392295"/>
            <a:ext cx="3559810" cy="23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1" descr="https://kaltasids1.edu-rb.ru/files/gallery/c23e341b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0160" y="1593850"/>
            <a:ext cx="3488055" cy="25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1" descr="https://kaltasids1.edu-rb.ru/files/gallery/c541381e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" y="1628775"/>
            <a:ext cx="4190365" cy="27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Изображение 1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35" y="4509135"/>
            <a:ext cx="3872230" cy="22040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2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6195" y="-27305"/>
            <a:ext cx="9154160" cy="6891020"/>
          </a:xfrm>
          <a:prstGeom prst="rect">
            <a:avLst/>
          </a:prstGeom>
          <a:noFill/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51435" y="56515"/>
            <a:ext cx="8748395" cy="1699895"/>
          </a:xfrm>
        </p:spPr>
        <p:txBody>
          <a:bodyPr/>
          <a:lstStyle/>
          <a:p>
            <a:pPr marL="0" indent="0">
              <a:buNone/>
            </a:pPr>
            <a:r>
              <a:rPr lang="ru-RU" altLang="en-US"/>
              <a:t>     </a:t>
            </a:r>
            <a:r>
              <a:rPr lang="ru-RU" altLang="en-US" sz="2000" u="sng">
                <a:solidFill>
                  <a:srgbClr val="0070C0"/>
                </a:solidFill>
              </a:rPr>
              <a:t>День героев Отечества</a:t>
            </a:r>
            <a:endParaRPr lang="ru-RU" altLang="en-US" sz="2000" u="sng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altLang="en-US" sz="2000" u="sng"/>
              <a:t> </a:t>
            </a:r>
            <a:r>
              <a:rPr lang="ru-RU" altLang="en-US" sz="2000" u="sng">
                <a:solidFill>
                  <a:srgbClr val="0070C0"/>
                </a:solidFill>
              </a:rPr>
              <a:t>День памяти героев Холохоста</a:t>
            </a:r>
            <a:endParaRPr lang="ru-RU" altLang="en-US" u="sng">
              <a:solidFill>
                <a:srgbClr val="0070C0"/>
              </a:solidFill>
            </a:endParaRPr>
          </a:p>
        </p:txBody>
      </p:sp>
      <p:pic>
        <p:nvPicPr>
          <p:cNvPr id="5" name="Рисунок 1" descr="https://kaltasids1.edu-rb.ru/files/gallery/44682552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0105" y="404495"/>
            <a:ext cx="3903980" cy="3128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1" descr="https://kaltasids1.edu-rb.ru/files/gallery/74ff752d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4255" y="3860800"/>
            <a:ext cx="5180965" cy="28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" descr="https://kaltasids1.edu-rb.ru/files/gallery/b938fe00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24585"/>
            <a:ext cx="3836670" cy="3183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88085" y="681355"/>
            <a:ext cx="7498715" cy="3609340"/>
          </a:xfrm>
        </p:spPr>
        <p:txBody>
          <a:bodyPr/>
          <a:lstStyle/>
          <a:p>
            <a:r>
              <a:rPr lang="ru-RU" altLang="en-US"/>
              <a:t>ааа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420110" y="908685"/>
            <a:ext cx="1421130" cy="4229735"/>
          </a:xfrm>
        </p:spPr>
        <p:txBody>
          <a:bodyPr/>
          <a:lstStyle/>
          <a:p>
            <a:r>
              <a:rPr lang="ru-RU" altLang="en-US"/>
              <a:t>апм  </a:t>
            </a:r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972185" y="-67564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99795" y="249301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052320" y="2997200"/>
            <a:ext cx="3048000" cy="892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/>
              <a:t>вааа впиптртоппппп                        мааввау </a:t>
            </a:r>
            <a:endParaRPr lang="ru-RU" altLang="en-US"/>
          </a:p>
        </p:txBody>
      </p:sp>
      <p:pic>
        <p:nvPicPr>
          <p:cNvPr id="12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0955" y="0"/>
            <a:ext cx="9277350" cy="6853555"/>
          </a:xfrm>
          <a:prstGeom prst="rect">
            <a:avLst/>
          </a:prstGeom>
          <a:noFill/>
        </p:spPr>
      </p:pic>
      <p:sp>
        <p:nvSpPr>
          <p:cNvPr id="13" name="Замещающее содержимое 12"/>
          <p:cNvSpPr>
            <a:spLocks noGrp="1"/>
          </p:cNvSpPr>
          <p:nvPr>
            <p:ph sz="half" idx="2"/>
          </p:nvPr>
        </p:nvSpPr>
        <p:spPr>
          <a:xfrm>
            <a:off x="492760" y="300990"/>
            <a:ext cx="8084185" cy="2519680"/>
          </a:xfrm>
        </p:spPr>
        <p:txBody>
          <a:bodyPr>
            <a:normAutofit fontScale="25000"/>
          </a:bodyPr>
          <a:lstStyle/>
          <a:p>
            <a:pPr marL="0" indent="0">
              <a:lnSpc>
                <a:spcPts val="1320"/>
              </a:lnSpc>
              <a:spcBef>
                <a:spcPct val="0"/>
              </a:spcBef>
              <a:spcAft>
                <a:spcPts val="400"/>
              </a:spcAft>
              <a:buNone/>
            </a:pPr>
            <a:r>
              <a:rPr lang="ru-RU" sz="8000" u="sng">
                <a:solidFill>
                  <a:srgbClr val="0070C0"/>
                </a:solidFill>
                <a:sym typeface="+mn-ea"/>
              </a:rPr>
              <a:t>Праздник «</a:t>
            </a:r>
            <a:r>
              <a:rPr sz="8000" u="sng">
                <a:solidFill>
                  <a:srgbClr val="0070C0"/>
                </a:solidFill>
                <a:sym typeface="+mn-ea"/>
              </a:rPr>
              <a:t>День народного единства</a:t>
            </a:r>
            <a:r>
              <a:rPr lang="ru-RU" sz="8000" u="sng">
                <a:solidFill>
                  <a:srgbClr val="0070C0"/>
                </a:solidFill>
                <a:sym typeface="+mn-ea"/>
              </a:rPr>
              <a:t>»</a:t>
            </a:r>
            <a:r>
              <a:rPr sz="8000">
                <a:solidFill>
                  <a:srgbClr val="0070C0"/>
                </a:solidFill>
                <a:sym typeface="+mn-ea"/>
              </a:rPr>
              <a:t> и</a:t>
            </a:r>
            <a:r>
              <a:rPr sz="7200">
                <a:solidFill>
                  <a:srgbClr val="0070C0"/>
                </a:solidFill>
                <a:sym typeface="+mn-ea"/>
              </a:rPr>
              <a:t>грает важную роль в воспитании дошкольников, так как позволяет решить несколько ключевых аспектов:</a:t>
            </a:r>
            <a:endParaRPr sz="7200">
              <a:solidFill>
                <a:srgbClr val="0070C0"/>
              </a:solidFill>
            </a:endParaRPr>
          </a:p>
          <a:p>
            <a:pPr marL="0" indent="0">
              <a:lnSpc>
                <a:spcPts val="1320"/>
              </a:lnSpc>
              <a:spcBef>
                <a:spcPts val="40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sz="7200">
                <a:solidFill>
                  <a:srgbClr val="0070C0"/>
                </a:solidFill>
                <a:sym typeface="+mn-ea"/>
              </a:rPr>
              <a:t>Формирование патриотических чувств и гордости за Родину. День народного единства даёт возможность погрузиться в историческое прошлое России и рассказать детям о важных событиях, которые объединили страну. </a:t>
            </a:r>
            <a:endParaRPr sz="7200">
              <a:solidFill>
                <a:srgbClr val="0070C0"/>
              </a:solidFill>
            </a:endParaRPr>
          </a:p>
          <a:p>
            <a:pPr marL="0" indent="0">
              <a:lnSpc>
                <a:spcPts val="1320"/>
              </a:lnSpc>
              <a:spcBef>
                <a:spcPct val="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sz="7200">
                <a:solidFill>
                  <a:srgbClr val="0070C0"/>
                </a:solidFill>
                <a:sym typeface="+mn-ea"/>
              </a:rPr>
              <a:t>Формирование толерантного отношения к разнообразию национальностей. В этот день можно обсудить с детьми, как разные народы и культуры существуют в России и как важно уважать их традиции и обычаи. </a:t>
            </a:r>
            <a:endParaRPr sz="7200">
              <a:solidFill>
                <a:srgbClr val="0070C0"/>
              </a:solidFill>
            </a:endParaRPr>
          </a:p>
          <a:p>
            <a:pPr marL="0" indent="0">
              <a:lnSpc>
                <a:spcPts val="1320"/>
              </a:lnSpc>
              <a:spcBef>
                <a:spcPct val="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sz="7200">
                <a:solidFill>
                  <a:srgbClr val="0070C0"/>
                </a:solidFill>
                <a:sym typeface="+mn-ea"/>
              </a:rPr>
              <a:t>Сближение семьи и общества. Отмечая День народного единства в детском саду, можно вовлечь родителей в этот процесс. Это способствует укреплению связи между детьми и их семьями, а также между детским садом и обществом в целом. </a:t>
            </a:r>
            <a:endParaRPr sz="7200">
              <a:solidFill>
                <a:srgbClr val="0070C0"/>
              </a:solidFill>
            </a:endParaRPr>
          </a:p>
          <a:p>
            <a:pPr marL="0" indent="0">
              <a:lnSpc>
                <a:spcPts val="1320"/>
              </a:lnSpc>
              <a:spcBef>
                <a:spcPct val="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sz="7200">
                <a:solidFill>
                  <a:srgbClr val="0070C0"/>
                </a:solidFill>
                <a:sym typeface="+mn-ea"/>
              </a:rPr>
              <a:t>Формирование гражданской позиции. Участие в праздновании Дня народного единства помогает детям начать формировать свою гражданскую идентичность. Они понимают, что являются частью большой общности и могут принимать активное участие в жизни своей страны</a:t>
            </a:r>
            <a:r>
              <a:rPr>
                <a:solidFill>
                  <a:srgbClr val="0070C0"/>
                </a:solidFill>
                <a:sym typeface="+mn-ea"/>
              </a:rPr>
              <a:t>. </a:t>
            </a:r>
            <a:endParaRPr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altLang="en-US">
              <a:solidFill>
                <a:srgbClr val="0070C0"/>
              </a:solidFill>
            </a:endParaRPr>
          </a:p>
        </p:txBody>
      </p:sp>
      <p:pic>
        <p:nvPicPr>
          <p:cNvPr id="4" name="Рисунок 1" descr="https://kaltasids1.edu-rb.ru/files/gallery/82ccf9fb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05" y="3539490"/>
            <a:ext cx="4200525" cy="315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1" descr="https://kaltasids1.edu-rb.ru/files/gallery/49dbca92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0320" y="3213100"/>
            <a:ext cx="3692525" cy="343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88085" y="681355"/>
            <a:ext cx="7498715" cy="3609340"/>
          </a:xfrm>
        </p:spPr>
        <p:txBody>
          <a:bodyPr/>
          <a:lstStyle/>
          <a:p>
            <a:r>
              <a:rPr lang="ru-RU" altLang="en-US"/>
              <a:t>ааа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420110" y="908685"/>
            <a:ext cx="1421130" cy="4229735"/>
          </a:xfrm>
        </p:spPr>
        <p:txBody>
          <a:bodyPr>
            <a:normAutofit fontScale="32500" lnSpcReduction="10000"/>
          </a:bodyPr>
          <a:lstStyle/>
          <a:p>
            <a:r>
              <a:rPr lang="ru-RU" altLang="en-US"/>
              <a:t>апм  </a:t>
            </a:r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972185" y="-67564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99795" y="249301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052320" y="2997200"/>
            <a:ext cx="3048000" cy="892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/>
              <a:t>вааа впиптртоппппп                        мааввау </a:t>
            </a:r>
            <a:endParaRPr lang="ru-RU" altLang="en-US"/>
          </a:p>
        </p:txBody>
      </p:sp>
      <p:pic>
        <p:nvPicPr>
          <p:cNvPr id="12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19380" y="0"/>
            <a:ext cx="9303385" cy="6833870"/>
          </a:xfrm>
          <a:prstGeom prst="rect">
            <a:avLst/>
          </a:prstGeom>
          <a:noFill/>
        </p:spPr>
      </p:pic>
      <p:sp>
        <p:nvSpPr>
          <p:cNvPr id="13" name="Замещающее содержимое 12"/>
          <p:cNvSpPr>
            <a:spLocks noGrp="1"/>
          </p:cNvSpPr>
          <p:nvPr>
            <p:ph sz="half" idx="2"/>
          </p:nvPr>
        </p:nvSpPr>
        <p:spPr>
          <a:xfrm>
            <a:off x="755650" y="255270"/>
            <a:ext cx="8019415" cy="1209675"/>
          </a:xfrm>
        </p:spPr>
        <p:txBody>
          <a:bodyPr>
            <a:normAutofit fontScale="25000" lnSpcReduction="10000"/>
          </a:bodyPr>
          <a:lstStyle/>
          <a:p>
            <a:pPr marL="0" indent="0">
              <a:buNone/>
            </a:pPr>
            <a:r>
              <a:rPr lang="ru-RU" altLang="en-US" sz="9600" u="sng">
                <a:solidFill>
                  <a:srgbClr val="0070C0"/>
                </a:solidFill>
              </a:rPr>
              <a:t> Праздник « День России»</a:t>
            </a:r>
            <a:r>
              <a:rPr lang="en-US" altLang="ru-RU" sz="9600" u="sng">
                <a:solidFill>
                  <a:srgbClr val="0070C0"/>
                </a:solidFill>
              </a:rPr>
              <a:t>–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это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праздник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свободы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мира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национального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единения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людей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общей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ответственности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за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настоящее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будущее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нашей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Родины</a:t>
            </a:r>
            <a:r>
              <a:rPr lang="en-US" altLang="ru-RU" sz="7200">
                <a:solidFill>
                  <a:srgbClr val="0070C0"/>
                </a:solidFill>
              </a:rPr>
              <a:t>. </a:t>
            </a:r>
            <a:endParaRPr lang="en-US" altLang="ru-RU" sz="720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altLang="en-US" sz="9600" u="sng">
                <a:solidFill>
                  <a:srgbClr val="0070C0"/>
                </a:solidFill>
              </a:rPr>
              <a:t>Праздник « День конституции»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Важно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уже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в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дошкольном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возрасте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знакомить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детей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с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основными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положениями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Конституции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воспитывать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любовь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уважение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гордость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к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Родине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государственным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символам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,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прививать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начальные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правовые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знания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формировать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правовую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культуру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посредством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мероприятий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.</a:t>
            </a:r>
            <a:r>
              <a:rPr lang="ru-RU" altLang="en-US" sz="7200">
                <a:solidFill>
                  <a:srgbClr val="0070C0"/>
                </a:solidFill>
                <a:sym typeface="+mn-ea"/>
              </a:rPr>
              <a:t> Дети знакомятся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с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понятием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«закон»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«порядок»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«право»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повторили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государственную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символику</a:t>
            </a:r>
            <a:r>
              <a:rPr lang="en-US" altLang="ru-RU" sz="7200">
                <a:solidFill>
                  <a:srgbClr val="0070C0"/>
                </a:solidFill>
              </a:rPr>
              <a:t>: </a:t>
            </a:r>
            <a:r>
              <a:rPr lang="en-US" altLang="en-US" sz="7200">
                <a:solidFill>
                  <a:srgbClr val="0070C0"/>
                </a:solidFill>
              </a:rPr>
              <a:t>флаг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герб</a:t>
            </a:r>
            <a:r>
              <a:rPr lang="en-US" altLang="ru-RU" sz="7200">
                <a:solidFill>
                  <a:srgbClr val="0070C0"/>
                </a:solidFill>
              </a:rPr>
              <a:t>,</a:t>
            </a:r>
            <a:endParaRPr lang="en-US" altLang="ru-RU" sz="720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ru-RU" sz="720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ru-RU" sz="2000">
              <a:solidFill>
                <a:srgbClr val="0070C0"/>
              </a:solidFill>
            </a:endParaRPr>
          </a:p>
        </p:txBody>
      </p:sp>
      <p:pic>
        <p:nvPicPr>
          <p:cNvPr id="2" name="Рисунок 1" descr="https://kaltasids1.edu-rb.ru/files/gallery/443af539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705" y="2997835"/>
            <a:ext cx="4029710" cy="345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1" descr="https://kaltasids1.edu-rb.ru/files/gallery/dbaf8805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5510" y="3140710"/>
            <a:ext cx="3947795" cy="331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6510" y="21590"/>
            <a:ext cx="9264015" cy="792670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29615" y="368300"/>
            <a:ext cx="4182745" cy="56934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Целевая направленность</a:t>
            </a:r>
            <a:endParaRPr lang="ru-RU" sz="20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патриота своей страны, формирование нравственных ценностей посредством музыкальной деятельности. Создание предметно развивающей среды, способствующей патриотическому воспитанию дошкольников.</a:t>
            </a: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 descr="https://kaltasids1.edu-rb.ru/files/gallery/f868b576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9500" y="1355725"/>
            <a:ext cx="3971290" cy="5322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02"/>
    </mc:Choice>
    <mc:Fallback>
      <p:transition spd="slow" advTm="1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0480" y="-27305"/>
            <a:ext cx="9174480" cy="6885940"/>
          </a:xfrm>
          <a:prstGeom prst="rect">
            <a:avLst/>
          </a:prstGeom>
          <a:noFill/>
        </p:spPr>
      </p:pic>
      <p:sp>
        <p:nvSpPr>
          <p:cNvPr id="8" name="Замещающее содержимое 7"/>
          <p:cNvSpPr>
            <a:spLocks noGrp="1"/>
          </p:cNvSpPr>
          <p:nvPr>
            <p:ph sz="half" idx="2"/>
          </p:nvPr>
        </p:nvSpPr>
        <p:spPr>
          <a:xfrm>
            <a:off x="539115" y="109855"/>
            <a:ext cx="7698740" cy="2117725"/>
          </a:xfrm>
        </p:spPr>
        <p:txBody>
          <a:bodyPr>
            <a:normAutofit fontScale="25000" lnSpcReduction="20000"/>
          </a:bodyPr>
          <a:lstStyle/>
          <a:p>
            <a:pPr marL="0" indent="0" font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6</a:t>
            </a:r>
            <a:r>
              <a:rPr lang="ru-RU" sz="9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Праздник « День Российского флага»</a:t>
            </a:r>
            <a:endParaRPr lang="ru-RU" sz="9600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ctr">
              <a:buNone/>
            </a:pP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Приобщение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символике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Российской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Федерации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приоритетных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патриотическом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воспитании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ru-RU" sz="72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ctr">
              <a:buNone/>
            </a:pPr>
            <a:r>
              <a:rPr lang="ru-RU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Проводится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целью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приобретения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новых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</a:t>
            </a:r>
            <a:r>
              <a:rPr lang="ru-RU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важном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государственном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символе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Флаге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  <a:r>
              <a:rPr lang="ru-RU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ебята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</a:t>
            </a:r>
            <a:r>
              <a:rPr lang="ru-RU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ют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значимости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нашего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государства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помочь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полной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мере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понять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осмыслить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символы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происхождение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значение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образы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</a:t>
            </a:r>
            <a:r>
              <a:rPr lang="en-US" altLang="ru-RU" sz="7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altLang="ru-RU" sz="72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72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altLang="en-US" sz="7200"/>
          </a:p>
        </p:txBody>
      </p:sp>
      <p:pic>
        <p:nvPicPr>
          <p:cNvPr id="3" name="Рисунок 1" descr="https://kaltasids1.edu-rb.ru/files/gallery/7748f758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953385"/>
            <a:ext cx="4589145" cy="334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1" descr="https://kaltasids1.edu-rb.ru/files/gallery/6e9c2f4d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5555" y="3018790"/>
            <a:ext cx="3730625" cy="3556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635"/>
            <a:ext cx="9227185" cy="6923405"/>
          </a:xfrm>
          <a:prstGeom prst="rect">
            <a:avLst/>
          </a:prstGeom>
          <a:noFill/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367030" y="274955"/>
            <a:ext cx="8444230" cy="1741170"/>
          </a:xfrm>
        </p:spPr>
        <p:txBody>
          <a:bodyPr>
            <a:normAutofit fontScale="25000"/>
          </a:bodyPr>
          <a:p>
            <a:pPr marL="0" indent="0">
              <a:buNone/>
            </a:pPr>
            <a:r>
              <a:rPr lang="en-US" altLang="en-US" sz="7200">
                <a:solidFill>
                  <a:srgbClr val="0070C0"/>
                </a:solidFill>
              </a:rPr>
              <a:t>Для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ребенка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дошкольного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возраста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Родина</a:t>
            </a:r>
            <a:r>
              <a:rPr lang="en-US" altLang="ru-RU" sz="7200">
                <a:solidFill>
                  <a:srgbClr val="0070C0"/>
                </a:solidFill>
              </a:rPr>
              <a:t> — </a:t>
            </a:r>
            <a:r>
              <a:rPr lang="en-US" altLang="en-US" sz="7200">
                <a:solidFill>
                  <a:srgbClr val="0070C0"/>
                </a:solidFill>
              </a:rPr>
              <a:t>это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мама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это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дом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где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он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живет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это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детский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сад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с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его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воспитателями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друзьями</a:t>
            </a:r>
            <a:r>
              <a:rPr lang="en-US" altLang="ru-RU" sz="7200">
                <a:solidFill>
                  <a:srgbClr val="0070C0"/>
                </a:solidFill>
              </a:rPr>
              <a:t>. </a:t>
            </a:r>
            <a:r>
              <a:rPr lang="en-US" altLang="en-US" sz="7200">
                <a:solidFill>
                  <a:srgbClr val="0070C0"/>
                </a:solidFill>
              </a:rPr>
              <a:t>Нравственное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воспитание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ребенка</a:t>
            </a:r>
            <a:r>
              <a:rPr lang="en-US" altLang="ru-RU" sz="7200">
                <a:solidFill>
                  <a:srgbClr val="0070C0"/>
                </a:solidFill>
              </a:rPr>
              <a:t>-</a:t>
            </a:r>
            <a:r>
              <a:rPr lang="en-US" altLang="en-US" sz="7200">
                <a:solidFill>
                  <a:srgbClr val="0070C0"/>
                </a:solidFill>
              </a:rPr>
              <a:t>дошкольника</a:t>
            </a:r>
            <a:r>
              <a:rPr lang="en-US" altLang="ru-RU" sz="7200">
                <a:solidFill>
                  <a:srgbClr val="0070C0"/>
                </a:solidFill>
              </a:rPr>
              <a:t> — </a:t>
            </a:r>
            <a:r>
              <a:rPr lang="en-US" altLang="en-US" sz="7200">
                <a:solidFill>
                  <a:srgbClr val="0070C0"/>
                </a:solidFill>
              </a:rPr>
              <a:t>это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прежде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всего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воспитание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любви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уважения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к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матери</a:t>
            </a:r>
            <a:r>
              <a:rPr lang="en-US" altLang="ru-RU" sz="7200">
                <a:solidFill>
                  <a:srgbClr val="0070C0"/>
                </a:solidFill>
              </a:rPr>
              <a:t>. </a:t>
            </a:r>
            <a:r>
              <a:rPr lang="en-US" altLang="en-US" sz="7200">
                <a:solidFill>
                  <a:srgbClr val="0070C0"/>
                </a:solidFill>
              </a:rPr>
              <a:t>Для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того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чтобы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песни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маме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устойчиво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вошли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в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жизнь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ребёнка</a:t>
            </a:r>
            <a:r>
              <a:rPr lang="ru-RU" altLang="en-US" sz="7200">
                <a:solidFill>
                  <a:srgbClr val="0070C0"/>
                </a:solidFill>
              </a:rPr>
              <a:t>. С</a:t>
            </a:r>
            <a:r>
              <a:rPr lang="en-US" altLang="en-US" sz="7200">
                <a:solidFill>
                  <a:srgbClr val="0070C0"/>
                </a:solidFill>
              </a:rPr>
              <a:t>овместно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с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воспитателями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специалистами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использую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их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в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разных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ситуациях</a:t>
            </a:r>
            <a:r>
              <a:rPr lang="en-US" altLang="ru-RU" sz="7200">
                <a:solidFill>
                  <a:srgbClr val="0070C0"/>
                </a:solidFill>
              </a:rPr>
              <a:t>: </a:t>
            </a:r>
            <a:r>
              <a:rPr lang="en-US" altLang="en-US" sz="7200">
                <a:solidFill>
                  <a:srgbClr val="0070C0"/>
                </a:solidFill>
              </a:rPr>
              <a:t>во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время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у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бесед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маме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на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занятиях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при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рассматривании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репродукций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с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изображением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матери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и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ребёнка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а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также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в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праздничных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концертах</a:t>
            </a:r>
            <a:r>
              <a:rPr lang="en-US" altLang="ru-RU" sz="7200">
                <a:solidFill>
                  <a:srgbClr val="0070C0"/>
                </a:solidFill>
              </a:rPr>
              <a:t>, </a:t>
            </a:r>
            <a:r>
              <a:rPr lang="en-US" altLang="en-US" sz="7200">
                <a:solidFill>
                  <a:srgbClr val="0070C0"/>
                </a:solidFill>
              </a:rPr>
              <a:t>посвященных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«</a:t>
            </a:r>
            <a:r>
              <a:rPr lang="en-US" altLang="en-US" sz="7200">
                <a:solidFill>
                  <a:srgbClr val="0070C0"/>
                </a:solidFill>
              </a:rPr>
              <a:t>Деню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матери</a:t>
            </a:r>
            <a:r>
              <a:rPr lang="en-US" altLang="en-US" sz="7200">
                <a:solidFill>
                  <a:srgbClr val="0070C0"/>
                </a:solidFill>
              </a:rPr>
              <a:t>»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и</a:t>
            </a:r>
            <a:r>
              <a:rPr lang="en-US" altLang="ru-RU" sz="7200">
                <a:solidFill>
                  <a:srgbClr val="0070C0"/>
                </a:solidFill>
              </a:rPr>
              <a:t> “8 </a:t>
            </a:r>
            <a:r>
              <a:rPr lang="en-US" altLang="en-US" sz="7200">
                <a:solidFill>
                  <a:srgbClr val="0070C0"/>
                </a:solidFill>
              </a:rPr>
              <a:t>марта</a:t>
            </a:r>
            <a:r>
              <a:rPr lang="en-US" altLang="ru-RU" sz="7200">
                <a:solidFill>
                  <a:srgbClr val="0070C0"/>
                </a:solidFill>
              </a:rPr>
              <a:t>”, </a:t>
            </a:r>
            <a:r>
              <a:rPr lang="en-US" altLang="en-US" sz="7200">
                <a:solidFill>
                  <a:srgbClr val="0070C0"/>
                </a:solidFill>
              </a:rPr>
              <a:t>на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которых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активно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привлекаем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к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участию</a:t>
            </a:r>
            <a:r>
              <a:rPr lang="en-US" altLang="ru-RU" sz="7200">
                <a:solidFill>
                  <a:srgbClr val="0070C0"/>
                </a:solidFill>
              </a:rPr>
              <a:t> </a:t>
            </a:r>
            <a:r>
              <a:rPr lang="en-US" altLang="en-US" sz="7200">
                <a:solidFill>
                  <a:srgbClr val="0070C0"/>
                </a:solidFill>
              </a:rPr>
              <a:t>мам</a:t>
            </a:r>
            <a:r>
              <a:rPr lang="en-US" altLang="ru-RU" sz="7200">
                <a:solidFill>
                  <a:srgbClr val="0070C0"/>
                </a:solidFill>
              </a:rPr>
              <a:t>.</a:t>
            </a:r>
            <a:endParaRPr lang="en-US" altLang="ru-RU" sz="720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altLang="en-US" sz="8000" u="sng">
                <a:solidFill>
                  <a:srgbClr val="0070C0"/>
                </a:solidFill>
              </a:rPr>
              <a:t>Праздник « День Матери»</a:t>
            </a:r>
            <a:endParaRPr lang="ru-RU" altLang="en-US" sz="8000" u="sng">
              <a:solidFill>
                <a:srgbClr val="0070C0"/>
              </a:solidFill>
            </a:endParaRPr>
          </a:p>
        </p:txBody>
      </p:sp>
      <p:pic>
        <p:nvPicPr>
          <p:cNvPr id="12" name="Рисунок 1" descr="https://kaltasids1.edu-rb.ru/files/gallery/af45f0b7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05" y="3140710"/>
            <a:ext cx="4043045" cy="3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" descr="https://kaltasids1.edu-rb.ru/files/gallery/8b46050441.jpg"/>
          <p:cNvPicPr>
            <a:picLocks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145" y="2853055"/>
            <a:ext cx="4041775" cy="2802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2902585"/>
          </a:xfrm>
        </p:spPr>
        <p:txBody>
          <a:bodyPr/>
          <a:p>
            <a:r>
              <a:rPr lang="ru-RU" altLang="en-US"/>
              <a:t>длтлот</a:t>
            </a:r>
            <a:endParaRPr lang="ru-RU" altLang="en-US"/>
          </a:p>
        </p:txBody>
      </p:sp>
      <p:sp>
        <p:nvSpPr>
          <p:cNvPr id="6" name="Замещающий 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/>
          </a:bodyPr>
          <a:p>
            <a:r>
              <a:rPr lang="ru-RU" altLang="en-US"/>
              <a:t>                                                                 бтмопсьм им </a:t>
            </a:r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6195" y="0"/>
            <a:ext cx="9324340" cy="7137400"/>
          </a:xfrm>
          <a:prstGeom prst="rect">
            <a:avLst/>
          </a:prstGeom>
          <a:noFill/>
        </p:spPr>
      </p:pic>
      <p:sp>
        <p:nvSpPr>
          <p:cNvPr id="9" name="Замещающий текст 8"/>
          <p:cNvSpPr>
            <a:spLocks noGrp="1"/>
          </p:cNvSpPr>
          <p:nvPr>
            <p:ph type="body" sz="quarter" idx="3"/>
          </p:nvPr>
        </p:nvSpPr>
        <p:spPr>
          <a:xfrm>
            <a:off x="467995" y="309245"/>
            <a:ext cx="8262620" cy="495935"/>
          </a:xfrm>
        </p:spPr>
        <p:txBody>
          <a:bodyPr>
            <a:noAutofit/>
          </a:bodyPr>
          <a:p>
            <a:pPr marL="0" indent="0">
              <a:buNone/>
            </a:pPr>
            <a:endParaRPr lang="ru-RU" altLang="en-US" sz="1100" u="sng">
              <a:solidFill>
                <a:srgbClr val="0070C0"/>
              </a:solidFill>
              <a:sym typeface="+mn-ea"/>
            </a:endParaRPr>
          </a:p>
          <a:p>
            <a:pPr marL="0" indent="0">
              <a:buNone/>
            </a:pPr>
            <a:r>
              <a:rPr lang="ru-RU" altLang="en-US" sz="2000" u="sng">
                <a:solidFill>
                  <a:srgbClr val="0070C0"/>
                </a:solidFill>
                <a:sym typeface="+mn-ea"/>
              </a:rPr>
              <a:t>Праздник « 8 Марта-мамин день»</a:t>
            </a:r>
            <a:endParaRPr lang="en-US" altLang="ru-RU" sz="1100" u="sng">
              <a:solidFill>
                <a:srgbClr val="0070C0"/>
              </a:solidFill>
            </a:endParaRPr>
          </a:p>
        </p:txBody>
      </p:sp>
      <p:pic>
        <p:nvPicPr>
          <p:cNvPr id="2" name="Рисунок 1" descr="https://kaltasids1.edu-rb.ru/files/gallery/ec4b1d64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05" y="1268730"/>
            <a:ext cx="4140200" cy="32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" descr="https://kaltasids1.edu-rb.ru/files/gallery/05ebf9efc9.jpg"/>
          <p:cNvPicPr>
            <a:picLocks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655" y="2230120"/>
            <a:ext cx="4041775" cy="3646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3" name="Замещающий текст 1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8735" y="0"/>
            <a:ext cx="9216390" cy="6831330"/>
          </a:xfrm>
          <a:prstGeom prst="rect">
            <a:avLst/>
          </a:prstGeom>
          <a:noFill/>
        </p:spPr>
      </p:pic>
      <p:sp>
        <p:nvSpPr>
          <p:cNvPr id="14" name="Замещающий текст 13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7" name="Замещающее содержимое 6"/>
          <p:cNvSpPr>
            <a:spLocks noGrp="1"/>
          </p:cNvSpPr>
          <p:nvPr/>
        </p:nvSpPr>
        <p:spPr>
          <a:xfrm>
            <a:off x="252095" y="377825"/>
            <a:ext cx="8006080" cy="1040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6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>
                <a:solidFill>
                  <a:srgbClr val="0070C0"/>
                </a:solidFill>
              </a:rPr>
              <a:t>Воспитательное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значение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праздника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День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Республики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заключается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в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формировании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и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развитии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чувства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патриотизма</a:t>
            </a:r>
            <a:r>
              <a:rPr lang="en-US" altLang="ru-RU">
                <a:solidFill>
                  <a:srgbClr val="0070C0"/>
                </a:solidFill>
              </a:rPr>
              <a:t>, </a:t>
            </a:r>
            <a:r>
              <a:rPr lang="en-US" altLang="en-US">
                <a:solidFill>
                  <a:srgbClr val="0070C0"/>
                </a:solidFill>
              </a:rPr>
              <a:t>познавательного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интереса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и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привитии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любви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к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истории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и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природе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родного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края</a:t>
            </a:r>
            <a:r>
              <a:rPr lang="en-US" altLang="ru-RU">
                <a:solidFill>
                  <a:srgbClr val="0070C0"/>
                </a:solidFill>
              </a:rPr>
              <a:t>, </a:t>
            </a:r>
            <a:r>
              <a:rPr lang="en-US" altLang="en-US">
                <a:solidFill>
                  <a:srgbClr val="0070C0"/>
                </a:solidFill>
              </a:rPr>
              <a:t>его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r>
              <a:rPr lang="en-US" altLang="en-US">
                <a:solidFill>
                  <a:srgbClr val="0070C0"/>
                </a:solidFill>
              </a:rPr>
              <a:t>жителям</a:t>
            </a:r>
            <a:r>
              <a:rPr lang="en-US" altLang="ru-RU">
                <a:solidFill>
                  <a:srgbClr val="0070C0"/>
                </a:solidFill>
              </a:rPr>
              <a:t>.  </a:t>
            </a:r>
            <a:endParaRPr lang="ru-RU" altLang="en-US">
              <a:solidFill>
                <a:srgbClr val="0070C0"/>
              </a:solidFill>
            </a:endParaRPr>
          </a:p>
        </p:txBody>
      </p:sp>
      <p:sp>
        <p:nvSpPr>
          <p:cNvPr id="8" name="Замещающее содержимое 6"/>
          <p:cNvSpPr>
            <a:spLocks noGrp="1"/>
          </p:cNvSpPr>
          <p:nvPr/>
        </p:nvSpPr>
        <p:spPr>
          <a:xfrm>
            <a:off x="755650" y="-5715"/>
            <a:ext cx="197485" cy="856615"/>
          </a:xfrm>
          <a:prstGeom prst="rect">
            <a:avLst/>
          </a:prstGeom>
        </p:spPr>
        <p:txBody>
          <a:bodyPr vert="horz" lIns="91440" tIns="45720" rIns="91440" bIns="45720" rtlCol="0">
            <a:normAutofit fontScale="3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>
                <a:solidFill>
                  <a:srgbClr val="0070C0"/>
                </a:solidFill>
              </a:rPr>
              <a:t>»</a:t>
            </a:r>
            <a:endParaRPr lang="ru-RU" altLang="en-US">
              <a:solidFill>
                <a:srgbClr val="0070C0"/>
              </a:solidFill>
            </a:endParaRPr>
          </a:p>
        </p:txBody>
      </p:sp>
      <p:sp>
        <p:nvSpPr>
          <p:cNvPr id="9" name="Замещающее содержимое 6"/>
          <p:cNvSpPr>
            <a:spLocks noGrp="1"/>
          </p:cNvSpPr>
          <p:nvPr/>
        </p:nvSpPr>
        <p:spPr>
          <a:xfrm>
            <a:off x="224155" y="99060"/>
            <a:ext cx="8133080" cy="1344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 sz="2000" u="sng">
                <a:solidFill>
                  <a:srgbClr val="0070C0"/>
                </a:solidFill>
              </a:rPr>
              <a:t>Праздник « День республики Башкортостан»</a:t>
            </a:r>
            <a:endParaRPr lang="ru-RU" altLang="en-US" sz="2000" u="sng">
              <a:solidFill>
                <a:srgbClr val="0070C0"/>
              </a:solidFill>
            </a:endParaRPr>
          </a:p>
        </p:txBody>
      </p:sp>
      <p:pic>
        <p:nvPicPr>
          <p:cNvPr id="10" name="Рисунок 1" descr="https://kaltasids1.edu-rb.ru/files/gallery/8d14fe08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05" y="1268730"/>
            <a:ext cx="3818890" cy="2785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" descr="https://kaltasids1.edu-rb.ru/files/gallery/49b23478a4.jpg"/>
          <p:cNvPicPr>
            <a:picLocks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755" y="1340485"/>
            <a:ext cx="4041775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1" descr="https://kaltasids1.edu-rb.ru/files/gallery/5e5a887e6c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149090"/>
            <a:ext cx="4233545" cy="26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1" descr="https://kaltasids1.edu-rb.ru/files/gallery/5e5a887e6c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5" y="4227195"/>
            <a:ext cx="3811905" cy="236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9" descr="Открыть изображение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115" y="4220845"/>
            <a:ext cx="374205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2902585"/>
          </a:xfrm>
        </p:spPr>
        <p:txBody>
          <a:bodyPr/>
          <a:p>
            <a:r>
              <a:rPr lang="ru-RU" altLang="en-US"/>
              <a:t>длтлот</a:t>
            </a:r>
            <a:endParaRPr lang="ru-RU" altLang="en-US"/>
          </a:p>
        </p:txBody>
      </p:sp>
      <p:sp>
        <p:nvSpPr>
          <p:cNvPr id="6" name="Замещающий 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/>
          </a:bodyPr>
          <a:p>
            <a:r>
              <a:rPr lang="ru-RU" altLang="en-US"/>
              <a:t>                                                                 бтмопсьм им </a:t>
            </a:r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90170" y="0"/>
            <a:ext cx="9187815" cy="6805295"/>
          </a:xfrm>
          <a:prstGeom prst="rect">
            <a:avLst/>
          </a:prstGeom>
          <a:noFill/>
        </p:spPr>
      </p:pic>
      <p:sp>
        <p:nvSpPr>
          <p:cNvPr id="9" name="Замещающий текст 8"/>
          <p:cNvSpPr>
            <a:spLocks noGrp="1"/>
          </p:cNvSpPr>
          <p:nvPr>
            <p:ph type="body" sz="quarter" idx="3"/>
          </p:nvPr>
        </p:nvSpPr>
        <p:spPr>
          <a:xfrm>
            <a:off x="467995" y="309245"/>
            <a:ext cx="8262620" cy="2076450"/>
          </a:xfrm>
        </p:spPr>
        <p:txBody>
          <a:bodyPr>
            <a:normAutofit fontScale="25000"/>
          </a:bodyPr>
          <a:p>
            <a:pPr marL="0" indent="0">
              <a:buNone/>
            </a:pPr>
            <a:r>
              <a:rPr lang="ru-RU" altLang="en-US">
                <a:solidFill>
                  <a:srgbClr val="0070C0"/>
                </a:solidFill>
              </a:rPr>
              <a:t>     </a:t>
            </a:r>
            <a:r>
              <a:rPr lang="ru-RU" altLang="en-US" sz="7200" u="sng">
                <a:solidFill>
                  <a:srgbClr val="0070C0"/>
                </a:solidFill>
                <a:sym typeface="+mn-ea"/>
              </a:rPr>
              <a:t>Встречи с участниками СВО  и боевых действий в   Афганистане</a:t>
            </a:r>
            <a:r>
              <a:rPr lang="ru-RU" altLang="en-US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способствуют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формированию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у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подрастающего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поколения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уважительного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отношения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к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истории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Отече</a:t>
            </a:r>
            <a:r>
              <a:rPr lang="ru-RU" altLang="en-US" sz="7200">
                <a:solidFill>
                  <a:srgbClr val="0070C0"/>
                </a:solidFill>
                <a:sym typeface="+mn-ea"/>
              </a:rPr>
              <a:t>ства,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ветеранам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ru-RU" altLang="en-US" sz="7200">
                <a:solidFill>
                  <a:srgbClr val="0070C0"/>
                </a:solidFill>
                <a:sym typeface="+mn-ea"/>
              </a:rPr>
              <a:t> и участникам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войны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ru-RU" altLang="en-US" sz="7200">
                <a:solidFill>
                  <a:srgbClr val="0070C0"/>
                </a:solidFill>
                <a:sym typeface="+mn-ea"/>
              </a:rPr>
              <a:t>,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сохранение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памяти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о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ru-RU" altLang="en-US" sz="7200">
                <a:solidFill>
                  <a:srgbClr val="0070C0"/>
                </a:solidFill>
                <a:sym typeface="+mn-ea"/>
              </a:rPr>
              <a:t> их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подвиг</a:t>
            </a:r>
            <a:r>
              <a:rPr lang="ru-RU" altLang="en-US" sz="7200">
                <a:solidFill>
                  <a:srgbClr val="0070C0"/>
                </a:solidFill>
                <a:sym typeface="+mn-ea"/>
              </a:rPr>
              <a:t>ах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;</a:t>
            </a:r>
            <a:endParaRPr lang="en-US" altLang="ru-RU" sz="720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en-US" sz="7200">
                <a:solidFill>
                  <a:srgbClr val="0070C0"/>
                </a:solidFill>
                <a:sym typeface="+mn-ea"/>
              </a:rPr>
              <a:t>Воспитанники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нашего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детского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сада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принимают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активное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участие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в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помощи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военнослужащим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СВО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. </a:t>
            </a:r>
            <a:r>
              <a:rPr lang="ru-RU" altLang="en-US" sz="7200">
                <a:solidFill>
                  <a:srgbClr val="0070C0"/>
                </a:solidFill>
                <a:sym typeface="+mn-ea"/>
              </a:rPr>
              <a:t> Оказывают моральную поддержку, 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рисуют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яркие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рисунки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открытки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на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военную</a:t>
            </a:r>
            <a:r>
              <a:rPr lang="en-US" altLang="ru-RU" sz="7200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 sz="7200">
                <a:solidFill>
                  <a:srgbClr val="0070C0"/>
                </a:solidFill>
                <a:sym typeface="+mn-ea"/>
              </a:rPr>
              <a:t>тематику</a:t>
            </a:r>
            <a:r>
              <a:rPr lang="ru-RU" altLang="en-US" sz="7200">
                <a:solidFill>
                  <a:srgbClr val="0070C0"/>
                </a:solidFill>
                <a:sym typeface="+mn-ea"/>
              </a:rPr>
              <a:t> для посылок</a:t>
            </a:r>
            <a:endParaRPr lang="ru-RU" altLang="en-US" sz="7200">
              <a:solidFill>
                <a:srgbClr val="0070C0"/>
              </a:solidFill>
              <a:sym typeface="+mn-ea"/>
            </a:endParaRPr>
          </a:p>
          <a:p>
            <a:endParaRPr lang="ru-RU" altLang="en-US" sz="7200">
              <a:solidFill>
                <a:srgbClr val="0070C0"/>
              </a:solidFill>
            </a:endParaRPr>
          </a:p>
        </p:txBody>
      </p:sp>
      <p:pic>
        <p:nvPicPr>
          <p:cNvPr id="3" name="Рисунок 1" descr="https://kaltasids1.edu-rb.ru/files/gallery/45b5c9e3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2040" y="3098165"/>
            <a:ext cx="3838575" cy="303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1" descr="https://kaltasids1.edu-rb.ru/files/gallery/462b7275e1.jpg"/>
          <p:cNvPicPr>
            <a:picLocks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05" y="2132965"/>
            <a:ext cx="4041775" cy="258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1" descr="https://kaltasids1.edu-rb.ru/files/gallery/0d845cf4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05" y="4797425"/>
            <a:ext cx="3967480" cy="2112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6830" y="-635"/>
            <a:ext cx="9232265" cy="6858635"/>
          </a:xfrm>
          <a:prstGeom prst="rect">
            <a:avLst/>
          </a:prstGeom>
          <a:noFill/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587375" y="962025"/>
            <a:ext cx="7466330" cy="403352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en-US" sz="6000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altLang="en-US" sz="6000" dirty="0" err="1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Патриотическое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воспитание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дошкольников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посредством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ru-RU" altLang="en-US" sz="7200" dirty="0">
                <a:solidFill>
                  <a:srgbClr val="0070C0"/>
                </a:solidFill>
              </a:rPr>
              <a:t>       </a:t>
            </a:r>
            <a:r>
              <a:rPr lang="en-US" altLang="en-US" sz="8000" u="sng" dirty="0" err="1">
                <a:solidFill>
                  <a:srgbClr val="0070C0"/>
                </a:solidFill>
              </a:rPr>
              <a:t>проектной</a:t>
            </a:r>
            <a:r>
              <a:rPr lang="en-US" altLang="ru-RU" sz="8000" u="sng" dirty="0">
                <a:solidFill>
                  <a:srgbClr val="0070C0"/>
                </a:solidFill>
              </a:rPr>
              <a:t> </a:t>
            </a:r>
            <a:r>
              <a:rPr lang="en-US" altLang="en-US" sz="8000" u="sng" dirty="0" err="1">
                <a:solidFill>
                  <a:srgbClr val="0070C0"/>
                </a:solidFill>
              </a:rPr>
              <a:t>деятельности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является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эффективным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практичным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подходом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к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формированию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нравственных</a:t>
            </a:r>
            <a:r>
              <a:rPr lang="ru-RU" altLang="en-US" sz="7200" dirty="0" err="1">
                <a:solidFill>
                  <a:srgbClr val="0070C0"/>
                </a:solidFill>
              </a:rPr>
              <a:t> ценностей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патриотических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чувств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у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детей</a:t>
            </a:r>
            <a:r>
              <a:rPr lang="en-US" altLang="ru-RU" sz="7200" dirty="0">
                <a:solidFill>
                  <a:srgbClr val="0070C0"/>
                </a:solidFill>
              </a:rPr>
              <a:t>. </a:t>
            </a:r>
            <a:r>
              <a:rPr lang="en-US" altLang="en-US" sz="7200" dirty="0" err="1">
                <a:solidFill>
                  <a:srgbClr val="0070C0"/>
                </a:solidFill>
              </a:rPr>
              <a:t>Проектная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деятельность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стимулирует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активное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участие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детей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в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процессе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обучения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развития</a:t>
            </a:r>
            <a:r>
              <a:rPr lang="en-US" altLang="ru-RU" sz="7200" dirty="0">
                <a:solidFill>
                  <a:srgbClr val="0070C0"/>
                </a:solidFill>
              </a:rPr>
              <a:t>. </a:t>
            </a:r>
            <a:r>
              <a:rPr lang="en-US" altLang="en-US" sz="7200" dirty="0" err="1">
                <a:solidFill>
                  <a:srgbClr val="0070C0"/>
                </a:solidFill>
              </a:rPr>
              <a:t>Она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позволяет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детям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быть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инициаторами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организаторами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своего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обучения</a:t>
            </a:r>
            <a:r>
              <a:rPr lang="en-US" altLang="ru-RU" sz="7200" dirty="0">
                <a:solidFill>
                  <a:srgbClr val="0070C0"/>
                </a:solidFill>
              </a:rPr>
              <a:t>, </a:t>
            </a:r>
            <a:r>
              <a:rPr lang="en-US" altLang="en-US" sz="7200" dirty="0" err="1">
                <a:solidFill>
                  <a:srgbClr val="0070C0"/>
                </a:solidFill>
              </a:rPr>
              <a:t>что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способствует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развитию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их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творческих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критических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мыслительных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навыков</a:t>
            </a:r>
            <a:r>
              <a:rPr lang="en-US" altLang="ru-RU" sz="7200" dirty="0">
                <a:solidFill>
                  <a:srgbClr val="0070C0"/>
                </a:solidFill>
              </a:rPr>
              <a:t>. </a:t>
            </a:r>
            <a:r>
              <a:rPr lang="en-US" altLang="en-US" sz="7200" dirty="0" err="1">
                <a:solidFill>
                  <a:srgbClr val="0070C0"/>
                </a:solidFill>
              </a:rPr>
              <a:t>Проекты</a:t>
            </a:r>
            <a:r>
              <a:rPr lang="en-US" altLang="ru-RU" sz="7200" dirty="0">
                <a:solidFill>
                  <a:srgbClr val="0070C0"/>
                </a:solidFill>
              </a:rPr>
              <a:t>, </a:t>
            </a:r>
            <a:r>
              <a:rPr lang="en-US" altLang="en-US" sz="7200" dirty="0" err="1">
                <a:solidFill>
                  <a:srgbClr val="0070C0"/>
                </a:solidFill>
              </a:rPr>
              <a:t>ориентированные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на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патриотическое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воспитание</a:t>
            </a:r>
            <a:r>
              <a:rPr lang="en-US" altLang="ru-RU" sz="7200" dirty="0">
                <a:solidFill>
                  <a:srgbClr val="0070C0"/>
                </a:solidFill>
              </a:rPr>
              <a:t>, </a:t>
            </a:r>
            <a:r>
              <a:rPr lang="en-US" altLang="en-US" sz="7200" dirty="0" err="1">
                <a:solidFill>
                  <a:srgbClr val="0070C0"/>
                </a:solidFill>
              </a:rPr>
              <a:t>способствуют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формированию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у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детей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чувства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гордости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за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свою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страну</a:t>
            </a:r>
            <a:r>
              <a:rPr lang="en-US" altLang="ru-RU" sz="7200" dirty="0">
                <a:solidFill>
                  <a:srgbClr val="0070C0"/>
                </a:solidFill>
              </a:rPr>
              <a:t>, </a:t>
            </a:r>
            <a:r>
              <a:rPr lang="en-US" altLang="en-US" sz="7200" dirty="0" err="1">
                <a:solidFill>
                  <a:srgbClr val="0070C0"/>
                </a:solidFill>
              </a:rPr>
              <a:t>ее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культуру</a:t>
            </a:r>
            <a:r>
              <a:rPr lang="en-US" altLang="ru-RU" sz="7200" dirty="0">
                <a:solidFill>
                  <a:srgbClr val="0070C0"/>
                </a:solidFill>
              </a:rPr>
              <a:t>, </a:t>
            </a:r>
            <a:r>
              <a:rPr lang="en-US" altLang="en-US" sz="7200" dirty="0" err="1">
                <a:solidFill>
                  <a:srgbClr val="0070C0"/>
                </a:solidFill>
              </a:rPr>
              <a:t>историю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достижения</a:t>
            </a:r>
            <a:r>
              <a:rPr lang="en-US" altLang="ru-RU" sz="7200" dirty="0">
                <a:solidFill>
                  <a:srgbClr val="0070C0"/>
                </a:solidFill>
              </a:rPr>
              <a:t>. </a:t>
            </a:r>
            <a:r>
              <a:rPr lang="en-US" altLang="en-US" sz="7200" dirty="0" err="1">
                <a:solidFill>
                  <a:srgbClr val="0070C0"/>
                </a:solidFill>
              </a:rPr>
              <a:t>Дети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учатся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уважать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свою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Родину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заботиться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о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ней</a:t>
            </a:r>
            <a:r>
              <a:rPr lang="en-US" altLang="ru-RU" sz="7200" dirty="0">
                <a:solidFill>
                  <a:srgbClr val="0070C0"/>
                </a:solidFill>
              </a:rPr>
              <a:t>. </a:t>
            </a:r>
            <a:r>
              <a:rPr lang="en-US" altLang="en-US" sz="7200" dirty="0">
                <a:solidFill>
                  <a:srgbClr val="0070C0"/>
                </a:solidFill>
              </a:rPr>
              <a:t>В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процессе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проектной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деятельности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дети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узнают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о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символах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традициях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своей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страны</a:t>
            </a:r>
            <a:r>
              <a:rPr lang="en-US" altLang="ru-RU" sz="7200" dirty="0">
                <a:solidFill>
                  <a:srgbClr val="0070C0"/>
                </a:solidFill>
              </a:rPr>
              <a:t>, </a:t>
            </a:r>
            <a:r>
              <a:rPr lang="en-US" altLang="en-US" sz="7200" dirty="0" err="1">
                <a:solidFill>
                  <a:srgbClr val="0070C0"/>
                </a:solidFill>
              </a:rPr>
              <a:t>героях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исторических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событиях</a:t>
            </a:r>
            <a:r>
              <a:rPr lang="en-US" altLang="ru-RU" sz="7200" dirty="0">
                <a:solidFill>
                  <a:srgbClr val="0070C0"/>
                </a:solidFill>
              </a:rPr>
              <a:t>. </a:t>
            </a:r>
            <a:r>
              <a:rPr lang="en-US" altLang="en-US" sz="7200" dirty="0" err="1">
                <a:solidFill>
                  <a:srgbClr val="0070C0"/>
                </a:solidFill>
              </a:rPr>
              <a:t>Это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помогает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им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развить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патриотические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чувства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укорениться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в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своей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культуре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народе</a:t>
            </a:r>
            <a:r>
              <a:rPr lang="en-US" altLang="ru-RU" sz="7200" dirty="0">
                <a:solidFill>
                  <a:srgbClr val="0070C0"/>
                </a:solidFill>
              </a:rPr>
              <a:t>.</a:t>
            </a:r>
            <a:endParaRPr lang="en-US" altLang="ru-RU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en-US" sz="7200" dirty="0">
                <a:solidFill>
                  <a:srgbClr val="0070C0"/>
                </a:solidFill>
              </a:rPr>
              <a:t>В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целом</a:t>
            </a:r>
            <a:r>
              <a:rPr lang="en-US" altLang="ru-RU" sz="7200" dirty="0">
                <a:solidFill>
                  <a:srgbClr val="0070C0"/>
                </a:solidFill>
              </a:rPr>
              <a:t>, </a:t>
            </a:r>
            <a:r>
              <a:rPr lang="en-US" altLang="en-US" sz="7200" dirty="0" err="1">
                <a:solidFill>
                  <a:srgbClr val="0070C0"/>
                </a:solidFill>
              </a:rPr>
              <a:t>патриотическое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воспитание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дошкольников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посредством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проектной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деятельности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представляет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собой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эффективный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метод</a:t>
            </a:r>
            <a:r>
              <a:rPr lang="en-US" altLang="ru-RU" sz="7200" dirty="0">
                <a:solidFill>
                  <a:srgbClr val="0070C0"/>
                </a:solidFill>
              </a:rPr>
              <a:t>, </a:t>
            </a:r>
            <a:r>
              <a:rPr lang="en-US" altLang="en-US" sz="7200" dirty="0" err="1">
                <a:solidFill>
                  <a:srgbClr val="0070C0"/>
                </a:solidFill>
              </a:rPr>
              <a:t>способствующий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развитию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нравственных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ценностей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патриотических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чувств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у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детей</a:t>
            </a:r>
            <a:r>
              <a:rPr lang="en-US" altLang="ru-RU" sz="7200" dirty="0">
                <a:solidFill>
                  <a:srgbClr val="0070C0"/>
                </a:solidFill>
              </a:rPr>
              <a:t>. </a:t>
            </a:r>
            <a:r>
              <a:rPr lang="en-US" altLang="en-US" sz="7200" dirty="0" err="1">
                <a:solidFill>
                  <a:srgbClr val="0070C0"/>
                </a:solidFill>
              </a:rPr>
              <a:t>Он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помогает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детям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стать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активными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гражданами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своей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страны</a:t>
            </a:r>
            <a:r>
              <a:rPr lang="en-US" altLang="ru-RU" sz="7200" dirty="0">
                <a:solidFill>
                  <a:srgbClr val="0070C0"/>
                </a:solidFill>
              </a:rPr>
              <a:t>, </a:t>
            </a:r>
            <a:r>
              <a:rPr lang="en-US" altLang="en-US" sz="7200" dirty="0" err="1">
                <a:solidFill>
                  <a:srgbClr val="0070C0"/>
                </a:solidFill>
              </a:rPr>
              <a:t>любящими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и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заботящимися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>
                <a:solidFill>
                  <a:srgbClr val="0070C0"/>
                </a:solidFill>
              </a:rPr>
              <a:t>о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своей</a:t>
            </a:r>
            <a:r>
              <a:rPr lang="en-US" altLang="ru-RU" sz="7200" dirty="0">
                <a:solidFill>
                  <a:srgbClr val="0070C0"/>
                </a:solidFill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</a:rPr>
              <a:t>Родине</a:t>
            </a:r>
            <a:r>
              <a:rPr lang="en-US" altLang="ru-RU" sz="7200" dirty="0">
                <a:solidFill>
                  <a:srgbClr val="0070C0"/>
                </a:solidFill>
              </a:rPr>
              <a:t>.</a:t>
            </a:r>
            <a:endParaRPr lang="en-US" altLang="ru-RU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ru-RU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ru-RU" sz="7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ий текст 5"/>
          <p:cNvSpPr>
            <a:spLocks noGrp="1"/>
          </p:cNvSpPr>
          <p:nvPr>
            <p:ph type="body" sz="half" idx="2"/>
          </p:nvPr>
        </p:nvSpPr>
        <p:spPr>
          <a:xfrm>
            <a:off x="356235" y="269875"/>
            <a:ext cx="8475345" cy="4505325"/>
          </a:xfrm>
        </p:spPr>
        <p:txBody>
          <a:bodyPr/>
          <a:p>
            <a:endParaRPr lang="ru-RU" altLang="en-US"/>
          </a:p>
        </p:txBody>
      </p:sp>
      <p:pic>
        <p:nvPicPr>
          <p:cNvPr id="17" name="Изображение 1" descr="IMG_256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-36195" y="3884295"/>
            <a:ext cx="9180195" cy="2980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1979930" y="404495"/>
            <a:ext cx="6552565" cy="866775"/>
          </a:xfrm>
          <a:prstGeom prst="rect">
            <a:avLst/>
          </a:prstGeom>
        </p:spPr>
        <p:txBody>
          <a:bodyPr>
            <a:noAutofit/>
          </a:bodyPr>
          <a:p>
            <a:pPr defTabSz="266700">
              <a:spcAft>
                <a:spcPct val="0"/>
              </a:spcAft>
            </a:pPr>
            <a:r>
              <a:rPr sz="1600" b="1" i="1">
                <a:latin typeface="Times New Roman" panose="02020603050405020304"/>
                <a:ea typeface="Times New Roman" panose="02020603050405020304"/>
              </a:rPr>
              <a:t>МБДОУ Калтасинский детский сад №1 «Солнышко» </a:t>
            </a:r>
            <a:endParaRPr sz="1600" b="1" i="1">
              <a:latin typeface="Times New Roman" panose="02020603050405020304"/>
              <a:ea typeface="Times New Roman" panose="02020603050405020304"/>
            </a:endParaRPr>
          </a:p>
          <a:p>
            <a:pPr algn="just" defTabSz="266700">
              <a:lnSpc>
                <a:spcPct val="114000"/>
              </a:lnSpc>
            </a:pPr>
            <a:r>
              <a:rPr sz="1600" b="1" i="1">
                <a:latin typeface="Times New Roman" panose="02020603050405020304"/>
                <a:ea typeface="Calibri" panose="020F0502020204030204"/>
              </a:rPr>
              <a:t>МР Калтасинский район Республики Башкортостан</a:t>
            </a:r>
            <a:endParaRPr sz="1600" b="1" i="1"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14000"/>
              </a:lnSpc>
            </a:pPr>
            <a:r>
              <a:rPr sz="1600" b="1" i="1">
                <a:latin typeface="Times New Roman" panose="02020603050405020304"/>
                <a:ea typeface="Calibri" panose="020F0502020204030204"/>
              </a:rPr>
              <a:t> </a:t>
            </a:r>
            <a:endParaRPr sz="1600" b="1" i="1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114000"/>
              </a:lnSpc>
            </a:pPr>
            <a:endParaRPr lang="ru-RU" sz="1600" b="1" i="1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114000"/>
              </a:lnSpc>
            </a:pPr>
            <a:r>
              <a:rPr lang="ru-RU" sz="1600" b="1" i="1">
                <a:latin typeface="Times New Roman" panose="02020603050405020304"/>
                <a:ea typeface="Calibri" panose="020F0502020204030204"/>
              </a:rPr>
              <a:t>Творческий проект</a:t>
            </a:r>
            <a:r>
              <a:rPr sz="1600" b="1" i="1">
                <a:latin typeface="Times New Roman" panose="02020603050405020304"/>
                <a:ea typeface="Times New Roman" panose="02020603050405020304"/>
              </a:rPr>
              <a:t> « </a:t>
            </a:r>
            <a:r>
              <a:rPr lang="ru-RU" sz="1600" b="1" i="1">
                <a:latin typeface="Times New Roman" panose="02020603050405020304"/>
                <a:ea typeface="Times New Roman" panose="02020603050405020304"/>
              </a:rPr>
              <a:t>Этот День Победы</a:t>
            </a:r>
            <a:r>
              <a:rPr sz="1600" b="1" i="1">
                <a:latin typeface="Times New Roman" panose="02020603050405020304"/>
                <a:ea typeface="Times New Roman" panose="02020603050405020304"/>
              </a:rPr>
              <a:t>» </a:t>
            </a:r>
            <a:endParaRPr sz="1600" b="1" i="1">
              <a:latin typeface="Times New Roman" panose="02020603050405020304"/>
              <a:ea typeface="Times New Roman" panose="02020603050405020304"/>
            </a:endParaRPr>
          </a:p>
          <a:p>
            <a:pPr defTabSz="266700">
              <a:lnSpc>
                <a:spcPct val="114000"/>
              </a:lnSpc>
            </a:pPr>
            <a:r>
              <a:rPr sz="1600" b="1" i="1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ru-RU" sz="1600" b="1" i="1">
                <a:latin typeface="Times New Roman" panose="02020603050405020304"/>
                <a:ea typeface="Times New Roman" panose="02020603050405020304"/>
              </a:rPr>
              <a:t>              в </a:t>
            </a:r>
            <a:r>
              <a:rPr sz="1600" b="1" i="1">
                <a:latin typeface="Times New Roman" panose="02020603050405020304"/>
                <a:ea typeface="Times New Roman" panose="02020603050405020304"/>
              </a:rPr>
              <a:t>старшей группе</a:t>
            </a:r>
            <a:endParaRPr sz="1600" b="1" i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spcAft>
                <a:spcPct val="0"/>
              </a:spcAft>
            </a:pPr>
            <a:r>
              <a:rPr sz="1600" b="1" i="1">
                <a:latin typeface="Times New Roman" panose="02020603050405020304"/>
                <a:ea typeface="Times New Roman" panose="02020603050405020304"/>
              </a:rPr>
              <a:t> </a:t>
            </a:r>
            <a:endParaRPr sz="1600" b="1" i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spcAft>
                <a:spcPct val="0"/>
              </a:spcAft>
            </a:pPr>
            <a:r>
              <a:rPr sz="2800" b="1" i="1">
                <a:latin typeface="Times New Roman" panose="02020603050405020304"/>
                <a:ea typeface="Times New Roman" panose="02020603050405020304"/>
              </a:rPr>
              <a:t>  </a:t>
            </a:r>
            <a:r>
              <a:rPr lang="ru-RU" sz="2800" b="1" i="1">
                <a:latin typeface="Times New Roman" panose="02020603050405020304"/>
                <a:ea typeface="Times New Roman" panose="02020603050405020304"/>
              </a:rPr>
              <a:t>                      </a:t>
            </a:r>
            <a:endParaRPr lang="ru-RU" sz="2800" b="1" i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spcAft>
                <a:spcPct val="0"/>
              </a:spcAft>
            </a:pPr>
            <a:endParaRPr lang="ru-RU" sz="2800" b="1" i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spcAft>
                <a:spcPct val="0"/>
              </a:spcAft>
            </a:pPr>
            <a:endParaRPr lang="ru-RU" sz="2800" b="1" i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spcAft>
                <a:spcPct val="0"/>
              </a:spcAft>
            </a:pPr>
            <a:endParaRPr lang="ru-RU" sz="2800" b="1" i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spcAft>
                <a:spcPct val="0"/>
              </a:spcAft>
            </a:pPr>
            <a:endParaRPr lang="ru-RU" sz="2800" b="1" i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spcAft>
                <a:spcPct val="0"/>
              </a:spcAft>
            </a:pPr>
            <a:endParaRPr lang="ru-RU" sz="2800" b="1" i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spcAft>
                <a:spcPct val="0"/>
              </a:spcAft>
            </a:pPr>
            <a:r>
              <a:rPr lang="ru-RU" sz="2800" b="1" i="1">
                <a:latin typeface="Times New Roman" panose="02020603050405020304"/>
                <a:ea typeface="Times New Roman" panose="02020603050405020304"/>
              </a:rPr>
              <a:t>                        </a:t>
            </a:r>
            <a:endParaRPr lang="ru-RU" sz="2800" b="1" i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spcAft>
                <a:spcPct val="0"/>
              </a:spcAft>
            </a:pPr>
            <a:endParaRPr lang="ru-RU" sz="2800" b="1" i="1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algn="ctr" defTabSz="266700">
              <a:spcAft>
                <a:spcPct val="0"/>
              </a:spcAft>
            </a:pPr>
            <a:r>
              <a:rPr lang="ru-RU" sz="2800" b="1" i="1">
                <a:latin typeface="Times New Roman" panose="02020603050405020304"/>
                <a:ea typeface="Times New Roman" panose="02020603050405020304"/>
              </a:rPr>
              <a:t>                       </a:t>
            </a:r>
            <a:r>
              <a:rPr sz="1600" b="1" i="1">
                <a:latin typeface="Times New Roman" panose="02020603050405020304"/>
                <a:ea typeface="Times New Roman" panose="02020603050405020304"/>
                <a:sym typeface="+mn-ea"/>
              </a:rPr>
              <a:t>Разработала: </a:t>
            </a:r>
            <a:r>
              <a:rPr lang="ru-RU" sz="1600" b="1" i="1">
                <a:latin typeface="Times New Roman" panose="02020603050405020304"/>
                <a:ea typeface="Times New Roman" panose="02020603050405020304"/>
                <a:sym typeface="+mn-ea"/>
              </a:rPr>
              <a:t>     </a:t>
            </a:r>
            <a:r>
              <a:rPr sz="1600" b="1" i="1">
                <a:latin typeface="Times New Roman" panose="02020603050405020304"/>
                <a:ea typeface="Times New Roman" panose="02020603050405020304"/>
                <a:sym typeface="+mn-ea"/>
              </a:rPr>
              <a:t>Музыкальный </a:t>
            </a:r>
            <a:r>
              <a:rPr lang="ru-RU" sz="1600" b="1" i="1">
                <a:latin typeface="Times New Roman" panose="02020603050405020304"/>
                <a:ea typeface="Times New Roman" panose="02020603050405020304"/>
                <a:sym typeface="+mn-ea"/>
              </a:rPr>
              <a:t>  </a:t>
            </a:r>
            <a:r>
              <a:rPr sz="1600" b="1" i="1">
                <a:latin typeface="Times New Roman" panose="02020603050405020304"/>
                <a:ea typeface="Times New Roman" panose="02020603050405020304"/>
                <a:sym typeface="+mn-ea"/>
              </a:rPr>
              <a:t>руководитель Сайги</a:t>
            </a:r>
            <a:r>
              <a:rPr lang="ru-RU" sz="1600" b="1" i="1">
                <a:latin typeface="Times New Roman" panose="02020603050405020304"/>
                <a:ea typeface="Times New Roman" panose="02020603050405020304"/>
                <a:sym typeface="+mn-ea"/>
              </a:rPr>
              <a:t>на</a:t>
            </a:r>
            <a:r>
              <a:rPr sz="1600" b="1" i="1">
                <a:latin typeface="Times New Roman" panose="02020603050405020304"/>
                <a:ea typeface="Times New Roman" panose="02020603050405020304"/>
                <a:sym typeface="+mn-ea"/>
              </a:rPr>
              <a:t>И.Е</a:t>
            </a:r>
            <a:endParaRPr sz="1600" b="1" i="1">
              <a:latin typeface="Times New Roman" panose="02020603050405020304"/>
              <a:ea typeface="Times New Roman" panose="02020603050405020304"/>
            </a:endParaRPr>
          </a:p>
          <a:p>
            <a:pPr algn="just" defTabSz="266700">
              <a:spcAft>
                <a:spcPct val="0"/>
              </a:spcAft>
            </a:pPr>
            <a:r>
              <a:rPr sz="1600" b="1" i="1">
                <a:latin typeface="Times New Roman" panose="02020603050405020304"/>
                <a:ea typeface="Times New Roman" panose="02020603050405020304"/>
                <a:sym typeface="+mn-ea"/>
              </a:rPr>
              <a:t>         </a:t>
            </a:r>
            <a:r>
              <a:rPr lang="ru-RU" sz="1600" b="1" i="1">
                <a:latin typeface="Times New Roman" panose="02020603050405020304"/>
                <a:ea typeface="Times New Roman" panose="02020603050405020304"/>
                <a:sym typeface="+mn-ea"/>
              </a:rPr>
              <a:t>   </a:t>
            </a:r>
            <a:r>
              <a:rPr sz="1600" b="1" i="1">
                <a:latin typeface="Times New Roman" panose="02020603050405020304"/>
                <a:ea typeface="Times New Roman" panose="02020603050405020304"/>
                <a:sym typeface="+mn-ea"/>
              </a:rPr>
              <a:t> </a:t>
            </a:r>
            <a:r>
              <a:rPr lang="ru-RU" sz="1600" b="1" i="1">
                <a:latin typeface="Times New Roman" panose="02020603050405020304"/>
                <a:ea typeface="Times New Roman" panose="02020603050405020304"/>
                <a:sym typeface="+mn-ea"/>
              </a:rPr>
              <a:t>                            </a:t>
            </a:r>
            <a:r>
              <a:rPr sz="1600" b="1" i="1">
                <a:latin typeface="Times New Roman" panose="02020603050405020304"/>
                <a:ea typeface="Times New Roman" panose="02020603050405020304"/>
                <a:sym typeface="+mn-ea"/>
              </a:rPr>
              <a:t>Провела воспитатель: Бишарова Э.К.</a:t>
            </a:r>
            <a:endParaRPr sz="1600" b="1" i="1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spcAft>
                <a:spcPct val="0"/>
              </a:spcAft>
            </a:pPr>
            <a:r>
              <a:rPr sz="1600" b="1" i="1">
                <a:latin typeface="Times New Roman" panose="02020603050405020304"/>
                <a:ea typeface="Times New Roman" panose="02020603050405020304"/>
              </a:rPr>
              <a:t>.</a:t>
            </a:r>
            <a:endParaRPr sz="1600" b="1" i="1">
              <a:latin typeface="Times New Roman" panose="02020603050405020304"/>
              <a:ea typeface="Times New Roman" panose="02020603050405020304"/>
            </a:endParaRPr>
          </a:p>
          <a:p>
            <a:pPr algn="just" defTabSz="266700">
              <a:spcAft>
                <a:spcPct val="0"/>
              </a:spcAft>
            </a:pPr>
            <a:r>
              <a:rPr sz="2800" b="1" i="1">
                <a:latin typeface="Times New Roman" panose="02020603050405020304"/>
                <a:ea typeface="Times New Roman" panose="02020603050405020304"/>
              </a:rPr>
              <a:t> </a:t>
            </a:r>
            <a:endParaRPr sz="2800" b="1" i="1">
              <a:latin typeface="Times New Roman" panose="02020603050405020304"/>
              <a:ea typeface="Times New Roman" panose="02020603050405020304"/>
            </a:endParaRPr>
          </a:p>
          <a:p>
            <a:pPr algn="just" defTabSz="266700">
              <a:spcAft>
                <a:spcPct val="0"/>
              </a:spcAft>
            </a:pPr>
            <a:r>
              <a:rPr sz="2800" b="1" i="1">
                <a:latin typeface="Times New Roman" panose="02020603050405020304"/>
                <a:ea typeface="Times New Roman" panose="02020603050405020304"/>
              </a:rPr>
              <a:t>                                                </a:t>
            </a:r>
            <a:endParaRPr sz="2800" b="1" i="1">
              <a:latin typeface="Times New Roman" panose="02020603050405020304"/>
              <a:ea typeface="Times New Roman" panose="02020603050405020304"/>
            </a:endParaRPr>
          </a:p>
          <a:p>
            <a:pPr algn="just" defTabSz="266700">
              <a:spcAft>
                <a:spcPct val="0"/>
              </a:spcAft>
            </a:pPr>
            <a:r>
              <a:rPr sz="2800" b="1" i="1">
                <a:latin typeface="Times New Roman" panose="02020603050405020304"/>
                <a:ea typeface="Times New Roman" panose="02020603050405020304"/>
              </a:rPr>
              <a:t> </a:t>
            </a:r>
            <a:endParaRPr sz="2800" b="1" i="1">
              <a:latin typeface="Times New Roman" panose="02020603050405020304"/>
              <a:ea typeface="Times New Roman" panose="02020603050405020304"/>
            </a:endParaRPr>
          </a:p>
          <a:p>
            <a:pPr algn="just" defTabSz="266700">
              <a:spcAft>
                <a:spcPct val="0"/>
              </a:spcAft>
            </a:pPr>
            <a:r>
              <a:rPr sz="2800" b="1" i="1">
                <a:latin typeface="Times New Roman" panose="02020603050405020304"/>
                <a:ea typeface="Times New Roman" panose="02020603050405020304"/>
              </a:rPr>
              <a:t> </a:t>
            </a:r>
            <a:endParaRPr sz="2800" b="1" i="1">
              <a:latin typeface="Times New Roman" panose="02020603050405020304"/>
              <a:ea typeface="Times New Roman" panose="02020603050405020304"/>
            </a:endParaRPr>
          </a:p>
          <a:p>
            <a:pPr algn="l" defTabSz="266700"/>
            <a:endParaRPr sz="1600" i="1"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3" name="Рисунок 19" descr="C:\Users\Наташа\Documents\IMG_20190214_21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118" y="1916748"/>
            <a:ext cx="3747135" cy="3930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3431540"/>
          </a:xfrm>
        </p:spPr>
        <p:txBody>
          <a:bodyPr/>
          <a:p>
            <a:endParaRPr lang="ru-RU" altLang="en-US"/>
          </a:p>
        </p:txBody>
      </p:sp>
      <p:pic>
        <p:nvPicPr>
          <p:cNvPr id="17" name="Изображение 1" descr="IMG_25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4004945"/>
            <a:ext cx="9007475" cy="278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Рисунок 1" descr="G:\20190429_104709.jpg"/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6310" y="3890010"/>
            <a:ext cx="5362575" cy="290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1" descr="G:\IMG-20190508-WA002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476885"/>
            <a:ext cx="4248785" cy="31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6" descr="G:\IMG-20190508-WA001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" y="332740"/>
            <a:ext cx="4184015" cy="3221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2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56515" y="-27305"/>
            <a:ext cx="9239250" cy="6968490"/>
          </a:xfrm>
          <a:prstGeom prst="rect">
            <a:avLst/>
          </a:prstGeom>
          <a:noFill/>
        </p:spPr>
      </p:pic>
      <p:sp>
        <p:nvSpPr>
          <p:cNvPr id="13" name="Замещающее содержимое 12"/>
          <p:cNvSpPr>
            <a:spLocks noGrp="1"/>
          </p:cNvSpPr>
          <p:nvPr>
            <p:ph sz="half" idx="1"/>
          </p:nvPr>
        </p:nvSpPr>
        <p:spPr>
          <a:xfrm>
            <a:off x="430530" y="78105"/>
            <a:ext cx="8368030" cy="924560"/>
          </a:xfrm>
        </p:spPr>
        <p:txBody>
          <a:bodyPr>
            <a:normAutofit fontScale="67500" lnSpcReduction="10000"/>
          </a:bodyPr>
          <a:lstStyle/>
          <a:p>
            <a:pPr marL="0" indent="0">
              <a:buNone/>
            </a:pPr>
            <a:r>
              <a:rPr lang="ru-RU" altLang="en-US"/>
              <a:t> </a:t>
            </a:r>
            <a:r>
              <a:rPr lang="ru-RU" altLang="en-US" sz="2965" u="sng">
                <a:solidFill>
                  <a:srgbClr val="0070C0"/>
                </a:solidFill>
              </a:rPr>
              <a:t>Спортивные праздники </a:t>
            </a:r>
            <a:r>
              <a:rPr lang="ru-RU" altLang="en-US" sz="2665">
                <a:solidFill>
                  <a:srgbClr val="0070C0"/>
                </a:solidFill>
              </a:rPr>
              <a:t>способствуют формированию </a:t>
            </a:r>
            <a:r>
              <a:rPr lang="en-US" altLang="ru-RU" sz="2665">
                <a:solidFill>
                  <a:srgbClr val="0070C0"/>
                </a:solidFill>
              </a:rPr>
              <a:t>  </a:t>
            </a:r>
            <a:r>
              <a:rPr lang="en-US" altLang="en-US" sz="2665">
                <a:solidFill>
                  <a:srgbClr val="0070C0"/>
                </a:solidFill>
              </a:rPr>
              <a:t>морально</a:t>
            </a:r>
            <a:r>
              <a:rPr lang="en-US" altLang="ru-RU" sz="2665">
                <a:solidFill>
                  <a:srgbClr val="0070C0"/>
                </a:solidFill>
              </a:rPr>
              <a:t>-</a:t>
            </a:r>
            <a:r>
              <a:rPr lang="en-US" altLang="en-US" sz="2665">
                <a:solidFill>
                  <a:srgbClr val="0070C0"/>
                </a:solidFill>
              </a:rPr>
              <a:t>волевых</a:t>
            </a:r>
            <a:r>
              <a:rPr lang="en-US" altLang="ru-RU" sz="2665">
                <a:solidFill>
                  <a:srgbClr val="0070C0"/>
                </a:solidFill>
              </a:rPr>
              <a:t> </a:t>
            </a:r>
            <a:r>
              <a:rPr lang="en-US" altLang="en-US" sz="2665">
                <a:solidFill>
                  <a:srgbClr val="0070C0"/>
                </a:solidFill>
              </a:rPr>
              <a:t>качеств</a:t>
            </a:r>
            <a:r>
              <a:rPr lang="en-US" altLang="ru-RU" sz="2665">
                <a:solidFill>
                  <a:srgbClr val="0070C0"/>
                </a:solidFill>
              </a:rPr>
              <a:t> </a:t>
            </a:r>
            <a:r>
              <a:rPr lang="en-US" altLang="en-US" sz="2665">
                <a:solidFill>
                  <a:srgbClr val="0070C0"/>
                </a:solidFill>
              </a:rPr>
              <a:t>дошкольника</a:t>
            </a:r>
            <a:r>
              <a:rPr lang="en-US" altLang="ru-RU" sz="2665">
                <a:solidFill>
                  <a:srgbClr val="0070C0"/>
                </a:solidFill>
              </a:rPr>
              <a:t>, </a:t>
            </a:r>
            <a:r>
              <a:rPr lang="en-US" altLang="en-US" sz="2665">
                <a:solidFill>
                  <a:srgbClr val="0070C0"/>
                </a:solidFill>
              </a:rPr>
              <a:t>воспитание</a:t>
            </a:r>
            <a:r>
              <a:rPr lang="en-US" altLang="ru-RU" sz="2665">
                <a:solidFill>
                  <a:srgbClr val="0070C0"/>
                </a:solidFill>
              </a:rPr>
              <a:t> </a:t>
            </a:r>
            <a:r>
              <a:rPr lang="en-US" altLang="en-US" sz="2665">
                <a:solidFill>
                  <a:srgbClr val="0070C0"/>
                </a:solidFill>
              </a:rPr>
              <a:t>силы</a:t>
            </a:r>
            <a:r>
              <a:rPr lang="en-US" altLang="ru-RU" sz="2665">
                <a:solidFill>
                  <a:srgbClr val="0070C0"/>
                </a:solidFill>
              </a:rPr>
              <a:t>, </a:t>
            </a:r>
            <a:r>
              <a:rPr lang="en-US" altLang="en-US" sz="2665">
                <a:solidFill>
                  <a:srgbClr val="0070C0"/>
                </a:solidFill>
              </a:rPr>
              <a:t>ловкости</a:t>
            </a:r>
            <a:r>
              <a:rPr lang="en-US" altLang="ru-RU" sz="2665">
                <a:solidFill>
                  <a:srgbClr val="0070C0"/>
                </a:solidFill>
              </a:rPr>
              <a:t>, </a:t>
            </a:r>
            <a:r>
              <a:rPr lang="en-US" altLang="en-US" sz="2665">
                <a:solidFill>
                  <a:srgbClr val="0070C0"/>
                </a:solidFill>
              </a:rPr>
              <a:t>выносливости</a:t>
            </a:r>
            <a:r>
              <a:rPr lang="en-US" altLang="ru-RU" sz="2665">
                <a:solidFill>
                  <a:srgbClr val="0070C0"/>
                </a:solidFill>
              </a:rPr>
              <a:t>, </a:t>
            </a:r>
            <a:r>
              <a:rPr lang="en-US" altLang="en-US" sz="2665">
                <a:solidFill>
                  <a:srgbClr val="0070C0"/>
                </a:solidFill>
              </a:rPr>
              <a:t>стойкости</a:t>
            </a:r>
            <a:r>
              <a:rPr lang="en-US" altLang="ru-RU" sz="2665">
                <a:solidFill>
                  <a:srgbClr val="0070C0"/>
                </a:solidFill>
              </a:rPr>
              <a:t>, </a:t>
            </a:r>
            <a:r>
              <a:rPr lang="en-US" altLang="en-US" sz="2665">
                <a:solidFill>
                  <a:srgbClr val="0070C0"/>
                </a:solidFill>
              </a:rPr>
              <a:t>мужества</a:t>
            </a:r>
            <a:r>
              <a:rPr lang="en-US" altLang="ru-RU" sz="2665">
                <a:solidFill>
                  <a:srgbClr val="0070C0"/>
                </a:solidFill>
              </a:rPr>
              <a:t>, </a:t>
            </a:r>
            <a:r>
              <a:rPr lang="en-US" altLang="en-US" sz="2665">
                <a:solidFill>
                  <a:srgbClr val="0070C0"/>
                </a:solidFill>
              </a:rPr>
              <a:t>дисциплинированности</a:t>
            </a:r>
            <a:r>
              <a:rPr lang="en-US" altLang="ru-RU" sz="2665">
                <a:solidFill>
                  <a:srgbClr val="0070C0"/>
                </a:solidFill>
              </a:rPr>
              <a:t> </a:t>
            </a:r>
            <a:r>
              <a:rPr lang="en-US" altLang="en-US" sz="2665">
                <a:solidFill>
                  <a:srgbClr val="0070C0"/>
                </a:solidFill>
              </a:rPr>
              <a:t>средствами</a:t>
            </a:r>
            <a:r>
              <a:rPr lang="en-US" altLang="ru-RU" sz="2665">
                <a:solidFill>
                  <a:srgbClr val="0070C0"/>
                </a:solidFill>
              </a:rPr>
              <a:t> </a:t>
            </a:r>
            <a:r>
              <a:rPr lang="en-US" altLang="en-US" sz="2665">
                <a:solidFill>
                  <a:srgbClr val="0070C0"/>
                </a:solidFill>
              </a:rPr>
              <a:t>физической</a:t>
            </a:r>
            <a:r>
              <a:rPr lang="en-US" altLang="ru-RU" sz="2665">
                <a:solidFill>
                  <a:srgbClr val="0070C0"/>
                </a:solidFill>
              </a:rPr>
              <a:t> </a:t>
            </a:r>
            <a:r>
              <a:rPr lang="en-US" altLang="en-US" sz="2665">
                <a:solidFill>
                  <a:srgbClr val="0070C0"/>
                </a:solidFill>
              </a:rPr>
              <a:t>культуры</a:t>
            </a:r>
            <a:r>
              <a:rPr lang="ru-RU" altLang="en-US" sz="2665">
                <a:solidFill>
                  <a:srgbClr val="0070C0"/>
                </a:solidFill>
              </a:rPr>
              <a:t>.</a:t>
            </a:r>
            <a:endParaRPr lang="ru-RU" altLang="en-US" sz="2665">
              <a:solidFill>
                <a:srgbClr val="0070C0"/>
              </a:solidFill>
            </a:endParaRPr>
          </a:p>
        </p:txBody>
      </p:sp>
      <p:pic>
        <p:nvPicPr>
          <p:cNvPr id="2" name="Содержимое 1" descr="https://kaltasids1.edu-rb.ru/files/gallery/293429745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5" y="1124585"/>
            <a:ext cx="3546475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1" descr="https://kaltasids1.edu-rb.ru/files/gallery/6d2c5af8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1055" y="1090295"/>
            <a:ext cx="4055745" cy="306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1" descr="https://kaltasids1.edu-rb.ru/files/gallery/a17fb78e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364990"/>
            <a:ext cx="3642995" cy="237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" descr="https://kaltasids1.edu-rb.ru/files/gallery/927e7673b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1055" y="4345305"/>
            <a:ext cx="3990340" cy="2442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7470" y="-26670"/>
            <a:ext cx="9216390" cy="694436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88290" y="163830"/>
            <a:ext cx="8563610" cy="21913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sz="2000" b="1" u="sng">
                <a:solidFill>
                  <a:srgbClr val="0070C0"/>
                </a:solidFill>
                <a:sym typeface="+mn-ea"/>
              </a:rPr>
              <a:t>Экскурсии  в  музей </a:t>
            </a:r>
            <a:r>
              <a:rPr lang="ru-RU" altLang="en-US">
                <a:solidFill>
                  <a:srgbClr val="0070C0"/>
                </a:solidFill>
                <a:sym typeface="+mn-ea"/>
              </a:rPr>
              <a:t>знакомят детей с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реальной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жизнью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объектами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реального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мира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их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естественном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окружении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.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ней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происходит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познание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активное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взаимодействие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детей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предметами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объектами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явлениями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природного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социального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культурного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окружения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что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естествен</a:t>
            </a:r>
            <a:r>
              <a:rPr lang="ru-RU" altLang="en-US">
                <a:solidFill>
                  <a:srgbClr val="0070C0"/>
                </a:solidFill>
                <a:sym typeface="+mn-ea"/>
              </a:rPr>
              <a:t>н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</a:t>
            </a:r>
            <a:r>
              <a:rPr lang="ru-RU" altLang="en-US">
                <a:solidFill>
                  <a:srgbClr val="0070C0"/>
                </a:solidFill>
                <a:sym typeface="+mn-ea"/>
              </a:rPr>
              <a:t> о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казывает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большое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воздействие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на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детей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нежели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ознакомление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книгам</a:t>
            </a:r>
            <a:r>
              <a:rPr lang="ru-RU" altLang="en-US">
                <a:solidFill>
                  <a:srgbClr val="0070C0"/>
                </a:solidFill>
                <a:sym typeface="+mn-ea"/>
              </a:rPr>
              <a:t>. 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Благодаря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им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дети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ближе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узнают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историю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своей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страны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культуру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своего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народа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его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обычаи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традиции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.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Экскурсии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расширяют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кругозор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детей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наглядно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демонстрируют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достижения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техники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строительства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,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помогают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дошкольникам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ощутить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себя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частью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своей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малой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 </a:t>
            </a:r>
            <a:r>
              <a:rPr lang="en-US" altLang="en-US">
                <a:solidFill>
                  <a:srgbClr val="0070C0"/>
                </a:solidFill>
                <a:sym typeface="+mn-ea"/>
              </a:rPr>
              <a:t>Родины</a:t>
            </a:r>
            <a:r>
              <a:rPr lang="en-US" altLang="ru-RU">
                <a:solidFill>
                  <a:srgbClr val="0070C0"/>
                </a:solidFill>
                <a:sym typeface="+mn-ea"/>
              </a:rPr>
              <a:t>.</a:t>
            </a:r>
            <a:endParaRPr lang="en-US" altLang="ru-RU">
              <a:solidFill>
                <a:srgbClr val="0070C0"/>
              </a:solidFill>
            </a:endParaRPr>
          </a:p>
          <a:p>
            <a:pPr font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Открыть изображени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05" y="2420620"/>
            <a:ext cx="3498850" cy="211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G:\20190429_105411.jp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5685" y="2493010"/>
            <a:ext cx="3319780" cy="211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1" descr="https://kaltasids1.edu-rb.ru/files/gallery/e360e6e7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400" y="4725035"/>
            <a:ext cx="3449955" cy="199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Изображение 1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685" y="4797425"/>
            <a:ext cx="3272155" cy="19697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2"/>
    </mc:Choice>
    <mc:Fallback>
      <p:transition spd="slow" advTm="6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52446" y="-27305"/>
            <a:ext cx="10872192" cy="858619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11935" y="1335405"/>
            <a:ext cx="6945630" cy="37376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just"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8019415" cy="46101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85800"/>
            <a:ext cx="8001000" cy="4609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31"/>
    </mc:Choice>
    <mc:Fallback>
      <p:transition spd="slow" advTm="4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6195" y="-179070"/>
            <a:ext cx="9239885" cy="741870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115695" y="-129540"/>
            <a:ext cx="7733665" cy="9442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indent="0">
              <a:buNone/>
            </a:pPr>
            <a:r>
              <a:rPr lang="ru-RU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в « Школу искусств»</a:t>
            </a:r>
            <a:endParaRPr lang="ru-RU" sz="2000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2000" b="1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Открыть изображени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755" y="3698240"/>
            <a:ext cx="4337050" cy="310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Наташа\Documents\IMG_20190214_2103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90" y="764540"/>
            <a:ext cx="4222115" cy="255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Открыть изображение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764540"/>
            <a:ext cx="3336290" cy="258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Открыть изображение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970" y="3731260"/>
            <a:ext cx="3848735" cy="312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0"/>
    </mc:Choice>
    <mc:Fallback>
      <p:transition spd="slow" advTm="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6510" y="-41275"/>
            <a:ext cx="9166225" cy="693547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928370" y="109855"/>
            <a:ext cx="8535035" cy="695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 с родителями</a:t>
            </a:r>
            <a:endParaRPr lang="en-US" altLang="ru-RU">
              <a:solidFill>
                <a:srgbClr val="0070C0"/>
              </a:solidFill>
            </a:endParaRPr>
          </a:p>
          <a:p>
            <a:pPr fontAlgn="ctr"/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User\AppData\Local\Temp\Rar$DIa2968.32454\d5ffddd3a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253" y="385748"/>
            <a:ext cx="4143404" cy="321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nsportal.ru/sites/default/files/docpreview_image/2021/02/07/shezhere.doc_image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605" y="3356610"/>
            <a:ext cx="37719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https://kaltasids1.edu-rb.ru/files/gallery/a17fb78e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76885"/>
            <a:ext cx="3268345" cy="266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" descr="https://kaltasids1.edu-rb.ru/files/gallery/a17fb78e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3690620"/>
            <a:ext cx="4038600" cy="3091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9"/>
    </mc:Choice>
    <mc:Fallback>
      <p:transition spd="slow" advTm="7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6195" y="-48895"/>
            <a:ext cx="9179560" cy="690689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51460" y="28575"/>
            <a:ext cx="8930640" cy="20916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alt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alt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</a:t>
            </a:r>
            <a:r>
              <a:rPr lang="ru-RU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</a:t>
            </a:r>
            <a:r>
              <a:rPr lang="en-US" altLang="ru-RU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altLang="ru-RU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различных</a:t>
            </a:r>
            <a:r>
              <a:rPr lang="en-US" altLang="ru-RU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конкурсах</a:t>
            </a:r>
            <a:r>
              <a:rPr lang="ru-RU" altLang="en-US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</a:t>
            </a:r>
            <a:r>
              <a:rPr lang="ru-RU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ются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ерез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конкурсах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Стараемся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привлекать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ежемесячно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различными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интеллектуальными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творческими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способностями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участию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творческих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интеллектуальных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конкурсах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целью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проведения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конкурсов</a:t>
            </a:r>
            <a:r>
              <a:rPr lang="ru-RU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детского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творчества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являются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патриотов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</a:t>
            </a:r>
            <a:r>
              <a:rPr lang="ru-RU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правового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демократического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государства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обладающих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чувством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национальной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гордости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гражданского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достоинства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любви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Отечеству</a:t>
            </a:r>
            <a:r>
              <a:rPr lang="ru-RU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kaltasids1.edu-rb.ru/files/gallery/b0acc2fe7f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85" y="4653280"/>
            <a:ext cx="4079875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kaltasids1.edu-rb.ru/files/gallery/e39968de3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90" y="2710180"/>
            <a:ext cx="3674745" cy="207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s://kaltasids1.edu-rb.ru/files/gallery/8a3cde85d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040" y="2636520"/>
            <a:ext cx="3133725" cy="21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3"/>
    </mc:Choice>
    <mc:Fallback>
      <p:transition spd="slow" advTm="8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80340" y="0"/>
            <a:ext cx="9293860" cy="688911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87680" y="225425"/>
            <a:ext cx="8139430" cy="28181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Таким образом, правильная организация музыкальной деятельности и умелое включение ребёнка в процесс активного взаимодействия с окружающим миром составляют важную сторону педагогической работы в детском саду по воспитанию патриотизма — первой и основополагающей ступени в системе патриотического воспитания молодого поколения.         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Спасибо за внимание!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</a:t>
            </a: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35"/>
    </mc:Choice>
    <mc:Fallback>
      <p:transition spd="slow" advTm="4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560" y="-25400"/>
            <a:ext cx="9134475" cy="872871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11935" y="1335405"/>
            <a:ext cx="6945630" cy="37376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algn="just"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" y="548640"/>
            <a:ext cx="4232910" cy="369252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435" y="2204720"/>
            <a:ext cx="3976370" cy="4275455"/>
          </a:xfrm>
          <a:prstGeom prst="rect">
            <a:avLst/>
          </a:prstGeom>
        </p:spPr>
      </p:pic>
      <p:pic>
        <p:nvPicPr>
          <p:cNvPr id="8" name="Изображение 8" descr="IMG_20230425_102448[1]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115" y="1484630"/>
            <a:ext cx="1716405" cy="2660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31"/>
    </mc:Choice>
    <mc:Fallback>
      <p:transition spd="slow" advTm="4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628265" y="908685"/>
            <a:ext cx="4038600" cy="3028950"/>
          </a:xfrm>
          <a:prstGeom prst="rect">
            <a:avLst/>
          </a:prstGeom>
        </p:spPr>
      </p:pic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"/>
            <a:ext cx="9144000" cy="6839585"/>
          </a:xfrm>
          <a:prstGeom prst="rect">
            <a:avLst/>
          </a:prstGeom>
          <a:noFill/>
        </p:spPr>
      </p:pic>
      <p:pic>
        <p:nvPicPr>
          <p:cNvPr id="2" name="Изображение 1"/>
          <p:cNvPicPr/>
          <p:nvPr/>
        </p:nvPicPr>
        <p:blipFill>
          <a:blip r:embed="rId3"/>
          <a:stretch>
            <a:fillRect/>
          </a:stretch>
        </p:blipFill>
        <p:spPr>
          <a:xfrm>
            <a:off x="755650" y="1196975"/>
            <a:ext cx="7726045" cy="39719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alentina\Pictures\r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66675" y="0"/>
            <a:ext cx="9210675" cy="855916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55015" y="70485"/>
            <a:ext cx="7882255" cy="93833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Основные направления работы :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Изображение 1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154305"/>
            <a:ext cx="8625840" cy="6549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Изображение 4" descr="IMG_20230317_104248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610" y="2364740"/>
            <a:ext cx="4055745" cy="3983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97"/>
    </mc:Choice>
    <mc:Fallback>
      <p:transition spd="slow" advTm="36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26" name="Picture 2" descr="C:\Users\Valentina\Pictures\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38920" cy="6896100"/>
          </a:xfrm>
          <a:prstGeom prst="rect">
            <a:avLst/>
          </a:prstGeom>
          <a:noFill/>
        </p:spPr>
      </p:pic>
      <p:pic>
        <p:nvPicPr>
          <p:cNvPr id="2" name="Замещающее содержимое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650" y="1124585"/>
            <a:ext cx="7696200" cy="45002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15250</Words>
  <Application>WPS Presentation</Application>
  <PresentationFormat>Экран (4:3)</PresentationFormat>
  <Paragraphs>316</Paragraphs>
  <Slides>53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65" baseType="lpstr">
      <vt:lpstr>Arial</vt:lpstr>
      <vt:lpstr>SimSun</vt:lpstr>
      <vt:lpstr>Wingdings</vt:lpstr>
      <vt:lpstr>Times New Roman</vt:lpstr>
      <vt:lpstr>Calibri</vt:lpstr>
      <vt:lpstr>Verdana</vt:lpstr>
      <vt:lpstr>Microsoft YaHei</vt:lpstr>
      <vt:lpstr>Arial Unicode MS</vt:lpstr>
      <vt:lpstr>Times New Roman</vt:lpstr>
      <vt:lpstr>Calibri</vt:lpstr>
      <vt:lpstr>Arial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через основные виды музыкальной деятельности: слушание, пение, танцы, игры, музицырование</vt:lpstr>
      <vt:lpstr>PowerPoint 演示文稿</vt:lpstr>
      <vt:lpstr>PowerPoint 演示文稿</vt:lpstr>
      <vt:lpstr>PowerPoint 演示文稿</vt:lpstr>
      <vt:lpstr>PowerPoint 演示文稿</vt:lpstr>
      <vt:lpstr>    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ааа</vt:lpstr>
      <vt:lpstr>ааа</vt:lpstr>
      <vt:lpstr>PowerPoint 演示文稿</vt:lpstr>
      <vt:lpstr>PowerPoint 演示文稿</vt:lpstr>
      <vt:lpstr>длтлот</vt:lpstr>
      <vt:lpstr>PowerPoint 演示文稿</vt:lpstr>
      <vt:lpstr>длтлот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Valentina</dc:creator>
  <cp:lastModifiedBy>Рашида</cp:lastModifiedBy>
  <cp:revision>407</cp:revision>
  <dcterms:created xsi:type="dcterms:W3CDTF">2017-11-24T12:30:00Z</dcterms:created>
  <dcterms:modified xsi:type="dcterms:W3CDTF">2025-04-23T09:43:24Z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AD4180B23AC24AEEB66D5E2AF837D98B_12</vt:lpwstr>
  </property>
  <property fmtid="{D5CDD505-2E9C-101B-9397-08002B2CF9AE}" pid="3" name="KSOProductBuildVer">
    <vt:lpwstr>1049-12.2.0.20795</vt:lpwstr>
  </property>
</Properties>
</file>