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17"/>
  </p:notesMasterIdLst>
  <p:sldIdLst>
    <p:sldId id="269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5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18" autoAdjust="0"/>
  </p:normalViewPr>
  <p:slideViewPr>
    <p:cSldViewPr>
      <p:cViewPr varScale="1">
        <p:scale>
          <a:sx n="69" d="100"/>
          <a:sy n="69" d="100"/>
        </p:scale>
        <p:origin x="5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9F8D6-9137-4B9B-A842-BEB6B9ED647F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32101-DE18-4705-B4F3-10AC617758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663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3EDB-BC85-4488-98D3-993786600F3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803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FA9E-D23D-4788-B564-2EB669C915A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9198272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FA9E-D23D-4788-B564-2EB669C915A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2961778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FA9E-D23D-4788-B564-2EB669C915A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9518525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FA9E-D23D-4788-B564-2EB669C915A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2035260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FA9E-D23D-4788-B564-2EB669C915A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9595491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CBB8-D4A5-491C-A165-1232456D4A0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1369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A4D49-2704-4EE4-83E9-F72865CCE90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3697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D28333-E761-4E4B-B4CB-AD4AE1A73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Место для изображения из Интернета 2">
            <a:extLst>
              <a:ext uri="{FF2B5EF4-FFF2-40B4-BE49-F238E27FC236}">
                <a16:creationId xmlns:a16="http://schemas.microsoft.com/office/drawing/2014/main" id="{36FB860A-3ECB-40EC-B562-074B423BD02B}"/>
              </a:ext>
            </a:extLst>
          </p:cNvPr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647F8EC-261A-43C5-96F4-980B77FE8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B248D5-6A1D-4E77-BCEF-6D617EA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306CF5-8862-4BA0-AEFE-1018F2924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E72987-AC26-4498-A9AB-6694A12D0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71078B9-8015-4976-B9FE-1310EF141B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6267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B798D9-6B9B-4C37-B152-816662F8A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193A63-B290-4E94-9E7C-16FC603487C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510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043BE7E-A601-457B-86E6-EC0E042DF817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57200" y="3903663"/>
            <a:ext cx="4038600" cy="21526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407EBC3-0E98-48F8-AA42-06BE1EF69626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26B32BA1-6C60-43FE-98A1-94751A66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F037A3E2-31EC-407D-B54F-EA1C89F67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BB9D44F1-E52C-46C9-9A3C-2506F934A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C5757D2-5B95-47E8-AF31-05FFE32804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33793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629E21-3C88-49A5-A883-C0CFFDDE1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28768E-84F6-433E-8F12-B05FAB701B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1ACEBA8-C01C-43BD-BA1E-CBAD6D733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303323E-E34D-4659-B651-F31804875D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5F7A4B7-3075-4B2B-A914-F3A6CA94B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6193CD-D9DD-4475-9413-D75A59276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587FE57-D1D8-42A5-A31B-2A9FE7DFE0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792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0415-359D-41B2-BCFD-4F625816650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27719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37F2BB-6107-4268-BD3A-1D3BB8FC4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464174-01A5-4FB3-8EA7-E238C55389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510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16E3A7A-D16D-4149-B23A-F3ECE7B6EB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3903663"/>
            <a:ext cx="8229600" cy="21526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AF4A7B9-3E85-4591-8786-9C835E654B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C2963C-D570-4590-95D5-4F71D8FCF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7F8E06-7DED-4B53-B0ED-B3EEC9B71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DF81576-8C9C-41D5-90C1-D4A1BE1914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3253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5554D-2627-4354-AF25-C77D0285010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5675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6A170-D334-46F3-A6C6-9B75AC0EAFA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8293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0056-16A6-43C8-9EAF-F94AD1763CA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9853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1E0B-1F4A-47B1-A994-68B15F65A79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458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011C-048B-4D8C-B138-0CC00F844D1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773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B8297-8649-452C-982A-E601654C5D8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099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CCEB-F5E3-4344-BCE6-9AF7DC5F7D7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440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ru-RU"/>
              <a:t>https://www.o-detstve.ru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00FA9E-D23D-4788-B564-2EB669C915A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087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  <p:sldLayoutId id="2147483774" r:id="rId17"/>
    <p:sldLayoutId id="2147483775" r:id="rId18"/>
    <p:sldLayoutId id="2147483776" r:id="rId19"/>
    <p:sldLayoutId id="2147483777" r:id="rId20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>
            <a:extLst>
              <a:ext uri="{FF2B5EF4-FFF2-40B4-BE49-F238E27FC236}">
                <a16:creationId xmlns:a16="http://schemas.microsoft.com/office/drawing/2014/main" id="{45326420-0D80-4671-B160-2333A6D5058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43608" y="3068960"/>
            <a:ext cx="6552728" cy="981876"/>
          </a:xfrm>
        </p:spPr>
        <p:txBody>
          <a:bodyPr/>
          <a:lstStyle/>
          <a:p>
            <a:pPr algn="ctr"/>
            <a:r>
              <a:rPr lang="ru-RU" alt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Презентация выступление для педагогов ДОУ</a:t>
            </a:r>
            <a:br>
              <a:rPr lang="ru-RU" alt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тему: </a:t>
            </a:r>
            <a:br>
              <a:rPr lang="ru-RU" alt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«Здоровье </a:t>
            </a:r>
            <a:r>
              <a:rPr lang="ru-RU" alt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ребенка в наших </a:t>
            </a:r>
            <a:r>
              <a:rPr lang="ru-RU" alt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руках»</a:t>
            </a:r>
            <a:endParaRPr lang="ru-RU" alt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47" name="Rectangle 7">
            <a:extLst>
              <a:ext uri="{FF2B5EF4-FFF2-40B4-BE49-F238E27FC236}">
                <a16:creationId xmlns:a16="http://schemas.microsoft.com/office/drawing/2014/main" id="{D6A0B405-E6D1-4467-8AE8-17895C5FE0B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3608" y="5517232"/>
            <a:ext cx="5826719" cy="1096897"/>
          </a:xfrm>
        </p:spPr>
        <p:txBody>
          <a:bodyPr>
            <a:normAutofit lnSpcReduction="10000"/>
          </a:bodyPr>
          <a:lstStyle/>
          <a:p>
            <a:endParaRPr lang="ru-RU" altLang="ru-RU" sz="2000" dirty="0" smtClean="0"/>
          </a:p>
          <a:p>
            <a:r>
              <a:rPr lang="ru-RU" altLang="ru-RU" sz="2000" dirty="0" smtClean="0"/>
              <a:t>Подготовила воспитатель </a:t>
            </a:r>
            <a:br>
              <a:rPr lang="ru-RU" altLang="ru-RU" sz="2000" dirty="0" smtClean="0"/>
            </a:br>
            <a:r>
              <a:rPr lang="ru-RU" altLang="ru-RU" sz="2000" dirty="0" err="1" smtClean="0"/>
              <a:t>Гуева</a:t>
            </a:r>
            <a:r>
              <a:rPr lang="ru-RU" altLang="ru-RU" sz="2000" dirty="0" smtClean="0"/>
              <a:t> Роза </a:t>
            </a:r>
            <a:r>
              <a:rPr lang="ru-RU" altLang="ru-RU" sz="2000" dirty="0" err="1" smtClean="0"/>
              <a:t>Инусовна</a:t>
            </a:r>
            <a:r>
              <a:rPr lang="ru-RU" altLang="ru-RU" sz="2000" dirty="0" smtClean="0"/>
              <a:t> </a:t>
            </a:r>
            <a:endParaRPr lang="ru-RU" altLang="ru-RU" sz="2000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209412" y="382107"/>
            <a:ext cx="67251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РСО-АЛАНИЯ УПРАВЛЕНИЕ ОБРАЗОВАНИЯ ИРАФСКОГО РАЙОНА</a:t>
            </a:r>
            <a:endParaRPr kumimoji="0" lang="ru-RU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МУНИЦИПАЛЬНОЕ БЮДЖЕТНОЕ ДОШКОЛЬНОЕ ОБРАЗОВАТЕЛЬНОЕ УЧРЕЖДЕНИЕ</a:t>
            </a:r>
            <a:endParaRPr kumimoji="0" lang="ru-RU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ДЕТСКИЙ САД №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«С</a:t>
            </a:r>
            <a:r>
              <a:rPr lang="ru-RU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олнышко</a:t>
            </a:r>
            <a:r>
              <a:rPr kumimoji="0" lang="ru-RU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с. ЧИКОЛА</a:t>
            </a:r>
            <a:endParaRPr kumimoji="0" lang="ru-RU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4">
            <a:extLst>
              <a:ext uri="{FF2B5EF4-FFF2-40B4-BE49-F238E27FC236}">
                <a16:creationId xmlns:a16="http://schemas.microsoft.com/office/drawing/2014/main" id="{A9FB3981-712F-4063-98ED-9BB6559BA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rgbClr val="A50021"/>
                </a:solidFill>
              </a:rPr>
              <a:t>Чеснок, лук и редис-</a:t>
            </a:r>
          </a:p>
        </p:txBody>
      </p:sp>
      <p:pic>
        <p:nvPicPr>
          <p:cNvPr id="82951" name="Picture 7">
            <a:extLst>
              <a:ext uri="{FF2B5EF4-FFF2-40B4-BE49-F238E27FC236}">
                <a16:creationId xmlns:a16="http://schemas.microsoft.com/office/drawing/2014/main" id="{AEF48859-59F0-428F-A1A9-CE300A57183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6137" y="1700808"/>
            <a:ext cx="1630214" cy="1630214"/>
          </a:xfrm>
          <a:noFill/>
          <a:ln/>
        </p:spPr>
      </p:pic>
      <p:sp>
        <p:nvSpPr>
          <p:cNvPr id="82950" name="Rectangle 6">
            <a:extLst>
              <a:ext uri="{FF2B5EF4-FFF2-40B4-BE49-F238E27FC236}">
                <a16:creationId xmlns:a16="http://schemas.microsoft.com/office/drawing/2014/main" id="{5F01E2B8-8F4F-4AB2-9EC5-ED5A59DDD39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923928" y="1557338"/>
            <a:ext cx="4042792" cy="4498975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800" dirty="0"/>
              <a:t>   </a:t>
            </a:r>
            <a:r>
              <a:rPr lang="ru-RU" altLang="ru-RU" sz="2800" dirty="0">
                <a:solidFill>
                  <a:srgbClr val="A50021"/>
                </a:solidFill>
              </a:rPr>
              <a:t>уничтожают болезнетворные микробы, не причиняя вреда дружественным для нашего организма бактериям</a:t>
            </a: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7B94AB65-8FCE-43DA-955F-B14EFD287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pic>
        <p:nvPicPr>
          <p:cNvPr id="82952" name="Picture 8">
            <a:extLst>
              <a:ext uri="{FF2B5EF4-FFF2-40B4-BE49-F238E27FC236}">
                <a16:creationId xmlns:a16="http://schemas.microsoft.com/office/drawing/2014/main" id="{9BAB7B06-F731-44E2-80EF-F26EFC735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806825"/>
            <a:ext cx="1764432" cy="1764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53" name="Picture 9">
            <a:extLst>
              <a:ext uri="{FF2B5EF4-FFF2-40B4-BE49-F238E27FC236}">
                <a16:creationId xmlns:a16="http://schemas.microsoft.com/office/drawing/2014/main" id="{9B3815C9-EF61-4AB8-8B1E-4CB931B27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636912"/>
            <a:ext cx="1865748" cy="1790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>
            <a:extLst>
              <a:ext uri="{FF2B5EF4-FFF2-40B4-BE49-F238E27FC236}">
                <a16:creationId xmlns:a16="http://schemas.microsoft.com/office/drawing/2014/main" id="{5F516347-3FCE-4902-96D5-2353851F81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5012"/>
          </a:xfrm>
        </p:spPr>
        <p:txBody>
          <a:bodyPr/>
          <a:lstStyle/>
          <a:p>
            <a:r>
              <a:rPr lang="ru-RU" altLang="ru-RU"/>
              <a:t>Сладости полезные детям</a:t>
            </a:r>
          </a:p>
        </p:txBody>
      </p:sp>
      <p:pic>
        <p:nvPicPr>
          <p:cNvPr id="84999" name="Picture 7">
            <a:extLst>
              <a:ext uri="{FF2B5EF4-FFF2-40B4-BE49-F238E27FC236}">
                <a16:creationId xmlns:a16="http://schemas.microsoft.com/office/drawing/2014/main" id="{0334CD88-2B72-47E3-931D-A886383FBEA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124744"/>
            <a:ext cx="3147299" cy="2375694"/>
          </a:xfrm>
          <a:noFill/>
          <a:ln/>
        </p:spPr>
      </p:pic>
      <p:sp>
        <p:nvSpPr>
          <p:cNvPr id="84998" name="Rectangle 6">
            <a:extLst>
              <a:ext uri="{FF2B5EF4-FFF2-40B4-BE49-F238E27FC236}">
                <a16:creationId xmlns:a16="http://schemas.microsoft.com/office/drawing/2014/main" id="{E49C39FD-40ED-4447-AF6E-3DE3518DECC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0" y="3573463"/>
            <a:ext cx="8964613" cy="3168650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000" dirty="0"/>
              <a:t>В</a:t>
            </a:r>
            <a:r>
              <a:rPr lang="ru-RU" altLang="ru-RU" sz="2800" dirty="0"/>
              <a:t> </a:t>
            </a:r>
            <a:r>
              <a:rPr lang="ru-RU" altLang="ru-RU" sz="2000" dirty="0"/>
              <a:t>меде находятся необходимые организму витамины и аминокислоты. В 100 </a:t>
            </a:r>
            <a:r>
              <a:rPr lang="ru-RU" altLang="ru-RU" sz="2000" dirty="0" err="1"/>
              <a:t>г.меда</a:t>
            </a:r>
            <a:r>
              <a:rPr lang="ru-RU" altLang="ru-RU" sz="2000" dirty="0"/>
              <a:t> находится суточная норма магния, марганца и железа. А зимой он помогает бороться с простудой.</a:t>
            </a:r>
          </a:p>
          <a:p>
            <a:pPr>
              <a:buFontTx/>
              <a:buNone/>
            </a:pPr>
            <a:r>
              <a:rPr lang="ru-RU" altLang="ru-RU" sz="2000" dirty="0"/>
              <a:t>В мармеладе содержится натуральный компонент пектин, который придает желеобразную форму. Он снижает уровень холестерина, выводит токсины и нормализует деятельность желудочно-кишечного тракта.</a:t>
            </a: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EE8E579D-7647-420C-912B-7B319595A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pic>
        <p:nvPicPr>
          <p:cNvPr id="85000" name="Picture 8">
            <a:extLst>
              <a:ext uri="{FF2B5EF4-FFF2-40B4-BE49-F238E27FC236}">
                <a16:creationId xmlns:a16="http://schemas.microsoft.com/office/drawing/2014/main" id="{0688DAFC-A6BD-46CD-A968-31C14560A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096573"/>
            <a:ext cx="3536404" cy="2428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8" name="Picture 4">
            <a:extLst>
              <a:ext uri="{FF2B5EF4-FFF2-40B4-BE49-F238E27FC236}">
                <a16:creationId xmlns:a16="http://schemas.microsoft.com/office/drawing/2014/main" id="{BF07916C-3195-495A-8D41-DD0235A56E2B}"/>
              </a:ext>
            </a:extLst>
          </p:cNvPr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3410" y="225716"/>
            <a:ext cx="3097212" cy="2016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8067" name="Rectangle 3">
            <a:extLst>
              <a:ext uri="{FF2B5EF4-FFF2-40B4-BE49-F238E27FC236}">
                <a16:creationId xmlns:a16="http://schemas.microsoft.com/office/drawing/2014/main" id="{64FC5E85-52E4-4F2E-8C99-A6E836F6BA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2537429"/>
            <a:ext cx="8301038" cy="4275947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000" b="1" i="1" u="sng" dirty="0">
                <a:solidFill>
                  <a:srgbClr val="A50021"/>
                </a:solidFill>
              </a:rPr>
              <a:t>В зефире</a:t>
            </a:r>
            <a:r>
              <a:rPr lang="ru-RU" altLang="ru-RU" sz="2000" dirty="0"/>
              <a:t> содержится много железа и фосфора, а так же белков, которые служат строительным материалом для мышечной ткани.</a:t>
            </a:r>
          </a:p>
          <a:p>
            <a:pPr>
              <a:buFontTx/>
              <a:buNone/>
            </a:pPr>
            <a:r>
              <a:rPr lang="ru-RU" altLang="ru-RU" sz="2000" b="1" i="1" u="sng" dirty="0">
                <a:solidFill>
                  <a:srgbClr val="A50021"/>
                </a:solidFill>
              </a:rPr>
              <a:t>Сухофрукты</a:t>
            </a:r>
            <a:r>
              <a:rPr lang="ru-RU" altLang="ru-RU" sz="2000" dirty="0"/>
              <a:t> – в процессе сушки из фруктов выводится вода и витамины С и А. зато остаются кальций, натрий, магний, железо. А после удаления воды возрастает концентрация микроэлементов.</a:t>
            </a:r>
          </a:p>
          <a:p>
            <a:pPr>
              <a:buFontTx/>
              <a:buNone/>
            </a:pPr>
            <a:r>
              <a:rPr lang="ru-RU" altLang="ru-RU" sz="2000" b="1" i="1" u="sng" dirty="0">
                <a:solidFill>
                  <a:srgbClr val="A50021"/>
                </a:solidFill>
              </a:rPr>
              <a:t>В попкорне</a:t>
            </a:r>
            <a:r>
              <a:rPr lang="ru-RU" altLang="ru-RU" sz="2000" dirty="0"/>
              <a:t> много клетчатки, которая разбухает в желудке, вызывает чувство сытости. Но готовить попкорн лучше </a:t>
            </a:r>
            <a:br>
              <a:rPr lang="ru-RU" altLang="ru-RU" sz="2000" dirty="0"/>
            </a:br>
            <a:r>
              <a:rPr lang="ru-RU" altLang="ru-RU" sz="2000" dirty="0"/>
              <a:t>дома, чтобы контролировать содержание соли.</a:t>
            </a: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D213FE76-33C6-48A0-8ECD-DB10AEFE0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pic>
        <p:nvPicPr>
          <p:cNvPr id="88069" name="Picture 5">
            <a:extLst>
              <a:ext uri="{FF2B5EF4-FFF2-40B4-BE49-F238E27FC236}">
                <a16:creationId xmlns:a16="http://schemas.microsoft.com/office/drawing/2014/main" id="{67AA36B3-C6B3-4E61-A29C-02102065B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25716"/>
            <a:ext cx="2667000" cy="200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8070" name="Picture 6">
            <a:extLst>
              <a:ext uri="{FF2B5EF4-FFF2-40B4-BE49-F238E27FC236}">
                <a16:creationId xmlns:a16="http://schemas.microsoft.com/office/drawing/2014/main" id="{43D0E4A2-1240-4AFE-B9E5-BB34F32E3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050" y="4686356"/>
            <a:ext cx="1144587" cy="155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Rectangle 14">
            <a:extLst>
              <a:ext uri="{FF2B5EF4-FFF2-40B4-BE49-F238E27FC236}">
                <a16:creationId xmlns:a16="http://schemas.microsoft.com/office/drawing/2014/main" id="{9B4AC9F4-3BDF-4E3A-9026-01562CBCFE1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585" y="188913"/>
            <a:ext cx="7776666" cy="1871935"/>
          </a:xfrm>
        </p:spPr>
        <p:txBody>
          <a:bodyPr>
            <a:normAutofit/>
          </a:bodyPr>
          <a:lstStyle/>
          <a:p>
            <a:pPr algn="l"/>
            <a:r>
              <a:rPr lang="ru-RU" altLang="ru-RU" dirty="0">
                <a:solidFill>
                  <a:srgbClr val="A50021"/>
                </a:solidFill>
              </a:rPr>
              <a:t>Вредные наклонности родителей</a:t>
            </a:r>
          </a:p>
        </p:txBody>
      </p:sp>
      <p:sp>
        <p:nvSpPr>
          <p:cNvPr id="2095" name="Rectangle 47">
            <a:extLst>
              <a:ext uri="{FF2B5EF4-FFF2-40B4-BE49-F238E27FC236}">
                <a16:creationId xmlns:a16="http://schemas.microsoft.com/office/drawing/2014/main" id="{B6EDB543-F856-42B7-A37A-D08C86A84F2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43213" y="2276872"/>
            <a:ext cx="6080125" cy="2952750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80000"/>
              </a:lnSpc>
            </a:pPr>
            <a:r>
              <a:rPr lang="ru-RU" altLang="ru-RU" sz="1800" b="0" dirty="0">
                <a:solidFill>
                  <a:schemeClr val="tx1"/>
                </a:solidFill>
              </a:rPr>
              <a:t>Нарушение сна у детей</a:t>
            </a:r>
          </a:p>
          <a:p>
            <a:pPr algn="ctr">
              <a:lnSpc>
                <a:spcPct val="80000"/>
              </a:lnSpc>
            </a:pPr>
            <a:endParaRPr lang="ru-RU" altLang="ru-RU" sz="1800" b="0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altLang="ru-RU" sz="1800" b="0" dirty="0">
                <a:solidFill>
                  <a:schemeClr val="tx1"/>
                </a:solidFill>
                <a:effectLst/>
              </a:rPr>
              <a:t>Ребенок капризный, </a:t>
            </a:r>
          </a:p>
          <a:p>
            <a:pPr algn="ctr">
              <a:lnSpc>
                <a:spcPct val="80000"/>
              </a:lnSpc>
            </a:pPr>
            <a:r>
              <a:rPr lang="ru-RU" altLang="ru-RU" sz="1800" b="0" dirty="0">
                <a:solidFill>
                  <a:schemeClr val="tx1"/>
                </a:solidFill>
                <a:effectLst/>
              </a:rPr>
              <a:t>раздражительный</a:t>
            </a:r>
          </a:p>
          <a:p>
            <a:pPr algn="ctr">
              <a:lnSpc>
                <a:spcPct val="80000"/>
              </a:lnSpc>
            </a:pPr>
            <a:endParaRPr lang="ru-RU" altLang="ru-RU" sz="1800" b="0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80000"/>
              </a:lnSpc>
            </a:pPr>
            <a:r>
              <a:rPr lang="ru-RU" altLang="ru-RU" sz="1800" b="0" dirty="0">
                <a:solidFill>
                  <a:schemeClr val="tx1"/>
                </a:solidFill>
                <a:effectLst/>
              </a:rPr>
              <a:t>     Бронхиты, заболевание</a:t>
            </a:r>
          </a:p>
          <a:p>
            <a:pPr algn="ctr">
              <a:lnSpc>
                <a:spcPct val="80000"/>
              </a:lnSpc>
            </a:pPr>
            <a:r>
              <a:rPr lang="ru-RU" altLang="ru-RU" sz="1800" b="0" dirty="0">
                <a:solidFill>
                  <a:schemeClr val="tx1"/>
                </a:solidFill>
                <a:effectLst/>
              </a:rPr>
              <a:t> сердца</a:t>
            </a:r>
          </a:p>
          <a:p>
            <a:pPr algn="ctr">
              <a:lnSpc>
                <a:spcPct val="80000"/>
              </a:lnSpc>
            </a:pPr>
            <a:endParaRPr lang="ru-RU" altLang="ru-RU" sz="1800" b="0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80000"/>
              </a:lnSpc>
            </a:pPr>
            <a:r>
              <a:rPr lang="ru-RU" altLang="ru-RU" sz="1800" b="0" dirty="0">
                <a:solidFill>
                  <a:schemeClr val="tx1"/>
                </a:solidFill>
                <a:effectLst/>
              </a:rPr>
              <a:t>                 Дети плохо развиты физически</a:t>
            </a:r>
          </a:p>
          <a:p>
            <a:pPr algn="ctr">
              <a:lnSpc>
                <a:spcPct val="80000"/>
              </a:lnSpc>
            </a:pPr>
            <a:r>
              <a:rPr lang="ru-RU" altLang="ru-RU" sz="1800" b="0" dirty="0">
                <a:solidFill>
                  <a:schemeClr val="tx1"/>
                </a:solidFill>
                <a:effectLst/>
              </a:rPr>
              <a:t>            и психически</a:t>
            </a:r>
          </a:p>
          <a:p>
            <a:pPr>
              <a:lnSpc>
                <a:spcPct val="80000"/>
              </a:lnSpc>
            </a:pPr>
            <a:endParaRPr lang="ru-RU" altLang="ru-RU" sz="1800" b="0" dirty="0"/>
          </a:p>
          <a:p>
            <a:pPr>
              <a:lnSpc>
                <a:spcPct val="80000"/>
              </a:lnSpc>
            </a:pPr>
            <a:endParaRPr lang="ru-RU" altLang="ru-RU" sz="2800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25B53474-560E-4BBC-8F11-2559A8CEA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pic>
        <p:nvPicPr>
          <p:cNvPr id="2092" name="Picture 44">
            <a:extLst>
              <a:ext uri="{FF2B5EF4-FFF2-40B4-BE49-F238E27FC236}">
                <a16:creationId xmlns:a16="http://schemas.microsoft.com/office/drawing/2014/main" id="{6547ED18-4AF8-4DE2-AD3D-6A70833A04E3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841" y="2420888"/>
            <a:ext cx="2870246" cy="340148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93" name="Line 45">
            <a:extLst>
              <a:ext uri="{FF2B5EF4-FFF2-40B4-BE49-F238E27FC236}">
                <a16:creationId xmlns:a16="http://schemas.microsoft.com/office/drawing/2014/main" id="{2019A2E6-50E9-49E3-9623-34B3907282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3938" y="28527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endParaRPr lang="ru-RU"/>
          </a:p>
        </p:txBody>
      </p:sp>
      <p:sp>
        <p:nvSpPr>
          <p:cNvPr id="2096" name="Line 48">
            <a:extLst>
              <a:ext uri="{FF2B5EF4-FFF2-40B4-BE49-F238E27FC236}">
                <a16:creationId xmlns:a16="http://schemas.microsoft.com/office/drawing/2014/main" id="{E21FB506-CCB4-4E55-B3A4-3B4144F8C7F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0338" y="4797425"/>
            <a:ext cx="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endParaRPr lang="ru-RU"/>
          </a:p>
        </p:txBody>
      </p:sp>
      <p:sp>
        <p:nvSpPr>
          <p:cNvPr id="2099" name="AutoShape 51">
            <a:extLst>
              <a:ext uri="{FF2B5EF4-FFF2-40B4-BE49-F238E27FC236}">
                <a16:creationId xmlns:a16="http://schemas.microsoft.com/office/drawing/2014/main" id="{769AD564-10BF-4BAA-BBBD-D3695C907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2204864"/>
            <a:ext cx="1296988" cy="485775"/>
          </a:xfrm>
          <a:prstGeom prst="rightArrow">
            <a:avLst>
              <a:gd name="adj1" fmla="val 50000"/>
              <a:gd name="adj2" fmla="val 6674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00" name="AutoShape 52">
            <a:extLst>
              <a:ext uri="{FF2B5EF4-FFF2-40B4-BE49-F238E27FC236}">
                <a16:creationId xmlns:a16="http://schemas.microsoft.com/office/drawing/2014/main" id="{E7D6ED46-BDB7-4A2F-81A5-D64544492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2630" y="2762647"/>
            <a:ext cx="1408113" cy="485775"/>
          </a:xfrm>
          <a:prstGeom prst="rightArrow">
            <a:avLst>
              <a:gd name="adj1" fmla="val 50000"/>
              <a:gd name="adj2" fmla="val 724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01" name="AutoShape 53">
            <a:extLst>
              <a:ext uri="{FF2B5EF4-FFF2-40B4-BE49-F238E27FC236}">
                <a16:creationId xmlns:a16="http://schemas.microsoft.com/office/drawing/2014/main" id="{D7557F1A-9E31-4498-AA21-E612E7B3B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6710" y="3565330"/>
            <a:ext cx="1512888" cy="485775"/>
          </a:xfrm>
          <a:prstGeom prst="rightArrow">
            <a:avLst>
              <a:gd name="adj1" fmla="val 50000"/>
              <a:gd name="adj2" fmla="val 7786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02" name="AutoShape 54">
            <a:extLst>
              <a:ext uri="{FF2B5EF4-FFF2-40B4-BE49-F238E27FC236}">
                <a16:creationId xmlns:a16="http://schemas.microsoft.com/office/drawing/2014/main" id="{510150E2-A512-4981-B940-43D4426B7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1111" y="4511363"/>
            <a:ext cx="1584325" cy="485775"/>
          </a:xfrm>
          <a:prstGeom prst="rightArrow">
            <a:avLst>
              <a:gd name="adj1" fmla="val 50000"/>
              <a:gd name="adj2" fmla="val 8153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BB04C9CB-6811-4B79-A214-EA776231F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6842721" cy="1320800"/>
          </a:xfrm>
        </p:spPr>
        <p:txBody>
          <a:bodyPr/>
          <a:lstStyle/>
          <a:p>
            <a:r>
              <a:rPr lang="ru-RU" altLang="ru-RU" dirty="0">
                <a:solidFill>
                  <a:schemeClr val="tx1"/>
                </a:solidFill>
              </a:rPr>
              <a:t>Травмы и несчастные случаи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7D63CA60-4990-4B7F-AD6D-A609AB8061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91513" cy="4924425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400" b="1" dirty="0">
                <a:solidFill>
                  <a:srgbClr val="A50021"/>
                </a:solidFill>
              </a:rPr>
              <a:t>Что в условиях дома может представлять </a:t>
            </a:r>
          </a:p>
          <a:p>
            <a:pPr>
              <a:buFontTx/>
              <a:buNone/>
            </a:pPr>
            <a:r>
              <a:rPr lang="ru-RU" altLang="ru-RU" sz="2400" b="1" dirty="0">
                <a:solidFill>
                  <a:srgbClr val="A50021"/>
                </a:solidFill>
              </a:rPr>
              <a:t>опасность для жизни ребенка:</a:t>
            </a:r>
            <a:endParaRPr lang="ru-RU" altLang="ru-RU" sz="2400" b="1" i="1" u="sng" dirty="0">
              <a:solidFill>
                <a:srgbClr val="A50021"/>
              </a:solidFill>
            </a:endParaRPr>
          </a:p>
          <a:p>
            <a:r>
              <a:rPr lang="ru-RU" altLang="ru-RU" sz="2400" b="1" dirty="0"/>
              <a:t>Электроприборы</a:t>
            </a:r>
          </a:p>
          <a:p>
            <a:r>
              <a:rPr lang="ru-RU" altLang="ru-RU" sz="2400" b="1" dirty="0"/>
              <a:t>Мелкие предметы (кольца, пуговицы, булавки)</a:t>
            </a:r>
          </a:p>
          <a:p>
            <a:r>
              <a:rPr lang="ru-RU" altLang="ru-RU" sz="2400" b="1" dirty="0"/>
              <a:t>Лекарства</a:t>
            </a:r>
          </a:p>
          <a:p>
            <a:r>
              <a:rPr lang="ru-RU" altLang="ru-RU" sz="2400" b="1" dirty="0"/>
              <a:t>Горячие кастрюли</a:t>
            </a:r>
          </a:p>
          <a:p>
            <a:r>
              <a:rPr lang="ru-RU" altLang="ru-RU" sz="2400" b="1" dirty="0"/>
              <a:t>Химические вещества и моющие средства</a:t>
            </a:r>
          </a:p>
          <a:p>
            <a:r>
              <a:rPr lang="ru-RU" altLang="ru-RU" sz="2400" b="1" dirty="0"/>
              <a:t>Открытые окна и балконы</a:t>
            </a:r>
          </a:p>
          <a:p>
            <a:endParaRPr lang="ru-RU" altLang="ru-RU" sz="2400" b="1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F378F610-8EF8-4F1D-98C6-C32963801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7" name="Rectangle 9">
            <a:extLst>
              <a:ext uri="{FF2B5EF4-FFF2-40B4-BE49-F238E27FC236}">
                <a16:creationId xmlns:a16="http://schemas.microsoft.com/office/drawing/2014/main" id="{868F62CB-AAC5-4EF9-AD18-271DA3C1BB5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620688"/>
            <a:ext cx="8243887" cy="131445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smtClean="0">
                <a:solidFill>
                  <a:srgbClr val="A50021"/>
                </a:solidFill>
                <a:cs typeface="Aharoni" pitchFamily="2" charset="-79"/>
              </a:rPr>
              <a:t/>
            </a:r>
            <a:br>
              <a:rPr lang="ru-RU" altLang="ru-RU" b="1" smtClean="0">
                <a:solidFill>
                  <a:srgbClr val="A50021"/>
                </a:solidFill>
                <a:cs typeface="Aharoni" pitchFamily="2" charset="-79"/>
              </a:rPr>
            </a:br>
            <a:r>
              <a:rPr lang="ru-RU" altLang="ru-RU" b="1">
                <a:solidFill>
                  <a:srgbClr val="A50021"/>
                </a:solidFill>
                <a:cs typeface="Aharoni" pitchFamily="2" charset="-79"/>
              </a:rPr>
              <a:t/>
            </a:r>
            <a:br>
              <a:rPr lang="ru-RU" altLang="ru-RU" b="1">
                <a:solidFill>
                  <a:srgbClr val="A50021"/>
                </a:solidFill>
                <a:cs typeface="Aharoni" pitchFamily="2" charset="-79"/>
              </a:rPr>
            </a:br>
            <a:r>
              <a:rPr lang="ru-RU" altLang="ru-RU" b="1" smtClean="0">
                <a:solidFill>
                  <a:srgbClr val="A50021"/>
                </a:solidFill>
                <a:cs typeface="Aharoni" pitchFamily="2" charset="-79"/>
              </a:rPr>
              <a:t/>
            </a:r>
            <a:br>
              <a:rPr lang="ru-RU" altLang="ru-RU" b="1" smtClean="0">
                <a:solidFill>
                  <a:srgbClr val="A50021"/>
                </a:solidFill>
                <a:cs typeface="Aharoni" pitchFamily="2" charset="-79"/>
              </a:rPr>
            </a:br>
            <a:r>
              <a:rPr lang="ru-RU" altLang="ru-RU" b="1">
                <a:solidFill>
                  <a:srgbClr val="A50021"/>
                </a:solidFill>
                <a:cs typeface="Aharoni" pitchFamily="2" charset="-79"/>
              </a:rPr>
              <a:t/>
            </a:r>
            <a:br>
              <a:rPr lang="ru-RU" altLang="ru-RU" b="1">
                <a:solidFill>
                  <a:srgbClr val="A50021"/>
                </a:solidFill>
                <a:cs typeface="Aharoni" pitchFamily="2" charset="-79"/>
              </a:rPr>
            </a:br>
            <a:r>
              <a:rPr lang="ru-RU" altLang="ru-RU" b="1" smtClean="0">
                <a:solidFill>
                  <a:srgbClr val="A50021"/>
                </a:solidFill>
                <a:cs typeface="Aharoni" pitchFamily="2" charset="-79"/>
              </a:rPr>
              <a:t/>
            </a:r>
            <a:br>
              <a:rPr lang="ru-RU" altLang="ru-RU" b="1" smtClean="0">
                <a:solidFill>
                  <a:srgbClr val="A50021"/>
                </a:solidFill>
                <a:cs typeface="Aharoni" pitchFamily="2" charset="-79"/>
              </a:rPr>
            </a:br>
            <a:r>
              <a:rPr lang="ru-RU" altLang="ru-RU" b="1">
                <a:solidFill>
                  <a:srgbClr val="A50021"/>
                </a:solidFill>
                <a:cs typeface="Aharoni" pitchFamily="2" charset="-79"/>
              </a:rPr>
              <a:t/>
            </a:r>
            <a:br>
              <a:rPr lang="ru-RU" altLang="ru-RU" b="1">
                <a:solidFill>
                  <a:srgbClr val="A50021"/>
                </a:solidFill>
                <a:cs typeface="Aharoni" pitchFamily="2" charset="-79"/>
              </a:rPr>
            </a:br>
            <a:r>
              <a:rPr lang="ru-RU" altLang="ru-RU" b="1" smtClean="0">
                <a:solidFill>
                  <a:srgbClr val="A50021"/>
                </a:solidFill>
                <a:cs typeface="Aharoni" pitchFamily="2" charset="-79"/>
              </a:rPr>
              <a:t>Помните </a:t>
            </a:r>
            <a:r>
              <a:rPr lang="ru-RU" altLang="ru-RU" b="1" dirty="0">
                <a:solidFill>
                  <a:srgbClr val="A50021"/>
                </a:solidFill>
                <a:cs typeface="Aharoni" pitchFamily="2" charset="-79"/>
              </a:rPr>
              <a:t>– здоровье ребенка </a:t>
            </a:r>
            <a:br>
              <a:rPr lang="ru-RU" altLang="ru-RU" b="1" dirty="0">
                <a:solidFill>
                  <a:srgbClr val="A50021"/>
                </a:solidFill>
                <a:cs typeface="Aharoni" pitchFamily="2" charset="-79"/>
              </a:rPr>
            </a:br>
            <a:r>
              <a:rPr lang="ru-RU" altLang="ru-RU" b="1" dirty="0">
                <a:solidFill>
                  <a:srgbClr val="A50021"/>
                </a:solidFill>
                <a:cs typeface="Aharoni" pitchFamily="2" charset="-79"/>
              </a:rPr>
              <a:t>в наших руках!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CB38DE9E-8E47-440D-B9B3-C7745B6B8E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Факторы влияющие на состояние ребенка</a:t>
            </a:r>
          </a:p>
        </p:txBody>
      </p:sp>
      <p:pic>
        <p:nvPicPr>
          <p:cNvPr id="31765" name="Picture 21">
            <a:extLst>
              <a:ext uri="{FF2B5EF4-FFF2-40B4-BE49-F238E27FC236}">
                <a16:creationId xmlns:a16="http://schemas.microsoft.com/office/drawing/2014/main" id="{BD863968-53A5-4A4E-932F-3E27263E35D4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528" y="1844824"/>
            <a:ext cx="3200669" cy="3477456"/>
          </a:xfrm>
        </p:spPr>
      </p:pic>
      <p:sp>
        <p:nvSpPr>
          <p:cNvPr id="31752" name="Rectangle 8">
            <a:extLst>
              <a:ext uri="{FF2B5EF4-FFF2-40B4-BE49-F238E27FC236}">
                <a16:creationId xmlns:a16="http://schemas.microsoft.com/office/drawing/2014/main" id="{E5D194D1-8E42-4EC5-B954-210EAC28FEC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908813" y="1484313"/>
            <a:ext cx="4630350" cy="4456112"/>
          </a:xfrm>
        </p:spPr>
        <p:txBody>
          <a:bodyPr/>
          <a:lstStyle/>
          <a:p>
            <a:endParaRPr lang="ru-RU" altLang="ru-RU" sz="2800" b="1" u="sng" dirty="0">
              <a:solidFill>
                <a:schemeClr val="tx2"/>
              </a:solidFill>
            </a:endParaRPr>
          </a:p>
          <a:p>
            <a:r>
              <a:rPr lang="ru-RU" altLang="ru-RU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</a:t>
            </a:r>
            <a:br>
              <a:rPr lang="ru-RU" altLang="ru-RU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здравоохранения-10%</a:t>
            </a:r>
          </a:p>
          <a:p>
            <a:endParaRPr lang="ru-RU" altLang="ru-RU" sz="2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altLang="ru-RU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Экология -20%</a:t>
            </a:r>
          </a:p>
          <a:p>
            <a:endParaRPr lang="ru-RU" altLang="ru-RU" sz="2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altLang="ru-RU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Наследственность – 20%</a:t>
            </a:r>
          </a:p>
          <a:p>
            <a:endParaRPr lang="ru-RU" altLang="ru-RU" sz="2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altLang="ru-RU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 жизни – 50%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5">
            <a:extLst>
              <a:ext uri="{FF2B5EF4-FFF2-40B4-BE49-F238E27FC236}">
                <a16:creationId xmlns:a16="http://schemas.microsoft.com/office/drawing/2014/main" id="{5C9E3B15-075B-4D07-9E48-E6F8AF8656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599" y="332656"/>
            <a:ext cx="6842721" cy="1320800"/>
          </a:xfrm>
        </p:spPr>
        <p:txBody>
          <a:bodyPr>
            <a:normAutofit/>
          </a:bodyPr>
          <a:lstStyle/>
          <a:p>
            <a:r>
              <a:rPr lang="ru-RU" alt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Компоненты здорового образа жизни</a:t>
            </a:r>
          </a:p>
        </p:txBody>
      </p:sp>
      <p:pic>
        <p:nvPicPr>
          <p:cNvPr id="46083" name="Picture 3">
            <a:extLst>
              <a:ext uri="{FF2B5EF4-FFF2-40B4-BE49-F238E27FC236}">
                <a16:creationId xmlns:a16="http://schemas.microsoft.com/office/drawing/2014/main" id="{C34137E2-FA40-419F-8A8C-CA2B84AB90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90850" y="2708275"/>
            <a:ext cx="3165475" cy="2736850"/>
          </a:xfrm>
          <a:noFill/>
        </p:spPr>
      </p:pic>
      <p:sp>
        <p:nvSpPr>
          <p:cNvPr id="46110" name="AutoShape 30">
            <a:extLst>
              <a:ext uri="{FF2B5EF4-FFF2-40B4-BE49-F238E27FC236}">
                <a16:creationId xmlns:a16="http://schemas.microsoft.com/office/drawing/2014/main" id="{B6DE75DD-FA33-47DA-A3D4-FD015155983B}"/>
              </a:ext>
            </a:extLst>
          </p:cNvPr>
          <p:cNvSpPr>
            <a:spLocks noChangeArrowheads="1"/>
          </p:cNvSpPr>
          <p:nvPr/>
        </p:nvSpPr>
        <p:spPr bwMode="auto">
          <a:xfrm rot="1942751">
            <a:off x="4427538" y="1557338"/>
            <a:ext cx="1439862" cy="896937"/>
          </a:xfrm>
          <a:prstGeom prst="wedgeEllipseCallout">
            <a:avLst>
              <a:gd name="adj1" fmla="val 5699"/>
              <a:gd name="adj2" fmla="val 1161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000"/>
              <a:t>Режим дня</a:t>
            </a:r>
          </a:p>
        </p:txBody>
      </p:sp>
      <p:sp>
        <p:nvSpPr>
          <p:cNvPr id="46112" name="AutoShape 32">
            <a:extLst>
              <a:ext uri="{FF2B5EF4-FFF2-40B4-BE49-F238E27FC236}">
                <a16:creationId xmlns:a16="http://schemas.microsoft.com/office/drawing/2014/main" id="{3FBC7C54-4A3C-4C56-B4FB-28B8CD0F3492}"/>
              </a:ext>
            </a:extLst>
          </p:cNvPr>
          <p:cNvSpPr>
            <a:spLocks noChangeArrowheads="1"/>
          </p:cNvSpPr>
          <p:nvPr/>
        </p:nvSpPr>
        <p:spPr bwMode="auto">
          <a:xfrm rot="1654236">
            <a:off x="793750" y="1744663"/>
            <a:ext cx="1995488" cy="1798637"/>
          </a:xfrm>
          <a:prstGeom prst="wedgeEllipseCallout">
            <a:avLst>
              <a:gd name="adj1" fmla="val 72606"/>
              <a:gd name="adj2" fmla="val 2157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/>
              <a:t>Закалива- ние</a:t>
            </a:r>
          </a:p>
        </p:txBody>
      </p:sp>
      <p:sp>
        <p:nvSpPr>
          <p:cNvPr id="46114" name="AutoShape 34">
            <a:extLst>
              <a:ext uri="{FF2B5EF4-FFF2-40B4-BE49-F238E27FC236}">
                <a16:creationId xmlns:a16="http://schemas.microsoft.com/office/drawing/2014/main" id="{82A24DF4-B006-4B7D-8172-C6B6C24B1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2060575"/>
            <a:ext cx="1800225" cy="1582738"/>
          </a:xfrm>
          <a:prstGeom prst="wedgeEllipseCallout">
            <a:avLst>
              <a:gd name="adj1" fmla="val -95060"/>
              <a:gd name="adj2" fmla="val 355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/>
              <a:t>Питание</a:t>
            </a:r>
          </a:p>
        </p:txBody>
      </p:sp>
      <p:sp>
        <p:nvSpPr>
          <p:cNvPr id="46115" name="AutoShape 35">
            <a:extLst>
              <a:ext uri="{FF2B5EF4-FFF2-40B4-BE49-F238E27FC236}">
                <a16:creationId xmlns:a16="http://schemas.microsoft.com/office/drawing/2014/main" id="{17024B15-0A33-4A7B-A5EB-452691C9DAA6}"/>
              </a:ext>
            </a:extLst>
          </p:cNvPr>
          <p:cNvSpPr>
            <a:spLocks noChangeArrowheads="1"/>
          </p:cNvSpPr>
          <p:nvPr/>
        </p:nvSpPr>
        <p:spPr bwMode="auto">
          <a:xfrm rot="12271167">
            <a:off x="1044575" y="5048250"/>
            <a:ext cx="2160588" cy="1223963"/>
          </a:xfrm>
          <a:prstGeom prst="wedgeEllipseCallout">
            <a:avLst>
              <a:gd name="adj1" fmla="val -9144"/>
              <a:gd name="adj2" fmla="val 903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/>
          <a:lstStyle/>
          <a:p>
            <a:pPr algn="ctr"/>
            <a:r>
              <a:rPr lang="ru-RU" altLang="ru-RU"/>
              <a:t>Физ. занятия</a:t>
            </a:r>
          </a:p>
          <a:p>
            <a:pPr algn="ctr"/>
            <a:endParaRPr lang="ru-RU" altLang="ru-RU"/>
          </a:p>
        </p:txBody>
      </p:sp>
      <p:sp>
        <p:nvSpPr>
          <p:cNvPr id="46116" name="AutoShape 36">
            <a:extLst>
              <a:ext uri="{FF2B5EF4-FFF2-40B4-BE49-F238E27FC236}">
                <a16:creationId xmlns:a16="http://schemas.microsoft.com/office/drawing/2014/main" id="{D6441CC9-0059-4DB4-83A1-E69164EC2B48}"/>
              </a:ext>
            </a:extLst>
          </p:cNvPr>
          <p:cNvSpPr>
            <a:spLocks noChangeArrowheads="1"/>
          </p:cNvSpPr>
          <p:nvPr/>
        </p:nvSpPr>
        <p:spPr bwMode="auto">
          <a:xfrm rot="7146770">
            <a:off x="6515894" y="4696619"/>
            <a:ext cx="2233612" cy="2089150"/>
          </a:xfrm>
          <a:prstGeom prst="wedgeEllipseCallout">
            <a:avLst>
              <a:gd name="adj1" fmla="val -1810"/>
              <a:gd name="adj2" fmla="val 920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/>
          <a:lstStyle/>
          <a:p>
            <a:pPr algn="ctr"/>
            <a:r>
              <a:rPr lang="ru-RU" altLang="ru-RU" dirty="0"/>
              <a:t>Благоприятная психологи </a:t>
            </a:r>
            <a:r>
              <a:rPr lang="ru-RU" altLang="ru-RU" dirty="0" err="1"/>
              <a:t>ческая</a:t>
            </a:r>
            <a:r>
              <a:rPr lang="ru-RU" altLang="ru-RU" dirty="0"/>
              <a:t> обстановка в семье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7904645C-776E-49FA-8E97-1C301D9A7F1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2656"/>
            <a:ext cx="7559675" cy="1584325"/>
          </a:xfrm>
        </p:spPr>
        <p:txBody>
          <a:bodyPr>
            <a:normAutofit fontScale="90000"/>
          </a:bodyPr>
          <a:lstStyle/>
          <a:p>
            <a:r>
              <a:rPr lang="ru-RU" altLang="ru-RU" sz="4000" b="1" dirty="0">
                <a:solidFill>
                  <a:srgbClr val="00B050"/>
                </a:solidFill>
              </a:rPr>
              <a:t>Режим дня </a:t>
            </a:r>
            <a:r>
              <a:rPr lang="ru-RU" altLang="ru-RU" sz="4000" dirty="0"/>
              <a:t>- </a:t>
            </a:r>
            <a:r>
              <a:rPr lang="ru-RU" altLang="ru-RU" sz="1800" i="1" dirty="0"/>
              <a:t>это оптимально сочетаемые периоды бодрствования  и сна детей в течении суток. Он удовлетворяет их потребности в пище, деятельности, отдыхе, двигательной активности. Режим дисциплинирует детей, приучает к определенному ритму.</a:t>
            </a:r>
            <a:r>
              <a:rPr lang="ru-RU" altLang="ru-RU" sz="4000" dirty="0"/>
              <a:t/>
            </a:r>
            <a:br>
              <a:rPr lang="ru-RU" altLang="ru-RU" sz="4000" dirty="0"/>
            </a:br>
            <a:r>
              <a:rPr lang="ru-RU" altLang="ru-RU" sz="4000" dirty="0"/>
              <a:t/>
            </a:r>
            <a:br>
              <a:rPr lang="ru-RU" altLang="ru-RU" sz="4000" dirty="0"/>
            </a:br>
            <a:r>
              <a:rPr lang="ru-RU" altLang="ru-RU" sz="4000" dirty="0"/>
              <a:t/>
            </a:r>
            <a:br>
              <a:rPr lang="ru-RU" altLang="ru-RU" sz="4000" dirty="0"/>
            </a:br>
            <a:endParaRPr lang="ru-RU" altLang="ru-RU" sz="4000" dirty="0"/>
          </a:p>
        </p:txBody>
      </p:sp>
      <p:sp>
        <p:nvSpPr>
          <p:cNvPr id="51212" name="Rectangle 12">
            <a:extLst>
              <a:ext uri="{FF2B5EF4-FFF2-40B4-BE49-F238E27FC236}">
                <a16:creationId xmlns:a16="http://schemas.microsoft.com/office/drawing/2014/main" id="{5E18CB0A-828D-4EFE-AF5B-DC25769A1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2133600"/>
            <a:ext cx="51133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13" name="Rectangle 13">
            <a:extLst>
              <a:ext uri="{FF2B5EF4-FFF2-40B4-BE49-F238E27FC236}">
                <a16:creationId xmlns:a16="http://schemas.microsoft.com/office/drawing/2014/main" id="{E251A0B9-8A9B-477E-889B-00E58DDD9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2349500"/>
            <a:ext cx="45370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altLang="ru-RU" sz="52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Сон</a:t>
            </a:r>
          </a:p>
          <a:p>
            <a:pPr algn="ctr">
              <a:lnSpc>
                <a:spcPct val="90000"/>
              </a:lnSpc>
            </a:pPr>
            <a:endParaRPr lang="ru-RU" altLang="ru-RU" sz="52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14" name="AutoShape 14">
            <a:extLst>
              <a:ext uri="{FF2B5EF4-FFF2-40B4-BE49-F238E27FC236}">
                <a16:creationId xmlns:a16="http://schemas.microsoft.com/office/drawing/2014/main" id="{CD096DDB-20DB-46D5-94F0-A57CC8F07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2565400"/>
            <a:ext cx="9144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19" name="Rectangle 19">
            <a:extLst>
              <a:ext uri="{FF2B5EF4-FFF2-40B4-BE49-F238E27FC236}">
                <a16:creationId xmlns:a16="http://schemas.microsoft.com/office/drawing/2014/main" id="{8E5DD415-9205-4170-8B40-F03C1806F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594995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21" name="Text Box 21">
            <a:extLst>
              <a:ext uri="{FF2B5EF4-FFF2-40B4-BE49-F238E27FC236}">
                <a16:creationId xmlns:a16="http://schemas.microsoft.com/office/drawing/2014/main" id="{1AC5492D-607C-42F5-87B4-8D666D4F3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3789363"/>
            <a:ext cx="5384800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ru-RU" altLang="ru-RU" sz="5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23" name="Text Box 23">
            <a:extLst>
              <a:ext uri="{FF2B5EF4-FFF2-40B4-BE49-F238E27FC236}">
                <a16:creationId xmlns:a16="http://schemas.microsoft.com/office/drawing/2014/main" id="{35953BBE-F96D-4F02-BBC4-0C864E0DF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008313"/>
            <a:ext cx="3397250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 wrap="none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52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Питание</a:t>
            </a:r>
          </a:p>
        </p:txBody>
      </p:sp>
      <p:sp>
        <p:nvSpPr>
          <p:cNvPr id="51224" name="Text Box 24">
            <a:extLst>
              <a:ext uri="{FF2B5EF4-FFF2-40B4-BE49-F238E27FC236}">
                <a16:creationId xmlns:a16="http://schemas.microsoft.com/office/drawing/2014/main" id="{3716E9CC-CBB5-41F4-8889-23BA7117B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" y="3212976"/>
            <a:ext cx="3786188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 wrap="none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52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Прогулка</a:t>
            </a:r>
          </a:p>
        </p:txBody>
      </p:sp>
      <p:sp>
        <p:nvSpPr>
          <p:cNvPr id="51225" name="Text Box 25">
            <a:extLst>
              <a:ext uri="{FF2B5EF4-FFF2-40B4-BE49-F238E27FC236}">
                <a16:creationId xmlns:a16="http://schemas.microsoft.com/office/drawing/2014/main" id="{BC4FDFC7-D569-4731-92C5-05125C1FD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1309" y="4208314"/>
            <a:ext cx="4537075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 wrap="none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52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Отдых </a:t>
            </a:r>
            <a:r>
              <a:rPr lang="ru-RU" altLang="ru-RU" sz="36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(игра)</a:t>
            </a:r>
          </a:p>
        </p:txBody>
      </p:sp>
      <p:sp>
        <p:nvSpPr>
          <p:cNvPr id="51226" name="Text Box 26">
            <a:extLst>
              <a:ext uri="{FF2B5EF4-FFF2-40B4-BE49-F238E27FC236}">
                <a16:creationId xmlns:a16="http://schemas.microsoft.com/office/drawing/2014/main" id="{BC583DA5-A781-44E8-B7B9-48965A892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4463" y="5445224"/>
            <a:ext cx="92884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40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Двигательная активность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14E0F834-C63D-47D5-BB11-D08559584A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599" y="404664"/>
            <a:ext cx="6347713" cy="1381720"/>
          </a:xfrm>
        </p:spPr>
        <p:txBody>
          <a:bodyPr/>
          <a:lstStyle/>
          <a:p>
            <a:r>
              <a:rPr lang="ru-RU" altLang="ru-RU" b="1" dirty="0">
                <a:solidFill>
                  <a:srgbClr val="00B050"/>
                </a:solidFill>
              </a:rPr>
              <a:t>Питание –</a:t>
            </a:r>
            <a:r>
              <a:rPr lang="ru-RU" altLang="ru-RU" sz="2000" b="1" dirty="0">
                <a:solidFill>
                  <a:srgbClr val="00B050"/>
                </a:solidFill>
              </a:rPr>
              <a:t>включение продуктов богатых витаминами, минеральными солями</a:t>
            </a:r>
            <a:endParaRPr lang="ru-RU" altLang="ru-RU" b="1" dirty="0">
              <a:solidFill>
                <a:srgbClr val="00B050"/>
              </a:solidFill>
            </a:endParaRPr>
          </a:p>
        </p:txBody>
      </p:sp>
      <p:pic>
        <p:nvPicPr>
          <p:cNvPr id="157701" name="Picture 5">
            <a:extLst>
              <a:ext uri="{FF2B5EF4-FFF2-40B4-BE49-F238E27FC236}">
                <a16:creationId xmlns:a16="http://schemas.microsoft.com/office/drawing/2014/main" id="{F8C74483-DD95-4145-BDA4-2109A55D469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7313" y="1412875"/>
            <a:ext cx="1873250" cy="1574800"/>
          </a:xfrm>
          <a:noFill/>
          <a:ln/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7BE611F9-91EF-42F4-8DBF-0F103035F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pic>
        <p:nvPicPr>
          <p:cNvPr id="157702" name="Picture 6">
            <a:extLst>
              <a:ext uri="{FF2B5EF4-FFF2-40B4-BE49-F238E27FC236}">
                <a16:creationId xmlns:a16="http://schemas.microsoft.com/office/drawing/2014/main" id="{E364632B-DBB9-42FD-BAAB-CA4916741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25" y="1628775"/>
            <a:ext cx="2252663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7703" name="Picture 7">
            <a:extLst>
              <a:ext uri="{FF2B5EF4-FFF2-40B4-BE49-F238E27FC236}">
                <a16:creationId xmlns:a16="http://schemas.microsoft.com/office/drawing/2014/main" id="{D619A052-5DDD-485D-8DC0-C3FEA4ED35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316413"/>
            <a:ext cx="2016125" cy="184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7704" name="Picture 8">
            <a:extLst>
              <a:ext uri="{FF2B5EF4-FFF2-40B4-BE49-F238E27FC236}">
                <a16:creationId xmlns:a16="http://schemas.microsoft.com/office/drawing/2014/main" id="{5A4F9711-1331-4632-83AA-5EA950C74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213100"/>
            <a:ext cx="2087562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7705" name="Picture 9">
            <a:extLst>
              <a:ext uri="{FF2B5EF4-FFF2-40B4-BE49-F238E27FC236}">
                <a16:creationId xmlns:a16="http://schemas.microsoft.com/office/drawing/2014/main" id="{C429510A-A553-47E0-AFAE-5859ED8C7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175" y="1773238"/>
            <a:ext cx="2663825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7706" name="Picture 10">
            <a:extLst>
              <a:ext uri="{FF2B5EF4-FFF2-40B4-BE49-F238E27FC236}">
                <a16:creationId xmlns:a16="http://schemas.microsoft.com/office/drawing/2014/main" id="{DA1137E4-9E4A-4DB9-B86E-8BC564910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557338"/>
            <a:ext cx="1743075" cy="111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7707" name="Picture 11">
            <a:extLst>
              <a:ext uri="{FF2B5EF4-FFF2-40B4-BE49-F238E27FC236}">
                <a16:creationId xmlns:a16="http://schemas.microsoft.com/office/drawing/2014/main" id="{8C802F47-78DF-4318-A229-4E3DDDC694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797425"/>
            <a:ext cx="2016125" cy="149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7708" name="Picture 12">
            <a:extLst>
              <a:ext uri="{FF2B5EF4-FFF2-40B4-BE49-F238E27FC236}">
                <a16:creationId xmlns:a16="http://schemas.microsoft.com/office/drawing/2014/main" id="{7D680AC8-392A-4855-88DF-75182FC6D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141663"/>
            <a:ext cx="1887537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2" name="Rectangle 6">
            <a:extLst>
              <a:ext uri="{FF2B5EF4-FFF2-40B4-BE49-F238E27FC236}">
                <a16:creationId xmlns:a16="http://schemas.microsoft.com/office/drawing/2014/main" id="{73DF18BD-E442-49A2-BC30-EDCF565243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4000" dirty="0"/>
              <a:t>Физические занятия - </a:t>
            </a:r>
            <a:r>
              <a:rPr lang="ru-RU" altLang="ru-RU" sz="1800" i="1" dirty="0"/>
              <a:t>улучшают работоспособность, повышают физические качества, стимулируют обмен веществ и работу разных систем организма.</a:t>
            </a:r>
            <a:endParaRPr lang="ru-RU" altLang="ru-RU" sz="4000" dirty="0"/>
          </a:p>
        </p:txBody>
      </p:sp>
      <p:sp>
        <p:nvSpPr>
          <p:cNvPr id="70663" name="Rectangle 7">
            <a:extLst>
              <a:ext uri="{FF2B5EF4-FFF2-40B4-BE49-F238E27FC236}">
                <a16:creationId xmlns:a16="http://schemas.microsoft.com/office/drawing/2014/main" id="{AA6125A3-D42A-4416-B1CD-18EE9271B1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2204864"/>
            <a:ext cx="5543847" cy="3880024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sz="2000" b="1" i="1" dirty="0"/>
              <a:t>В дошкольном возрасте основная задача физических упражнений – совершенствовать у детей таких естественных движений как:</a:t>
            </a:r>
          </a:p>
          <a:p>
            <a:pPr>
              <a:buFontTx/>
              <a:buNone/>
            </a:pPr>
            <a:r>
              <a:rPr lang="ru-RU" altLang="ru-RU" b="1" i="1" dirty="0">
                <a:solidFill>
                  <a:srgbClr val="A50021"/>
                </a:solidFill>
              </a:rPr>
              <a:t>Ходьба</a:t>
            </a:r>
          </a:p>
          <a:p>
            <a:pPr algn="ctr">
              <a:buFontTx/>
              <a:buNone/>
            </a:pPr>
            <a:r>
              <a:rPr lang="ru-RU" altLang="ru-RU" b="1" i="1" dirty="0">
                <a:solidFill>
                  <a:srgbClr val="A50021"/>
                </a:solidFill>
              </a:rPr>
              <a:t>Бег</a:t>
            </a:r>
          </a:p>
          <a:p>
            <a:pPr>
              <a:buFontTx/>
              <a:buNone/>
            </a:pPr>
            <a:r>
              <a:rPr lang="ru-RU" altLang="ru-RU" b="1" i="1" dirty="0">
                <a:solidFill>
                  <a:srgbClr val="A50021"/>
                </a:solidFill>
              </a:rPr>
              <a:t>Прыжки</a:t>
            </a:r>
          </a:p>
          <a:p>
            <a:pPr algn="ctr">
              <a:buFontTx/>
              <a:buNone/>
            </a:pPr>
            <a:r>
              <a:rPr lang="ru-RU" altLang="ru-RU" b="1" i="1" dirty="0">
                <a:solidFill>
                  <a:srgbClr val="A50021"/>
                </a:solidFill>
              </a:rPr>
              <a:t>Метание</a:t>
            </a:r>
          </a:p>
          <a:p>
            <a:pPr>
              <a:buFontTx/>
              <a:buNone/>
            </a:pPr>
            <a:r>
              <a:rPr lang="ru-RU" altLang="ru-RU" b="1" i="1" dirty="0">
                <a:solidFill>
                  <a:srgbClr val="A50021"/>
                </a:solidFill>
              </a:rPr>
              <a:t>Движение на </a:t>
            </a:r>
            <a:r>
              <a:rPr lang="ru-RU" altLang="ru-RU" b="1" i="1" dirty="0" smtClean="0">
                <a:solidFill>
                  <a:srgbClr val="A50021"/>
                </a:solidFill>
              </a:rPr>
              <a:t>равновесие       </a:t>
            </a:r>
            <a:endParaRPr lang="ru-RU" altLang="ru-RU" b="1" i="1" dirty="0">
              <a:solidFill>
                <a:srgbClr val="A50021"/>
              </a:solidFill>
            </a:endParaRP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DFD8B157-CE90-404A-B096-9E5C1718A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pic>
        <p:nvPicPr>
          <p:cNvPr id="70666" name="Picture 10">
            <a:extLst>
              <a:ext uri="{FF2B5EF4-FFF2-40B4-BE49-F238E27FC236}">
                <a16:creationId xmlns:a16="http://schemas.microsoft.com/office/drawing/2014/main" id="{5A55348E-1EC7-4B7E-BBAC-2140A17CD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2737" y="2762353"/>
            <a:ext cx="20891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4B7F8D50-8208-4CD8-B065-49A76180F9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200" b="1">
                <a:solidFill>
                  <a:srgbClr val="A50021"/>
                </a:solidFill>
              </a:rPr>
              <a:t>Благоприятная психологическая обстановка в семье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3213B94D-7774-4A76-9A6D-181E6905A0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/>
              <a:t>Взаимопонимание</a:t>
            </a:r>
          </a:p>
          <a:p>
            <a:r>
              <a:rPr lang="ru-RU" altLang="ru-RU"/>
              <a:t>Совместное времяпровождение</a:t>
            </a:r>
          </a:p>
          <a:p>
            <a:r>
              <a:rPr lang="ru-RU" altLang="ru-RU"/>
              <a:t>Поддержка и помощь</a:t>
            </a: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7AD93757-6553-4F60-8213-AD0E33494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pic>
        <p:nvPicPr>
          <p:cNvPr id="75780" name="Picture 4">
            <a:extLst>
              <a:ext uri="{FF2B5EF4-FFF2-40B4-BE49-F238E27FC236}">
                <a16:creationId xmlns:a16="http://schemas.microsoft.com/office/drawing/2014/main" id="{9C11A9AB-956D-4566-9064-3371EEE35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736" y="3429000"/>
            <a:ext cx="2357438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781" name="Picture 5">
            <a:extLst>
              <a:ext uri="{FF2B5EF4-FFF2-40B4-BE49-F238E27FC236}">
                <a16:creationId xmlns:a16="http://schemas.microsoft.com/office/drawing/2014/main" id="{36199AB8-33A3-46D0-BB7C-353FD8FF4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037" y="1938514"/>
            <a:ext cx="3384550" cy="226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054D5148-36E2-4A41-A162-35BB64AC7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Викторина </a:t>
            </a:r>
          </a:p>
        </p:txBody>
      </p:sp>
      <p:pic>
        <p:nvPicPr>
          <p:cNvPr id="78857" name="Picture 9">
            <a:extLst>
              <a:ext uri="{FF2B5EF4-FFF2-40B4-BE49-F238E27FC236}">
                <a16:creationId xmlns:a16="http://schemas.microsoft.com/office/drawing/2014/main" id="{718FA3A7-2D0B-4ACE-AF17-9432137DF8CB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4" y="1516062"/>
            <a:ext cx="3057018" cy="2200275"/>
          </a:xfrm>
          <a:noFill/>
          <a:ln/>
        </p:spPr>
      </p:pic>
      <p:sp>
        <p:nvSpPr>
          <p:cNvPr id="78856" name="Rectangle 8">
            <a:extLst>
              <a:ext uri="{FF2B5EF4-FFF2-40B4-BE49-F238E27FC236}">
                <a16:creationId xmlns:a16="http://schemas.microsoft.com/office/drawing/2014/main" id="{ABD33D38-3E99-4B5A-815E-41D094B68FFC}"/>
              </a:ext>
            </a:extLst>
          </p:cNvPr>
          <p:cNvSpPr>
            <a:spLocks noGrp="1" noChangeArrowheads="1"/>
          </p:cNvSpPr>
          <p:nvPr>
            <p:ph sz="quarter" idx="2"/>
          </p:nvPr>
        </p:nvSpPr>
        <p:spPr>
          <a:xfrm>
            <a:off x="457200" y="3906838"/>
            <a:ext cx="4037013" cy="2149475"/>
          </a:xfrm>
        </p:spPr>
        <p:txBody>
          <a:bodyPr/>
          <a:lstStyle/>
          <a:p>
            <a:endParaRPr lang="ru-RU" altLang="ru-RU" sz="2400"/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B1ACDF78-5763-483F-854B-442B141D8176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>
          <a:xfrm>
            <a:off x="3923928" y="1600200"/>
            <a:ext cx="4037012" cy="445611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sz="2800" dirty="0"/>
              <a:t>    </a:t>
            </a:r>
            <a:r>
              <a:rPr lang="ru-RU" altLang="ru-RU" sz="2800" b="1" dirty="0">
                <a:solidFill>
                  <a:srgbClr val="A50021"/>
                </a:solidFill>
              </a:rPr>
              <a:t>Черная смородина и шиповник повышают устойчивость организма к охлаждению и ОРВИ</a:t>
            </a: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76C761A8-479C-455C-B81E-3FD68F0EE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  <p:pic>
        <p:nvPicPr>
          <p:cNvPr id="78853" name="Picture 5">
            <a:extLst>
              <a:ext uri="{FF2B5EF4-FFF2-40B4-BE49-F238E27FC236}">
                <a16:creationId xmlns:a16="http://schemas.microsoft.com/office/drawing/2014/main" id="{725F45A9-0E58-48C8-AD48-F0CB4E480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005263"/>
            <a:ext cx="2561163" cy="1872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>
            <a:extLst>
              <a:ext uri="{FF2B5EF4-FFF2-40B4-BE49-F238E27FC236}">
                <a16:creationId xmlns:a16="http://schemas.microsoft.com/office/drawing/2014/main" id="{648EF1A6-7AAA-4CF8-A180-BC575500F8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 </a:t>
            </a:r>
            <a:r>
              <a:rPr lang="ru-RU" altLang="ru-RU">
                <a:solidFill>
                  <a:srgbClr val="A50021"/>
                </a:solidFill>
              </a:rPr>
              <a:t>Морковь-</a:t>
            </a:r>
          </a:p>
        </p:txBody>
      </p:sp>
      <p:pic>
        <p:nvPicPr>
          <p:cNvPr id="80903" name="Picture 7">
            <a:extLst>
              <a:ext uri="{FF2B5EF4-FFF2-40B4-BE49-F238E27FC236}">
                <a16:creationId xmlns:a16="http://schemas.microsoft.com/office/drawing/2014/main" id="{8EBBDFC1-B17D-4D82-81A6-1BD5545F54B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1641571"/>
            <a:ext cx="3168352" cy="2435501"/>
          </a:xfrm>
          <a:noFill/>
          <a:ln/>
        </p:spPr>
      </p:pic>
      <p:sp>
        <p:nvSpPr>
          <p:cNvPr id="80902" name="Rectangle 6">
            <a:extLst>
              <a:ext uri="{FF2B5EF4-FFF2-40B4-BE49-F238E27FC236}">
                <a16:creationId xmlns:a16="http://schemas.microsoft.com/office/drawing/2014/main" id="{1FB8A82C-BF55-4E3B-B615-FAAE2C56B2C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851920" y="1600200"/>
            <a:ext cx="4037012" cy="445611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sz="2800" b="1" dirty="0">
                <a:solidFill>
                  <a:srgbClr val="A50021"/>
                </a:solidFill>
              </a:rPr>
              <a:t>повышает устойчивость организма к заболеваниям верхних дыхательных путей и легких</a:t>
            </a: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F761C901-623A-49EE-AC0E-6AB58EC0F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/>
              <a:t>https://www.o-detstve.ru</a:t>
            </a:r>
            <a:endParaRPr lang="ru-RU" altLang="ru-RU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899</TotalTime>
  <Words>426</Words>
  <Application>Microsoft Office PowerPoint</Application>
  <PresentationFormat>Экран (4:3)</PresentationFormat>
  <Paragraphs>82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Aharoni</vt:lpstr>
      <vt:lpstr>Arial</vt:lpstr>
      <vt:lpstr>Calibri</vt:lpstr>
      <vt:lpstr>Times New Roman</vt:lpstr>
      <vt:lpstr>Trebuchet MS</vt:lpstr>
      <vt:lpstr>Wingdings 3</vt:lpstr>
      <vt:lpstr>Аспект</vt:lpstr>
      <vt:lpstr>Презентация выступление для педагогов ДОУ на тему:  «Здоровье ребенка в наших руках»</vt:lpstr>
      <vt:lpstr>Факторы влияющие на состояние ребенка</vt:lpstr>
      <vt:lpstr>Компоненты здорового образа жизни</vt:lpstr>
      <vt:lpstr>Режим дня - это оптимально сочетаемые периоды бодрствования  и сна детей в течении суток. Он удовлетворяет их потребности в пище, деятельности, отдыхе, двигательной активности. Режим дисциплинирует детей, приучает к определенному ритму.   </vt:lpstr>
      <vt:lpstr>Питание –включение продуктов богатых витаминами, минеральными солями</vt:lpstr>
      <vt:lpstr>Физические занятия - улучшают работоспособность, повышают физические качества, стимулируют обмен веществ и работу разных систем организма.</vt:lpstr>
      <vt:lpstr>Благоприятная психологическая обстановка в семье</vt:lpstr>
      <vt:lpstr>Викторина </vt:lpstr>
      <vt:lpstr> Морковь-</vt:lpstr>
      <vt:lpstr>Чеснок, лук и редис-</vt:lpstr>
      <vt:lpstr>Сладости полезные детям</vt:lpstr>
      <vt:lpstr>Презентация PowerPoint</vt:lpstr>
      <vt:lpstr>Вредные наклонности родителей</vt:lpstr>
      <vt:lpstr>Травмы и несчастные случаи</vt:lpstr>
      <vt:lpstr>      Помните – здоровье ребенка  в наших руках!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Здоровье ребенка в наших руках!</dc:title>
  <dc:creator>Владелец</dc:creator>
  <cp:lastModifiedBy>школа 2</cp:lastModifiedBy>
  <cp:revision>20</cp:revision>
  <dcterms:created xsi:type="dcterms:W3CDTF">2011-04-03T09:40:47Z</dcterms:created>
  <dcterms:modified xsi:type="dcterms:W3CDTF">2025-05-14T08:39:13Z</dcterms:modified>
</cp:coreProperties>
</file>