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2" r:id="rId2"/>
    <p:sldId id="274" r:id="rId3"/>
    <p:sldId id="313" r:id="rId4"/>
    <p:sldId id="311" r:id="rId5"/>
    <p:sldId id="324" r:id="rId6"/>
    <p:sldId id="316" r:id="rId7"/>
    <p:sldId id="325" r:id="rId8"/>
    <p:sldId id="314" r:id="rId9"/>
    <p:sldId id="326" r:id="rId10"/>
    <p:sldId id="315" r:id="rId11"/>
    <p:sldId id="327" r:id="rId12"/>
    <p:sldId id="328" r:id="rId13"/>
    <p:sldId id="317" r:id="rId14"/>
    <p:sldId id="329" r:id="rId15"/>
    <p:sldId id="321" r:id="rId16"/>
    <p:sldId id="330" r:id="rId17"/>
    <p:sldId id="320" r:id="rId18"/>
    <p:sldId id="319" r:id="rId19"/>
    <p:sldId id="331" r:id="rId20"/>
    <p:sldId id="318" r:id="rId21"/>
    <p:sldId id="332" r:id="rId22"/>
    <p:sldId id="323" r:id="rId23"/>
    <p:sldId id="293" r:id="rId24"/>
    <p:sldId id="278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3300"/>
    <a:srgbClr val="663300"/>
    <a:srgbClr val="062806"/>
    <a:srgbClr val="0F6B0F"/>
    <a:srgbClr val="B4B3A1"/>
    <a:srgbClr val="000000"/>
    <a:srgbClr val="006600"/>
    <a:srgbClr val="00FF00"/>
    <a:srgbClr val="0F05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5433" autoAdjust="0"/>
  </p:normalViewPr>
  <p:slideViewPr>
    <p:cSldViewPr>
      <p:cViewPr>
        <p:scale>
          <a:sx n="50" d="100"/>
          <a:sy n="50" d="100"/>
        </p:scale>
        <p:origin x="-117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BF06B-3586-4BAF-AF44-DC1FDFAD38AF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B23DE-8F83-4345-9775-7D84897AD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88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B23DE-8F83-4345-9775-7D84897AD4D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3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77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82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2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9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271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80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70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34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95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07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120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51873-4056-4555-8749-812D8408A370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1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2.png"/><Relationship Id="rId7" Type="http://schemas.openxmlformats.org/officeDocument/2006/relationships/image" Target="../media/image6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2.png"/><Relationship Id="rId7" Type="http://schemas.openxmlformats.org/officeDocument/2006/relationships/image" Target="../media/image7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pn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jpeg"/><Relationship Id="rId14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8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png"/><Relationship Id="rId7" Type="http://schemas.openxmlformats.org/officeDocument/2006/relationships/image" Target="../media/image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6.png"/><Relationship Id="rId7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3.png"/><Relationship Id="rId10" Type="http://schemas.openxmlformats.org/officeDocument/2006/relationships/image" Target="../media/image50.jpeg"/><Relationship Id="rId4" Type="http://schemas.openxmlformats.org/officeDocument/2006/relationships/image" Target="../media/image19.pn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5816" y="3279405"/>
            <a:ext cx="3523793" cy="2353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609308"/>
            <a:ext cx="3176291" cy="2761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107" y="4289070"/>
            <a:ext cx="1871634" cy="140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771300"/>
            <a:ext cx="73943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Конкурсная работа по номинации </a:t>
            </a:r>
            <a:r>
              <a:rPr lang="ru-RU" sz="2800" b="1" dirty="0" smtClean="0"/>
              <a:t>«Просвещение родителей воспитанников в ДОУ по вопросам культуры формирования здорового образа жизни»</a:t>
            </a:r>
            <a:endParaRPr lang="ru-RU" sz="2800" dirty="0"/>
          </a:p>
          <a:p>
            <a:pPr algn="ctr"/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942" y="5715016"/>
            <a:ext cx="4003538" cy="7858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35696" y="248023"/>
            <a:ext cx="6694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№52 г. Амурска 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Амурского муниципального района 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1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488" y="2060848"/>
            <a:ext cx="9504488" cy="492599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85720" y="245948"/>
            <a:ext cx="8568952" cy="182573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«Правильное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или рациональное питание – это такое питание, которое обеспечивает укрепление и улучшение здоровья, физических и духовных сил человека, предупреждение и лечение заболеваний. Одним словом, правильное питание – это здоровое питание. Правильное здоровое питание – залог отличного настроения, красоты и долголетия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2221" y="2053421"/>
            <a:ext cx="1777657" cy="316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3656" y="2045608"/>
            <a:ext cx="2339428" cy="285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857" y="2201105"/>
            <a:ext cx="2130656" cy="232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t="17427"/>
          <a:stretch/>
        </p:blipFill>
        <p:spPr>
          <a:xfrm>
            <a:off x="423000" y="4523845"/>
            <a:ext cx="1922215" cy="198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52350" y="2067875"/>
            <a:ext cx="1510269" cy="272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59359" y="4829792"/>
            <a:ext cx="1784700" cy="13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7872E9-82AF-4A2C-88D9-8A6CDAB98CC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47681" y="5021531"/>
            <a:ext cx="1349548" cy="145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DE8B941-736F-4EE1-B017-276F52CDF37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19814" y="4888859"/>
            <a:ext cx="1591756" cy="148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7BFC31-A240-4456-A22A-941A90550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t="12201"/>
          <a:stretch/>
        </p:blipFill>
        <p:spPr>
          <a:xfrm>
            <a:off x="2298812" y="4796579"/>
            <a:ext cx="1169191" cy="182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28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488" y="2060848"/>
            <a:ext cx="9504488" cy="5225804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85720" y="245948"/>
            <a:ext cx="8568952" cy="182573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«Правильное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или рациональное питание – это такое питание, которое обеспечивает укрепление и улучшение здоровья, физических и духовных сил человека, предупреждение и лечение заболеваний. Одним словом, правильное питание – это здоровое питание. Правильное здоровое питание – залог отличного настроения, красоты и долголетия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home\Desktop\Конкурс Просвящение родителей\IMG-20250210-WA0009.jpg"/>
          <p:cNvPicPr>
            <a:picLocks noChangeAspect="1" noChangeArrowheads="1"/>
          </p:cNvPicPr>
          <p:nvPr/>
        </p:nvPicPr>
        <p:blipFill>
          <a:blip r:embed="rId4" cstate="print"/>
          <a:srcRect r="17019"/>
          <a:stretch>
            <a:fillRect/>
          </a:stretch>
        </p:blipFill>
        <p:spPr bwMode="auto">
          <a:xfrm>
            <a:off x="6858016" y="4214818"/>
            <a:ext cx="1844975" cy="2390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home\Desktop\Конкурс Просвящение родителей\IMG-20250217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14488"/>
            <a:ext cx="2196701" cy="292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home\Desktop\Конкурс Просвящение родителей\IMG-20250220-WA0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000504"/>
            <a:ext cx="1935516" cy="2500306"/>
          </a:xfrm>
          <a:prstGeom prst="rect">
            <a:avLst/>
          </a:prstGeom>
          <a:noFill/>
        </p:spPr>
      </p:pic>
      <p:pic>
        <p:nvPicPr>
          <p:cNvPr id="4101" name="Picture 5" descr="C:\Users\home\Desktop\Конкурс Просвящение родителей\IMG-20250210-WA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929066"/>
            <a:ext cx="2214554" cy="221455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14282" y="5286388"/>
            <a:ext cx="1428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Блины от </a:t>
            </a:r>
          </a:p>
          <a:p>
            <a:r>
              <a:rPr lang="ru-RU" dirty="0" smtClean="0"/>
              <a:t>Семьи Буряк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500562" y="6211669"/>
            <a:ext cx="2044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Овощной салат от </a:t>
            </a:r>
          </a:p>
          <a:p>
            <a:r>
              <a:rPr lang="ru-RU" dirty="0" smtClean="0"/>
              <a:t>Семьи </a:t>
            </a:r>
            <a:r>
              <a:rPr lang="ru-RU" dirty="0" err="1" smtClean="0"/>
              <a:t>Мужеровых</a:t>
            </a:r>
            <a:endParaRPr lang="ru-RU" dirty="0"/>
          </a:p>
        </p:txBody>
      </p:sp>
      <p:pic>
        <p:nvPicPr>
          <p:cNvPr id="4102" name="Picture 6" descr="C:\Users\home\Desktop\Конкурс Просвящение родителей\IMG-20250218-WA00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1428736"/>
            <a:ext cx="1839510" cy="2452681"/>
          </a:xfrm>
          <a:prstGeom prst="rect">
            <a:avLst/>
          </a:prstGeom>
          <a:noFill/>
        </p:spPr>
      </p:pic>
      <p:pic>
        <p:nvPicPr>
          <p:cNvPr id="21" name="Picture 2" descr="C:\Users\home\Desktop\Конкурс Просвящение родителей\IMG-20250220-WA00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1928802"/>
            <a:ext cx="3071802" cy="1384231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357554" y="3286124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Морковные булочки по рецепту</a:t>
            </a:r>
          </a:p>
          <a:p>
            <a:pPr algn="ctr"/>
            <a:r>
              <a:rPr lang="ru-RU" dirty="0" smtClean="0"/>
              <a:t>Семьи Соколовых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8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098" y="-285776"/>
            <a:ext cx="9858444" cy="77867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home\Desktop\Конкурс Просвящение родителей\IMG-20250220-WA0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214291"/>
            <a:ext cx="2802544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home\Desktop\Конкурс Просвящение родителей\IMG-20250220-WA0023.jpg"/>
          <p:cNvPicPr>
            <a:picLocks noChangeAspect="1" noChangeArrowheads="1"/>
          </p:cNvPicPr>
          <p:nvPr/>
        </p:nvPicPr>
        <p:blipFill>
          <a:blip r:embed="rId5" cstate="print"/>
          <a:srcRect t="13953"/>
          <a:stretch>
            <a:fillRect/>
          </a:stretch>
        </p:blipFill>
        <p:spPr bwMode="auto">
          <a:xfrm rot="16200000">
            <a:off x="3857297" y="3000049"/>
            <a:ext cx="1571635" cy="3001041"/>
          </a:xfrm>
          <a:prstGeom prst="rect">
            <a:avLst/>
          </a:prstGeom>
          <a:noFill/>
        </p:spPr>
      </p:pic>
      <p:pic>
        <p:nvPicPr>
          <p:cNvPr id="1028" name="Picture 4" descr="C:\Users\home\Desktop\Конкурс Просвящение родителей\IMG-20250220-WA0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092" y="3429000"/>
            <a:ext cx="2637626" cy="1651760"/>
          </a:xfrm>
          <a:prstGeom prst="rect">
            <a:avLst/>
          </a:prstGeom>
          <a:noFill/>
        </p:spPr>
      </p:pic>
      <p:pic>
        <p:nvPicPr>
          <p:cNvPr id="1029" name="Picture 5" descr="C:\Users\home\Desktop\Конкурс Просвящение родителей\IMG-20250220-WA0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2857496"/>
            <a:ext cx="2551817" cy="1857388"/>
          </a:xfrm>
          <a:prstGeom prst="rect">
            <a:avLst/>
          </a:prstGeom>
          <a:noFill/>
        </p:spPr>
      </p:pic>
      <p:pic>
        <p:nvPicPr>
          <p:cNvPr id="1030" name="Picture 6" descr="C:\Users\home\Desktop\Конкурс Просвящение родителей\IMG-20250220-WA002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428604"/>
            <a:ext cx="2960654" cy="2208357"/>
          </a:xfrm>
          <a:prstGeom prst="rect">
            <a:avLst/>
          </a:prstGeom>
          <a:noFill/>
        </p:spPr>
      </p:pic>
      <p:pic>
        <p:nvPicPr>
          <p:cNvPr id="1031" name="Picture 7" descr="C:\Users\home\Desktop\Конкурс Просвящение родителей\IMG-20250220-WA0027.jpg"/>
          <p:cNvPicPr>
            <a:picLocks noChangeAspect="1" noChangeArrowheads="1"/>
          </p:cNvPicPr>
          <p:nvPr/>
        </p:nvPicPr>
        <p:blipFill>
          <a:blip r:embed="rId9" cstate="print"/>
          <a:srcRect r="5942"/>
          <a:stretch>
            <a:fillRect/>
          </a:stretch>
        </p:blipFill>
        <p:spPr bwMode="auto">
          <a:xfrm>
            <a:off x="6286512" y="0"/>
            <a:ext cx="2571768" cy="20305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2143116"/>
            <a:ext cx="3230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Манты</a:t>
            </a:r>
            <a:r>
              <a:rPr lang="ru-RU" dirty="0" smtClean="0"/>
              <a:t> с тыквой по семейному</a:t>
            </a:r>
          </a:p>
          <a:p>
            <a:pPr algn="ctr"/>
            <a:r>
              <a:rPr lang="ru-RU" dirty="0" smtClean="0"/>
              <a:t>рецепту семьи Алиевых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15074" y="2071678"/>
            <a:ext cx="2890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Куриные голени, тешенные</a:t>
            </a:r>
          </a:p>
          <a:p>
            <a:pPr algn="ctr"/>
            <a:r>
              <a:rPr lang="ru-RU" dirty="0" smtClean="0"/>
              <a:t> с капустой по семейному</a:t>
            </a:r>
          </a:p>
          <a:p>
            <a:pPr algn="ctr"/>
            <a:r>
              <a:rPr lang="ru-RU" dirty="0" smtClean="0"/>
              <a:t>рецепту семьи Руденок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57488" y="2643182"/>
            <a:ext cx="3411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Бефстроганов из куриной грудки</a:t>
            </a:r>
          </a:p>
          <a:p>
            <a:pPr algn="ctr"/>
            <a:r>
              <a:rPr lang="ru-RU" dirty="0" smtClean="0"/>
              <a:t>по семейному рецепту семьи</a:t>
            </a:r>
          </a:p>
          <a:p>
            <a:pPr algn="ctr"/>
            <a:r>
              <a:rPr lang="ru-RU" dirty="0" err="1" smtClean="0"/>
              <a:t>Подопросветовых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4282" y="5000636"/>
            <a:ext cx="251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Вареники с вишней</a:t>
            </a:r>
          </a:p>
          <a:p>
            <a:pPr algn="ctr"/>
            <a:r>
              <a:rPr lang="ru-RU" dirty="0" smtClean="0"/>
              <a:t>По семейному рецепту </a:t>
            </a:r>
          </a:p>
          <a:p>
            <a:pPr algn="ctr"/>
            <a:r>
              <a:rPr lang="ru-RU" dirty="0" smtClean="0"/>
              <a:t>Семьи Яковлевых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357554" y="5500702"/>
            <a:ext cx="255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Хачапури</a:t>
            </a:r>
            <a:r>
              <a:rPr lang="ru-RU" dirty="0" smtClean="0"/>
              <a:t> </a:t>
            </a:r>
            <a:r>
              <a:rPr lang="ru-RU" dirty="0" err="1" smtClean="0"/>
              <a:t>по-аджарский</a:t>
            </a:r>
            <a:endParaRPr lang="ru-RU" dirty="0" smtClean="0"/>
          </a:p>
          <a:p>
            <a:pPr algn="ctr"/>
            <a:r>
              <a:rPr lang="ru-RU" dirty="0" smtClean="0"/>
              <a:t>по семейному рецепту</a:t>
            </a:r>
          </a:p>
          <a:p>
            <a:pPr algn="ctr"/>
            <a:r>
              <a:rPr lang="ru-RU" dirty="0" smtClean="0"/>
              <a:t> семьи Шабановых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5286388"/>
            <a:ext cx="2486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Творожная запеканка </a:t>
            </a:r>
          </a:p>
          <a:p>
            <a:pPr algn="ctr"/>
            <a:r>
              <a:rPr lang="ru-RU" dirty="0" smtClean="0"/>
              <a:t>по семейному рецепту </a:t>
            </a:r>
          </a:p>
          <a:p>
            <a:pPr algn="ctr"/>
            <a:r>
              <a:rPr lang="ru-RU" dirty="0" smtClean="0"/>
              <a:t>семьи Бобовых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8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Lucida Sans Unicode"/>
              </a:rPr>
              <a:t>20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116632"/>
            <a:ext cx="8747168" cy="1312104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«Прогулки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свежего воздуха на здоровье неоценимо – и для взрослых, и для детей. Раздражительность, переутомление, безынициативность, лень, нервные срывы – все это исчезает, когда мы вдыхаем «правильный» воздух. Свежий морозный воздух содержит повышенный уровень кислорода. От этого улучшаются: здоровье, работа мозга, настроение, внешний вид.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92" y="1797540"/>
            <a:ext cx="1857193" cy="247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5188" b="31143"/>
          <a:stretch/>
        </p:blipFill>
        <p:spPr>
          <a:xfrm>
            <a:off x="7336111" y="4266661"/>
            <a:ext cx="1387210" cy="170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2806" y="4284938"/>
            <a:ext cx="2258855" cy="169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8348" t="18692" r="2212"/>
          <a:stretch/>
        </p:blipFill>
        <p:spPr>
          <a:xfrm>
            <a:off x="2142913" y="2112349"/>
            <a:ext cx="1916512" cy="173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8859" y="2112349"/>
            <a:ext cx="1747438" cy="232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947" y="4270644"/>
            <a:ext cx="1647610" cy="219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/>
          <a:srcRect l="25017" t="16572" b="32054"/>
          <a:stretch/>
        </p:blipFill>
        <p:spPr>
          <a:xfrm>
            <a:off x="7229484" y="1822591"/>
            <a:ext cx="1672096" cy="220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/>
          <a:srcRect l="9417" t="28488" r="20084" b="29578"/>
          <a:stretch/>
        </p:blipFill>
        <p:spPr>
          <a:xfrm>
            <a:off x="4387301" y="4732776"/>
            <a:ext cx="1866750" cy="148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D0DBC3-54FD-48F0-94F1-B526403E76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823" t="25303" r="26141" b="29951"/>
          <a:stretch/>
        </p:blipFill>
        <p:spPr>
          <a:xfrm>
            <a:off x="6085732" y="2766559"/>
            <a:ext cx="1370282" cy="185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74C12A-1630-4D52-864F-72BD7D8DEE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334" t="22929" r="18186" b="37728"/>
          <a:stretch/>
        </p:blipFill>
        <p:spPr>
          <a:xfrm>
            <a:off x="6265163" y="4838097"/>
            <a:ext cx="1172041" cy="164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428992" y="1571612"/>
            <a:ext cx="191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2023-2024 </a:t>
            </a:r>
            <a:r>
              <a:rPr lang="ru-RU" b="1" dirty="0" err="1" smtClean="0"/>
              <a:t>уч</a:t>
            </a:r>
            <a:r>
              <a:rPr lang="ru-RU" b="1" dirty="0" smtClean="0"/>
              <a:t>.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0056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0"/>
            <a:ext cx="8568952" cy="646701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174" y="0"/>
            <a:ext cx="2102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2024-2025 </a:t>
            </a:r>
            <a:r>
              <a:rPr lang="ru-RU" sz="2000" b="1" dirty="0" err="1" smtClean="0"/>
              <a:t>уч</a:t>
            </a:r>
            <a:r>
              <a:rPr lang="ru-RU" sz="2000" b="1" dirty="0" smtClean="0"/>
              <a:t>. год</a:t>
            </a:r>
            <a:endParaRPr lang="ru-RU" sz="2000" b="1" dirty="0"/>
          </a:p>
        </p:txBody>
      </p:sp>
      <p:pic>
        <p:nvPicPr>
          <p:cNvPr id="2050" name="Picture 2" descr="C:\Users\home\Desktop\Конкурс Просвящение родителей\IMG-20250212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928826" cy="2571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home\Desktop\Конкурс Просвящение родителей\IMG-20250212-WA0006.jpg"/>
          <p:cNvPicPr>
            <a:picLocks noChangeAspect="1" noChangeArrowheads="1"/>
          </p:cNvPicPr>
          <p:nvPr/>
        </p:nvPicPr>
        <p:blipFill>
          <a:blip r:embed="rId4" cstate="print"/>
          <a:srcRect b="14583"/>
          <a:stretch>
            <a:fillRect/>
          </a:stretch>
        </p:blipFill>
        <p:spPr bwMode="auto">
          <a:xfrm>
            <a:off x="6429388" y="3683002"/>
            <a:ext cx="2357436" cy="2684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home\Desktop\Конкурс Просвящение родителей\IMG-20250214-WA0030.jpg"/>
          <p:cNvPicPr>
            <a:picLocks noChangeAspect="1" noChangeArrowheads="1"/>
          </p:cNvPicPr>
          <p:nvPr/>
        </p:nvPicPr>
        <p:blipFill>
          <a:blip r:embed="rId5" cstate="print"/>
          <a:srcRect b="13541"/>
          <a:stretch>
            <a:fillRect/>
          </a:stretch>
        </p:blipFill>
        <p:spPr bwMode="auto">
          <a:xfrm>
            <a:off x="3428992" y="4000504"/>
            <a:ext cx="2428868" cy="2099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home\Desktop\Конкурс Просвящение родителей\IMG-20250220-WA0028.jpg"/>
          <p:cNvPicPr>
            <a:picLocks noChangeAspect="1" noChangeArrowheads="1"/>
          </p:cNvPicPr>
          <p:nvPr/>
        </p:nvPicPr>
        <p:blipFill>
          <a:blip r:embed="rId6"/>
          <a:srcRect l="12963" t="13541" r="3703" b="26041"/>
          <a:stretch>
            <a:fillRect/>
          </a:stretch>
        </p:blipFill>
        <p:spPr bwMode="auto">
          <a:xfrm>
            <a:off x="2786050" y="571480"/>
            <a:ext cx="2428892" cy="313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C:\Users\home\Desktop\Конкурс Просвящение родителей\IMG-20250220-WA0029.jpg"/>
          <p:cNvPicPr>
            <a:picLocks noChangeAspect="1" noChangeArrowheads="1"/>
          </p:cNvPicPr>
          <p:nvPr/>
        </p:nvPicPr>
        <p:blipFill>
          <a:blip r:embed="rId7" cstate="print"/>
          <a:srcRect b="18750"/>
          <a:stretch>
            <a:fillRect/>
          </a:stretch>
        </p:blipFill>
        <p:spPr bwMode="auto">
          <a:xfrm>
            <a:off x="5638075" y="428604"/>
            <a:ext cx="2802550" cy="30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 descr="C:\Users\home\Desktop\Конкурс Просвящение родителей\IMG-20250220-WA00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357562"/>
            <a:ext cx="2250279" cy="3000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56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142984"/>
            <a:ext cx="8568952" cy="5324032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45948"/>
            <a:ext cx="8568952" cy="968474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«Спорт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расти и закаляться не по дням, а по часам.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Физкультурой заниматься, заниматься надо нам.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Приучай себя к порядку, делай каждый день зарядку.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136" y="1601491"/>
            <a:ext cx="2902690" cy="290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b="17265"/>
          <a:stretch/>
        </p:blipFill>
        <p:spPr>
          <a:xfrm>
            <a:off x="3107969" y="1601491"/>
            <a:ext cx="1734756" cy="255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10730" b="9909"/>
          <a:stretch/>
        </p:blipFill>
        <p:spPr>
          <a:xfrm>
            <a:off x="4931868" y="1700808"/>
            <a:ext cx="1775964" cy="237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5979" y="1988516"/>
            <a:ext cx="2025850" cy="198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b="11978"/>
          <a:stretch/>
        </p:blipFill>
        <p:spPr>
          <a:xfrm>
            <a:off x="5654244" y="4261964"/>
            <a:ext cx="1366028" cy="213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/>
          <a:srcRect b="23509"/>
          <a:stretch/>
        </p:blipFill>
        <p:spPr>
          <a:xfrm>
            <a:off x="3188410" y="4220575"/>
            <a:ext cx="2419790" cy="2354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/>
          <a:srcRect l="12911" t="24957" r="4564" b="38045"/>
          <a:stretch/>
        </p:blipFill>
        <p:spPr>
          <a:xfrm>
            <a:off x="196577" y="4676936"/>
            <a:ext cx="2843867" cy="169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/>
          <a:srcRect l="18833" t="13475" r="23076" b="13596"/>
          <a:stretch/>
        </p:blipFill>
        <p:spPr>
          <a:xfrm>
            <a:off x="7109415" y="4063346"/>
            <a:ext cx="1512168" cy="253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E5A974-DB3C-4A92-8EDC-EA1CB2980C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17712" t="14497" r="9052"/>
          <a:stretch/>
        </p:blipFill>
        <p:spPr>
          <a:xfrm>
            <a:off x="627979" y="153328"/>
            <a:ext cx="1494931" cy="98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1334" y="5993603"/>
            <a:ext cx="1495749" cy="83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E78EBF-73C3-4C19-B899-F9951EE993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43895" t="5106" b="23032"/>
          <a:stretch/>
        </p:blipFill>
        <p:spPr>
          <a:xfrm>
            <a:off x="7475543" y="89741"/>
            <a:ext cx="1146040" cy="195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357554" y="1357298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2023-2024 </a:t>
            </a:r>
            <a:r>
              <a:rPr lang="ru-RU" b="1" dirty="0" err="1" smtClean="0"/>
              <a:t>уч.год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2173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285728"/>
            <a:ext cx="8568952" cy="6572272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home\Desktop\Конкурс Просвящение родителей\IMG-20250212-WA0002.jpg"/>
          <p:cNvPicPr>
            <a:picLocks noChangeAspect="1" noChangeArrowheads="1"/>
          </p:cNvPicPr>
          <p:nvPr/>
        </p:nvPicPr>
        <p:blipFill>
          <a:blip r:embed="rId3"/>
          <a:srcRect l="23437" r="20312" b="23256"/>
          <a:stretch>
            <a:fillRect/>
          </a:stretch>
        </p:blipFill>
        <p:spPr bwMode="auto">
          <a:xfrm>
            <a:off x="3286116" y="500042"/>
            <a:ext cx="3018483" cy="274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500430" y="3286124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2024-2025 </a:t>
            </a:r>
            <a:r>
              <a:rPr lang="ru-RU" b="1" dirty="0" err="1" smtClean="0"/>
              <a:t>уч.год</a:t>
            </a:r>
            <a:endParaRPr lang="ru-RU" b="1" dirty="0"/>
          </a:p>
        </p:txBody>
      </p:sp>
      <p:pic>
        <p:nvPicPr>
          <p:cNvPr id="3076" name="Picture 4" descr="C:\Users\home\Desktop\Конкурс Просвящение родителей\IMG-20250216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714728"/>
            <a:ext cx="2214578" cy="2952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home\Desktop\Конкурс Просвящение родителей\IMG-20250218-WA0019.jpg"/>
          <p:cNvPicPr>
            <a:picLocks noChangeAspect="1" noChangeArrowheads="1"/>
          </p:cNvPicPr>
          <p:nvPr/>
        </p:nvPicPr>
        <p:blipFill>
          <a:blip r:embed="rId5" cstate="print"/>
          <a:srcRect l="3906" t="23958" r="11718"/>
          <a:stretch>
            <a:fillRect/>
          </a:stretch>
        </p:blipFill>
        <p:spPr bwMode="auto">
          <a:xfrm>
            <a:off x="285720" y="4325930"/>
            <a:ext cx="3429024" cy="2317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 descr="C:\Users\home\Desktop\Конкурс Просвящение родителей\IMG-20250218-WA0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04"/>
            <a:ext cx="2732504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9" name="Picture 7" descr="C:\Users\home\Desktop\Конкурс Просвящение родителей\IMG-20250218-WA0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57166"/>
            <a:ext cx="2303857" cy="3071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 descr="C:\Users\home\Desktop\Конкурс Просвящение родителей\IMG-20250216-WA0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3714752"/>
            <a:ext cx="2102492" cy="2912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73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26423"/>
            <a:ext cx="8568952" cy="1202313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Тема«Режим дня».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 - это распределение времени на различные виды деятельности в течение суток. Распорядок дня традиционно является неотъемлемой частью воспитания детей. Соблюдение режима ребенком – залог его здоровья (своевременный прием пищи, обязательные прогулки, необходимое количество сна и т.д.);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помогает детям адаптироваться в новой обстановке (детский сад, школа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sz="24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310" t="6406" r="4884" b="8716"/>
          <a:stretch/>
        </p:blipFill>
        <p:spPr>
          <a:xfrm rot="10800000">
            <a:off x="671685" y="1814746"/>
            <a:ext cx="2794270" cy="1911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256" t="4522" r="5265" b="8044"/>
          <a:stretch/>
        </p:blipFill>
        <p:spPr>
          <a:xfrm>
            <a:off x="5017295" y="4171857"/>
            <a:ext cx="2792221" cy="1974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6219" t="2609" r="6580" b="3449"/>
          <a:stretch/>
        </p:blipFill>
        <p:spPr>
          <a:xfrm rot="16200000">
            <a:off x="4323180" y="1262225"/>
            <a:ext cx="2142090" cy="3084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722" y="2500361"/>
            <a:ext cx="1391587" cy="1375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608" y="4482627"/>
            <a:ext cx="1302674" cy="1190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517" y="4440373"/>
            <a:ext cx="1072989" cy="1072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/>
          <a:srcRect l="8120" t="3660" r="7051" b="2365"/>
          <a:stretch/>
        </p:blipFill>
        <p:spPr>
          <a:xfrm rot="16200000">
            <a:off x="1288542" y="3452332"/>
            <a:ext cx="1988964" cy="2945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55707" y="5432531"/>
            <a:ext cx="123023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1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77795" y="1268760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44624"/>
            <a:ext cx="8568952" cy="109853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Тема«Папа, мама, я – здоровая семья»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заботе о своем здоровье нет ничего сложного. Достаточно соблюдать несколько правил, чтобы довольно быстро увидеть положительные  результаты.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3331"/>
          <a:stretch/>
        </p:blipFill>
        <p:spPr>
          <a:xfrm>
            <a:off x="339912" y="1538295"/>
            <a:ext cx="274175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3605" y="3988690"/>
            <a:ext cx="2877280" cy="215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2880" y="1352784"/>
            <a:ext cx="1512168" cy="322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784" y="1388503"/>
            <a:ext cx="1829848" cy="243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/>
          <a:srcRect l="21014" t="33621" r="15945" b="11143"/>
          <a:stretch/>
        </p:blipFill>
        <p:spPr>
          <a:xfrm>
            <a:off x="6444208" y="4640313"/>
            <a:ext cx="252028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3504" y="1305872"/>
            <a:ext cx="1946599" cy="26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/>
          <a:srcRect l="10339" t="15402"/>
          <a:stretch/>
        </p:blipFill>
        <p:spPr>
          <a:xfrm>
            <a:off x="277795" y="4017146"/>
            <a:ext cx="3163638" cy="22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3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77795" y="0"/>
            <a:ext cx="8568952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Lucida Sans Unicode"/>
              </a:rPr>
              <a:t>2024-2025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Lucida Sans Unicode"/>
              </a:rPr>
              <a:t>уч.год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F:\2024-2025 уч.год\выставки\фотовыставка семья\IMG-20241006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51256"/>
            <a:ext cx="2286016" cy="304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F:\2024-2025 уч.год\выставки\фотовыставка семья\IMG-20241004-WA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500042"/>
            <a:ext cx="2003004" cy="3082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F:\2024-2025 уч.год\выставки\фотовыставка семья\IMG-20241004-WA0032.jpg"/>
          <p:cNvPicPr>
            <a:picLocks noChangeAspect="1" noChangeArrowheads="1"/>
          </p:cNvPicPr>
          <p:nvPr/>
        </p:nvPicPr>
        <p:blipFill>
          <a:blip r:embed="rId5"/>
          <a:srcRect t="28125"/>
          <a:stretch>
            <a:fillRect/>
          </a:stretch>
        </p:blipFill>
        <p:spPr bwMode="auto">
          <a:xfrm>
            <a:off x="357158" y="214290"/>
            <a:ext cx="2829169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 descr="F:\2024-2025 уч.год\выставки\фотовыставка семья\IMG-20241006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929066"/>
            <a:ext cx="2905112" cy="271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3" name="Picture 7" descr="F:\2024-2025 уч.год\выставки\фотовыставка семья\IMG-20241006-WA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71424"/>
            <a:ext cx="2928958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4" name="Picture 8" descr="F:\2024-2025 уч.год\выставки\фотовыставка семья\IMG-20241006-WA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3597" y="3286124"/>
            <a:ext cx="2233842" cy="336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3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27E5601-3421-4AD8-91B2-62517473BE87}"/>
              </a:ext>
            </a:extLst>
          </p:cNvPr>
          <p:cNvSpPr/>
          <p:nvPr/>
        </p:nvSpPr>
        <p:spPr>
          <a:xfrm>
            <a:off x="1928794" y="357166"/>
            <a:ext cx="72152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мотивировать родителей быть активными </a:t>
            </a:r>
          </a:p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педагогического процесса, повышать уровень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образованности, формировать потребность к здоровому образу жизни у детей дошкольного возраста и их семей.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19" y="4005064"/>
            <a:ext cx="1723581" cy="167416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89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lnSpc>
                <a:spcPct val="106000"/>
              </a:lnSpc>
              <a:spcAft>
                <a:spcPts val="0"/>
              </a:spcAft>
              <a:buNone/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6000"/>
              </a:lnSpc>
              <a:spcAft>
                <a:spcPts val="0"/>
              </a:spcAft>
              <a:buNone/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6000"/>
              </a:lnSpc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>
              <a:spcBef>
                <a:spcPct val="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компетентности родителей и привлечь их к сотрудничеству в вопросах </a:t>
            </a:r>
            <a:r>
              <a:rPr lang="ru-RU" alt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валеологического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дошкольников.</a:t>
            </a:r>
          </a:p>
          <a:p>
            <a:pPr>
              <a:spcBef>
                <a:spcPct val="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информационно – просветительскую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выбора родителями направлений в развитии и воспитании посредством выработки компетентной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позиции по отношению к собственному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ребенку.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тесном контакте с семьями воспитанников.</a:t>
            </a:r>
          </a:p>
          <a:p>
            <a:pPr>
              <a:spcBef>
                <a:spcPct val="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представления о ЗОЖ у родителей и детей дошкольного возраста.</a:t>
            </a:r>
          </a:p>
          <a:p>
            <a:pPr>
              <a:spcBef>
                <a:spcPct val="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Популяризировать ЗОЖ среди родителей, воспитанников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ДОУ.</a:t>
            </a:r>
          </a:p>
          <a:p>
            <a:pPr>
              <a:spcBef>
                <a:spcPct val="0"/>
              </a:spcBef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1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4594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 Таланты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 человека есть свои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2802"/>
          <a:stretch/>
        </p:blipFill>
        <p:spPr>
          <a:xfrm>
            <a:off x="6136252" y="3848900"/>
            <a:ext cx="2639212" cy="263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860" y="3086302"/>
            <a:ext cx="2029904" cy="202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114" y="1024761"/>
            <a:ext cx="2086729" cy="208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7317" y="1024761"/>
            <a:ext cx="1959898" cy="34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978" y="-206538"/>
            <a:ext cx="1799547" cy="1635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71" r="26110"/>
          <a:stretch/>
        </p:blipFill>
        <p:spPr>
          <a:xfrm>
            <a:off x="2783291" y="4614293"/>
            <a:ext cx="1133618" cy="188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9" t="20821" r="10465" b="13741"/>
          <a:stretch/>
        </p:blipFill>
        <p:spPr>
          <a:xfrm>
            <a:off x="4664638" y="950764"/>
            <a:ext cx="1496009" cy="15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/>
          <a:srcRect l="12123" t="35961" b="24008"/>
          <a:stretch/>
        </p:blipFill>
        <p:spPr>
          <a:xfrm>
            <a:off x="312781" y="5091017"/>
            <a:ext cx="2276249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/>
          <a:srcRect l="11646" t="22476" b="6358"/>
          <a:stretch/>
        </p:blipFill>
        <p:spPr>
          <a:xfrm>
            <a:off x="4688768" y="2477312"/>
            <a:ext cx="1357624" cy="194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/>
          <a:srcRect b="40252"/>
          <a:stretch/>
        </p:blipFill>
        <p:spPr>
          <a:xfrm>
            <a:off x="6774911" y="1040660"/>
            <a:ext cx="1306234" cy="138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/>
          <a:srcRect t="14401" b="9116"/>
          <a:stretch/>
        </p:blipFill>
        <p:spPr>
          <a:xfrm>
            <a:off x="6111419" y="2312605"/>
            <a:ext cx="2678226" cy="153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876B49D-0A28-42CB-8AD3-198642B39BFA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11171" y="4406223"/>
            <a:ext cx="1959898" cy="212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359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214290"/>
            <a:ext cx="8568952" cy="625272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Lucida Sans Unicode"/>
              </a:rPr>
              <a:t>2024-2025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Lucida Sans Unicode"/>
              </a:rPr>
              <a:t>уч.год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3" name="Picture 3" descr="C:\Users\home\Desktop\Конкурс Просвящение родителей\IMG-20250220-WA0034.jpg"/>
          <p:cNvPicPr>
            <a:picLocks noChangeAspect="1" noChangeArrowheads="1"/>
          </p:cNvPicPr>
          <p:nvPr/>
        </p:nvPicPr>
        <p:blipFill>
          <a:blip r:embed="rId3" cstate="print"/>
          <a:srcRect t="13050" b="13541"/>
          <a:stretch>
            <a:fillRect/>
          </a:stretch>
        </p:blipFill>
        <p:spPr bwMode="auto">
          <a:xfrm>
            <a:off x="4071934" y="3714752"/>
            <a:ext cx="1754109" cy="28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C:\Users\home\Desktop\Конкурс Просвящение родителей\IMG-20250220-WA0035.jpg"/>
          <p:cNvPicPr>
            <a:picLocks noChangeAspect="1" noChangeArrowheads="1"/>
          </p:cNvPicPr>
          <p:nvPr/>
        </p:nvPicPr>
        <p:blipFill>
          <a:blip r:embed="rId4"/>
          <a:srcRect l="39062" t="18750" r="30469"/>
          <a:stretch>
            <a:fillRect/>
          </a:stretch>
        </p:blipFill>
        <p:spPr bwMode="auto">
          <a:xfrm>
            <a:off x="6643702" y="2928934"/>
            <a:ext cx="1857384" cy="3714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C:\Users\home\Desktop\Конкурс Просвящение родителей\IMG-20250220-WA0037.jpg"/>
          <p:cNvPicPr>
            <a:picLocks noChangeAspect="1" noChangeArrowheads="1"/>
          </p:cNvPicPr>
          <p:nvPr/>
        </p:nvPicPr>
        <p:blipFill>
          <a:blip r:embed="rId5"/>
          <a:srcRect t="23958" b="5208"/>
          <a:stretch>
            <a:fillRect/>
          </a:stretch>
        </p:blipFill>
        <p:spPr bwMode="auto">
          <a:xfrm>
            <a:off x="1000100" y="3571876"/>
            <a:ext cx="1954215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 descr="C:\Users\home\Desktop\Конкурс Просвящение родителей\IMG-20250220-WA0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57166"/>
            <a:ext cx="2160382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7" name="Picture 7" descr="C:\Users\home\Desktop\Конкурс Просвящение родителей\IMG-20250220-WA00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85728"/>
            <a:ext cx="2071702" cy="2762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8" name="Picture 8" descr="C:\Users\home\Desktop\Конкурс Просвящение родителей\IMG-20250218-WA00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214290"/>
            <a:ext cx="257175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59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lvl="0">
              <a:spcBef>
                <a:spcPts val="400"/>
              </a:spcBef>
              <a:buClr>
                <a:srgbClr val="2DA2BF"/>
              </a:buClr>
              <a:buSzPct val="68000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116632"/>
            <a:ext cx="8747168" cy="1773637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данном направлении прошла не напрасно!!!</a:t>
            </a:r>
            <a:endParaRPr lang="ru-RU" sz="2400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активно общались друг с другом, делились рецептами, задавали вопросы, обсуждали тему, делились ссылками,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самое главное они  продолжают общение до сих пор!</a:t>
            </a:r>
            <a:endParaRPr lang="ru-RU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32954" b="9773"/>
          <a:stretch/>
        </p:blipFill>
        <p:spPr>
          <a:xfrm>
            <a:off x="395536" y="1931652"/>
            <a:ext cx="158417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13741" b="21745"/>
          <a:stretch/>
        </p:blipFill>
        <p:spPr>
          <a:xfrm>
            <a:off x="395536" y="4096640"/>
            <a:ext cx="1573006" cy="225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t="28712" b="10654"/>
          <a:stretch/>
        </p:blipFill>
        <p:spPr>
          <a:xfrm>
            <a:off x="2019891" y="1647770"/>
            <a:ext cx="1651764" cy="222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t="14220" b="10229"/>
          <a:stretch/>
        </p:blipFill>
        <p:spPr>
          <a:xfrm>
            <a:off x="7396821" y="1777199"/>
            <a:ext cx="1697736" cy="285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/>
          <a:srcRect t="10907" b="10528"/>
          <a:stretch/>
        </p:blipFill>
        <p:spPr>
          <a:xfrm>
            <a:off x="2240936" y="3995789"/>
            <a:ext cx="136107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/>
          <a:srcRect t="22490" b="12181"/>
          <a:stretch/>
        </p:blipFill>
        <p:spPr>
          <a:xfrm>
            <a:off x="3679918" y="4138964"/>
            <a:ext cx="1709439" cy="225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/>
          <a:srcRect t="23158" b="18029"/>
          <a:stretch/>
        </p:blipFill>
        <p:spPr>
          <a:xfrm>
            <a:off x="3719484" y="1890269"/>
            <a:ext cx="1650404" cy="215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/>
          <a:srcRect t="15608" b="14223"/>
          <a:stretch/>
        </p:blipFill>
        <p:spPr>
          <a:xfrm>
            <a:off x="5548104" y="1923691"/>
            <a:ext cx="1580881" cy="24651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/>
          <a:srcRect t="16200" b="33400"/>
          <a:stretch/>
        </p:blipFill>
        <p:spPr>
          <a:xfrm>
            <a:off x="5076056" y="4475877"/>
            <a:ext cx="1728192" cy="193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/>
          <a:srcRect t="18116" b="20700"/>
          <a:stretch/>
        </p:blipFill>
        <p:spPr>
          <a:xfrm>
            <a:off x="7079569" y="4663704"/>
            <a:ext cx="1263364" cy="171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078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EE17309-10AC-4A27-9BA2-A22AC2AD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492896"/>
            <a:ext cx="8712968" cy="4104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готовы воспитывать вместе, но  не вместо Вас!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366979B-D0A7-47B8-8888-097019BBF003}"/>
              </a:ext>
            </a:extLst>
          </p:cNvPr>
          <p:cNvSpPr/>
          <p:nvPr/>
        </p:nvSpPr>
        <p:spPr>
          <a:xfrm>
            <a:off x="1763688" y="332656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15A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правило</a:t>
            </a:r>
          </a:p>
          <a:p>
            <a:pPr algn="ctr"/>
            <a:r>
              <a:rPr lang="ru-RU" sz="3200" b="1" u="sng" dirty="0" smtClean="0">
                <a:solidFill>
                  <a:srgbClr val="15A6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формировании ЗОЖ.</a:t>
            </a:r>
            <a:endParaRPr lang="ru-RU" sz="3200" b="1" u="sng" dirty="0">
              <a:solidFill>
                <a:srgbClr val="15A6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5D8008-8D61-4233-8EBD-936FBDC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87624" y="3861048"/>
            <a:ext cx="7200800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2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200" b="1" u="sng" dirty="0" smtClean="0">
                <a:solidFill>
                  <a:srgbClr val="15A6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Просвещение родителей в вопросах ЗОЖ  </a:t>
            </a:r>
            <a:r>
              <a:rPr lang="ru-RU" sz="3200" b="1" u="sng" dirty="0">
                <a:solidFill>
                  <a:srgbClr val="15A6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позволяет:</a:t>
            </a:r>
            <a:endParaRPr lang="ru-RU" sz="4400" b="1" dirty="0">
              <a:ln>
                <a:solidFill>
                  <a:srgbClr val="7030A0"/>
                </a:solidFill>
              </a:ln>
              <a:solidFill>
                <a:srgbClr val="15A60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3250704" cy="403244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Приобщить семьи  к педагогическому </a:t>
            </a:r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процессу в вопроса по ЗОЖ</a:t>
            </a:r>
            <a:endParaRPr lang="ru-RU" sz="2400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расширить сферы участия родителей в организации жизни ДОУ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09864" y="2420888"/>
            <a:ext cx="4038600" cy="403244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 донести информационно – педагогические материалы</a:t>
            </a:r>
          </a:p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объединить усилия в совместной деятельности с семьями по воспитанию и развитию дошкольников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30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2-012-Spasibo-za-vnimanie.jpg">
            <a:extLst>
              <a:ext uri="{FF2B5EF4-FFF2-40B4-BE49-F238E27FC236}">
                <a16:creationId xmlns:a16="http://schemas.microsoft.com/office/drawing/2014/main" xmlns="" id="{1C53AE2F-CE1C-41FB-9E39-6308D63790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8640960" cy="6624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55A572-F9ED-4F69-B764-AD17260B35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9190" y="0"/>
            <a:ext cx="1584176" cy="1287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C17E01-146B-4AFF-B66B-47C634F05B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9366" y="1"/>
            <a:ext cx="1579749" cy="119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49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313877-FCC9-4B3B-80BC-FB5E8A86F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6895" y="5157192"/>
            <a:ext cx="906067" cy="1264371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сидит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4C8DDB0-135E-4A38-8A44-135C14BCB2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15206" y="214290"/>
            <a:ext cx="1584176" cy="158417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0034" y="2285992"/>
            <a:ext cx="7072362" cy="307183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поистине высокое творенье.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заслон надежный и причал.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Она дает призванье и рожденье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для нас основа всех начал.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Е.А.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Мухачева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762" y="3933056"/>
            <a:ext cx="1366526" cy="25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9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E1798F-51C9-4AE8-BEA6-99D888D7E983}"/>
              </a:ext>
            </a:extLst>
          </p:cNvPr>
          <p:cNvSpPr/>
          <p:nvPr/>
        </p:nvSpPr>
        <p:spPr>
          <a:xfrm>
            <a:off x="1187624" y="260648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64008" lvl="0" indent="0" algn="ctr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r>
              <a:rPr kumimoji="0" lang="ru-RU" sz="400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</a:rPr>
              <a:t> </a:t>
            </a:r>
            <a:r>
              <a:rPr kumimoji="0" lang="ru-RU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предварительной работе для активизации родителей в участие</a:t>
            </a:r>
            <a:r>
              <a:rPr kumimoji="0" lang="ru-RU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</a:t>
            </a:r>
            <a:r>
              <a:rPr kumimoji="0" lang="ru-RU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</a:t>
            </a:r>
            <a:r>
              <a:rPr kumimoji="0" lang="ru-RU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семей по данной теме была использована технология «</a:t>
            </a:r>
            <a:r>
              <a:rPr kumimoji="0" lang="ru-RU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Фишбоун</a:t>
            </a:r>
            <a:r>
              <a:rPr kumimoji="0" lang="ru-RU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позволила оценить осведомленность и затруднения родителей в вопросах </a:t>
            </a:r>
            <a:r>
              <a:rPr lang="ru-RU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валеологии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348880"/>
            <a:ext cx="3175653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204864"/>
            <a:ext cx="2888563" cy="3860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437112"/>
            <a:ext cx="2520280" cy="1890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1802" y="5143512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2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E1798F-51C9-4AE8-BEA6-99D888D7E983}"/>
              </a:ext>
            </a:extLst>
          </p:cNvPr>
          <p:cNvSpPr/>
          <p:nvPr/>
        </p:nvSpPr>
        <p:spPr>
          <a:xfrm>
            <a:off x="1187624" y="260648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64008" lvl="0" indent="0" algn="ctr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r>
              <a:rPr kumimoji="0" lang="ru-RU" sz="400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</a:rPr>
              <a:t> </a:t>
            </a:r>
            <a:endParaRPr kumimoji="0" lang="ru-RU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437112"/>
            <a:ext cx="2520280" cy="1890685"/>
          </a:xfrm>
          <a:prstGeom prst="rect">
            <a:avLst/>
          </a:prstGeom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2249" y="152400"/>
            <a:ext cx="2095541" cy="28002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609600"/>
            <a:ext cx="2374652" cy="29607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902" y="3256084"/>
            <a:ext cx="2330187" cy="28399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576704" y="3962400"/>
            <a:ext cx="2226948" cy="2590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4348" y="1500174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2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4594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102360" algn="l"/>
              </a:tabLst>
            </a:pPr>
            <a:r>
              <a:rPr lang="ru-RU" sz="24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семьи воспитанников приняли участие </a:t>
            </a: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решении данной темы</a:t>
            </a:r>
            <a:endParaRPr lang="ru-RU" sz="2400" dirty="0">
              <a:solidFill>
                <a:srgbClr val="0066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408156">
            <a:off x="216313" y="200459"/>
            <a:ext cx="516582" cy="49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42" y="1306904"/>
            <a:ext cx="1908382" cy="236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t="3875" r="16086" b="28492"/>
          <a:stretch/>
        </p:blipFill>
        <p:spPr>
          <a:xfrm>
            <a:off x="2195518" y="4316916"/>
            <a:ext cx="1982732" cy="213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28406" t="30704" r="36456" b="36354"/>
          <a:stretch/>
        </p:blipFill>
        <p:spPr>
          <a:xfrm>
            <a:off x="2279307" y="1354403"/>
            <a:ext cx="1670586" cy="198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/>
          <a:srcRect l="12523" r="16822" b="25330"/>
          <a:stretch/>
        </p:blipFill>
        <p:spPr>
          <a:xfrm>
            <a:off x="6876256" y="1458735"/>
            <a:ext cx="1800201" cy="253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3039" y="1464454"/>
            <a:ext cx="2637574" cy="19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1072" y="3687393"/>
            <a:ext cx="2206719" cy="200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10591" t="18179" r="28812" b="30920"/>
          <a:stretch/>
        </p:blipFill>
        <p:spPr>
          <a:xfrm>
            <a:off x="6630613" y="4212585"/>
            <a:ext cx="2121665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/>
          <a:srcRect t="16354" r="41834" b="33783"/>
          <a:stretch/>
        </p:blipFill>
        <p:spPr>
          <a:xfrm>
            <a:off x="280555" y="4609848"/>
            <a:ext cx="1647193" cy="188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/>
          <a:srcRect l="8966" r="12584"/>
          <a:stretch/>
        </p:blipFill>
        <p:spPr>
          <a:xfrm>
            <a:off x="1246927" y="3205859"/>
            <a:ext cx="2584271" cy="148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572132" y="714356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1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85720" y="24594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102360" algn="l"/>
              </a:tabLst>
            </a:pPr>
            <a:r>
              <a:rPr lang="ru-RU" sz="24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семьи воспитанников приняли участие </a:t>
            </a: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решении данной темы</a:t>
            </a:r>
            <a:endParaRPr lang="ru-RU" sz="2400" dirty="0">
              <a:solidFill>
                <a:srgbClr val="0066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408156">
            <a:off x="216313" y="200459"/>
            <a:ext cx="516582" cy="49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2132" y="714356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ome\Desktop\Конкурс Просвящение родителей\IMG-20250220-WA0009.jpg"/>
          <p:cNvPicPr>
            <a:picLocks noChangeAspect="1" noChangeArrowheads="1"/>
          </p:cNvPicPr>
          <p:nvPr/>
        </p:nvPicPr>
        <p:blipFill>
          <a:blip r:embed="rId4"/>
          <a:srcRect t="16666" b="16666"/>
          <a:stretch>
            <a:fillRect/>
          </a:stretch>
        </p:blipFill>
        <p:spPr bwMode="auto">
          <a:xfrm>
            <a:off x="571472" y="970825"/>
            <a:ext cx="2286016" cy="3387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home\Desktop\Конкурс Просвящение родителей\IMG-20250220-WA0010.jpg"/>
          <p:cNvPicPr>
            <a:picLocks noChangeAspect="1" noChangeArrowheads="1"/>
          </p:cNvPicPr>
          <p:nvPr/>
        </p:nvPicPr>
        <p:blipFill>
          <a:blip r:embed="rId5"/>
          <a:srcRect l="34375" t="18387" r="34375"/>
          <a:stretch>
            <a:fillRect/>
          </a:stretch>
        </p:blipFill>
        <p:spPr bwMode="auto">
          <a:xfrm>
            <a:off x="2643174" y="1714488"/>
            <a:ext cx="2691490" cy="3474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home\Desktop\Конкурс Просвящение родителей\IMG-20250220-WA0011.jpg"/>
          <p:cNvPicPr>
            <a:picLocks noChangeAspect="1" noChangeArrowheads="1"/>
          </p:cNvPicPr>
          <p:nvPr/>
        </p:nvPicPr>
        <p:blipFill>
          <a:blip r:embed="rId6"/>
          <a:srcRect l="28906" t="15625" r="35156"/>
          <a:stretch>
            <a:fillRect/>
          </a:stretch>
        </p:blipFill>
        <p:spPr bwMode="auto">
          <a:xfrm>
            <a:off x="7143768" y="1214422"/>
            <a:ext cx="1785062" cy="3143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home\Desktop\Конкурс Просвящение родителей\IMG-20250220-WA0013.jpg"/>
          <p:cNvPicPr>
            <a:picLocks noChangeAspect="1" noChangeArrowheads="1"/>
          </p:cNvPicPr>
          <p:nvPr/>
        </p:nvPicPr>
        <p:blipFill>
          <a:blip r:embed="rId7"/>
          <a:srcRect l="31250" t="29167" r="46875" b="25000"/>
          <a:stretch>
            <a:fillRect/>
          </a:stretch>
        </p:blipFill>
        <p:spPr bwMode="auto">
          <a:xfrm>
            <a:off x="4857752" y="1357298"/>
            <a:ext cx="2000264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C:\Users\home\Desktop\Конкурс Просвящение родителей\IMG20250220134043.jpg"/>
          <p:cNvPicPr>
            <a:picLocks noChangeAspect="1" noChangeArrowheads="1"/>
          </p:cNvPicPr>
          <p:nvPr/>
        </p:nvPicPr>
        <p:blipFill>
          <a:blip r:embed="rId8" cstate="print"/>
          <a:srcRect l="16797" t="35417" r="11263"/>
          <a:stretch>
            <a:fillRect/>
          </a:stretch>
        </p:blipFill>
        <p:spPr bwMode="auto">
          <a:xfrm>
            <a:off x="6500826" y="3929066"/>
            <a:ext cx="2456539" cy="292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C:\Users\home\Desktop\Конкурс Просвящение родителей\IMG20250220134403.jpg"/>
          <p:cNvPicPr>
            <a:picLocks noChangeAspect="1" noChangeArrowheads="1"/>
          </p:cNvPicPr>
          <p:nvPr/>
        </p:nvPicPr>
        <p:blipFill>
          <a:blip r:embed="rId9" cstate="print"/>
          <a:srcRect l="23714" t="25000" r="7112" b="25000"/>
          <a:stretch>
            <a:fillRect/>
          </a:stretch>
        </p:blipFill>
        <p:spPr bwMode="auto">
          <a:xfrm>
            <a:off x="416690" y="4214818"/>
            <a:ext cx="2604510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 descr="C:\Users\home\Desktop\Конкурс Просвящение родителей\IMG20250220135603.jpg"/>
          <p:cNvPicPr>
            <a:picLocks noChangeAspect="1" noChangeArrowheads="1"/>
          </p:cNvPicPr>
          <p:nvPr/>
        </p:nvPicPr>
        <p:blipFill>
          <a:blip r:embed="rId10" cstate="print"/>
          <a:srcRect l="22331" t="32291" r="23714" b="34375"/>
          <a:stretch>
            <a:fillRect/>
          </a:stretch>
        </p:blipFill>
        <p:spPr bwMode="auto">
          <a:xfrm>
            <a:off x="3286116" y="4429132"/>
            <a:ext cx="2786082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351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964" y="1000108"/>
            <a:ext cx="9505056" cy="606328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79512" y="188640"/>
            <a:ext cx="8751064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Тема« Личная гигиена».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Личная гигиена - залог Вашего здоровья.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омогает поддерживать здоровье, а также предохраняют человека от болезней.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важнейших постулатов личной гигиены является уход за кожным покровом. Это необходимо делать не только для привлекательного внешнего вида, но и для здоровья.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408156">
            <a:off x="160375" y="99998"/>
            <a:ext cx="476652" cy="45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643314"/>
            <a:ext cx="2367705" cy="276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571612"/>
            <a:ext cx="1604021" cy="251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8" y="1785926"/>
            <a:ext cx="1731627" cy="230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/>
          <a:srcRect t="12941"/>
          <a:stretch/>
        </p:blipFill>
        <p:spPr>
          <a:xfrm>
            <a:off x="6929454" y="4000504"/>
            <a:ext cx="1557074" cy="240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57422" y="4214818"/>
            <a:ext cx="1732995" cy="196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/>
          <a:srcRect t="23463" b="15039"/>
          <a:stretch/>
        </p:blipFill>
        <p:spPr>
          <a:xfrm>
            <a:off x="285720" y="4572008"/>
            <a:ext cx="2092672" cy="171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5232" y="2422639"/>
            <a:ext cx="971045" cy="151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94559AE-FC9C-4F14-8E0A-5309A82D397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86248" y="1928802"/>
            <a:ext cx="1347614" cy="179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70BD45C-6B64-4AA4-804C-177C62148CE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25850"/>
          <a:stretch/>
        </p:blipFill>
        <p:spPr>
          <a:xfrm>
            <a:off x="5857884" y="1643050"/>
            <a:ext cx="1625059" cy="214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357554" y="128586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6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964" y="1000108"/>
            <a:ext cx="9505056" cy="606328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79512" y="188640"/>
            <a:ext cx="8751064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Тема« Личная гигиена».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Личная гигиена - залог Вашего здоровья.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омогает поддерживать здоровье, а также предохраняют человека от болезней.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важнейших постулатов личной гигиены является уход за кожным покровом. Это необходимо делать не только для привлекательного внешнего вида, но и для здоровья.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408156">
            <a:off x="160375" y="99998"/>
            <a:ext cx="476652" cy="45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6710" y="1428736"/>
            <a:ext cx="971045" cy="151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357554" y="128586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home\Desktop\Конкурс Просвящение родителей\IMG-20250212-WA0017.jpg"/>
          <p:cNvPicPr>
            <a:picLocks noChangeAspect="1" noChangeArrowheads="1"/>
          </p:cNvPicPr>
          <p:nvPr/>
        </p:nvPicPr>
        <p:blipFill>
          <a:blip r:embed="rId6" cstate="print"/>
          <a:srcRect t="13433" r="13432"/>
          <a:stretch>
            <a:fillRect/>
          </a:stretch>
        </p:blipFill>
        <p:spPr bwMode="auto">
          <a:xfrm>
            <a:off x="3286116" y="3643314"/>
            <a:ext cx="2786082" cy="2786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home\Desktop\Конкурс Просвящение родителей\IMG-20250218-WA0023.jpg"/>
          <p:cNvPicPr>
            <a:picLocks noChangeAspect="1" noChangeArrowheads="1"/>
          </p:cNvPicPr>
          <p:nvPr/>
        </p:nvPicPr>
        <p:blipFill>
          <a:blip r:embed="rId7" cstate="print"/>
          <a:srcRect r="18422"/>
          <a:stretch>
            <a:fillRect/>
          </a:stretch>
        </p:blipFill>
        <p:spPr bwMode="auto">
          <a:xfrm>
            <a:off x="0" y="1285860"/>
            <a:ext cx="2214546" cy="3619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home\Desktop\Конкурс Просвящение родителей\IMG-20250220-WA0015.jpg"/>
          <p:cNvPicPr>
            <a:picLocks noChangeAspect="1" noChangeArrowheads="1"/>
          </p:cNvPicPr>
          <p:nvPr/>
        </p:nvPicPr>
        <p:blipFill>
          <a:blip r:embed="rId8"/>
          <a:srcRect t="12904" b="14516"/>
          <a:stretch>
            <a:fillRect/>
          </a:stretch>
        </p:blipFill>
        <p:spPr bwMode="auto">
          <a:xfrm>
            <a:off x="1857356" y="2214554"/>
            <a:ext cx="199657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home\Desktop\Конкурс Просвящение родителей\IMG-20250220-WA0016.jpg"/>
          <p:cNvPicPr>
            <a:picLocks noChangeAspect="1" noChangeArrowheads="1"/>
          </p:cNvPicPr>
          <p:nvPr/>
        </p:nvPicPr>
        <p:blipFill>
          <a:blip r:embed="rId9"/>
          <a:srcRect t="13541" r="26884" b="32292"/>
          <a:stretch>
            <a:fillRect/>
          </a:stretch>
        </p:blipFill>
        <p:spPr bwMode="auto">
          <a:xfrm>
            <a:off x="5715008" y="2000240"/>
            <a:ext cx="1688069" cy="277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 descr="C:\Users\home\Desktop\Конкурс Просвящение родителей\IMG-20250220-WA0022.jpg"/>
          <p:cNvPicPr>
            <a:picLocks noChangeAspect="1" noChangeArrowheads="1"/>
          </p:cNvPicPr>
          <p:nvPr/>
        </p:nvPicPr>
        <p:blipFill>
          <a:blip r:embed="rId10"/>
          <a:srcRect t="14583" b="13541"/>
          <a:stretch>
            <a:fillRect/>
          </a:stretch>
        </p:blipFill>
        <p:spPr bwMode="auto">
          <a:xfrm>
            <a:off x="7072330" y="3429000"/>
            <a:ext cx="1785918" cy="284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4" descr="C:\Users\777\Desktop\unname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2143116"/>
            <a:ext cx="976115" cy="1022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06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755</Words>
  <Application>Microsoft Office PowerPoint</Application>
  <PresentationFormat>Экран (4:3)</PresentationFormat>
  <Paragraphs>104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home</cp:lastModifiedBy>
  <cp:revision>183</cp:revision>
  <dcterms:created xsi:type="dcterms:W3CDTF">2016-06-29T12:04:20Z</dcterms:created>
  <dcterms:modified xsi:type="dcterms:W3CDTF">2025-02-21T03:07:54Z</dcterms:modified>
</cp:coreProperties>
</file>