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2000264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ОСНОВЫ МОЛЕКУЛЯРНО-КИНЕТИЧЕСКОЙ ТЕОРИИ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714348" y="2643182"/>
            <a:ext cx="2071702" cy="120032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Основные положения МКТ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6858016" y="2571744"/>
            <a:ext cx="2071702" cy="156966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Уравнение состояния идеального газа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3643306" y="2500306"/>
            <a:ext cx="2071702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Основное уравнение МКТ идеального газа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TextBox 9">
            <a:hlinkClick r:id="rId5" action="ppaction://hlinksldjump"/>
          </p:cNvPr>
          <p:cNvSpPr txBox="1"/>
          <p:nvPr/>
        </p:nvSpPr>
        <p:spPr>
          <a:xfrm>
            <a:off x="2000232" y="4929198"/>
            <a:ext cx="4286280" cy="120032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Изопроцессы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изменения состояния идеального газа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388" y="5143512"/>
            <a:ext cx="2571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Автор: </a:t>
            </a:r>
            <a:r>
              <a:rPr lang="ru-RU" sz="1600" dirty="0" err="1" smtClean="0"/>
              <a:t>Гузов</a:t>
            </a:r>
            <a:r>
              <a:rPr lang="ru-RU" sz="1600" dirty="0" smtClean="0"/>
              <a:t> Юрий </a:t>
            </a:r>
            <a:r>
              <a:rPr lang="ru-RU" sz="1600" dirty="0" err="1" smtClean="0"/>
              <a:t>Анатоьевич</a:t>
            </a:r>
            <a:endParaRPr lang="ru-RU" sz="1600" dirty="0" smtClean="0"/>
          </a:p>
          <a:p>
            <a:r>
              <a:rPr lang="ru-RU" sz="1600" dirty="0" smtClean="0"/>
              <a:t>учитель физики </a:t>
            </a:r>
          </a:p>
          <a:p>
            <a:r>
              <a:rPr lang="ru-RU" sz="1600" dirty="0" smtClean="0"/>
              <a:t>ГУО «</a:t>
            </a:r>
            <a:r>
              <a:rPr lang="ru-RU" sz="1600" dirty="0" err="1" smtClean="0"/>
              <a:t>Межисетская</a:t>
            </a:r>
            <a:r>
              <a:rPr lang="ru-RU" sz="1600" dirty="0" smtClean="0"/>
              <a:t> </a:t>
            </a:r>
            <a:r>
              <a:rPr lang="ru-RU" sz="1600" dirty="0" err="1" smtClean="0"/>
              <a:t>сш</a:t>
            </a:r>
            <a:r>
              <a:rPr lang="ru-RU" sz="1600" dirty="0" smtClean="0"/>
              <a:t>» Могилёвского района </a:t>
            </a:r>
            <a:endParaRPr lang="be-BY" sz="16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285729"/>
            <a:ext cx="8572560" cy="78581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</a:t>
            </a:r>
            <a:r>
              <a:rPr lang="ru-RU" dirty="0" smtClean="0"/>
              <a:t>,</a:t>
            </a:r>
            <a:r>
              <a:rPr lang="en-US" dirty="0" smtClean="0"/>
              <a:t>V</a:t>
            </a:r>
            <a:r>
              <a:rPr lang="ru-RU" dirty="0" smtClean="0"/>
              <a:t>,</a:t>
            </a:r>
            <a:r>
              <a:rPr lang="en-US" dirty="0" smtClean="0"/>
              <a:t>T</a:t>
            </a:r>
            <a:r>
              <a:rPr lang="ru-RU" dirty="0" smtClean="0"/>
              <a:t> – давление, объем и температура газа могут изменяться. Это изменение называется процессом.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85720" y="2285992"/>
            <a:ext cx="8324880" cy="223997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где </a:t>
            </a:r>
            <a:r>
              <a:rPr lang="en-US" dirty="0" smtClean="0"/>
              <a:t>p</a:t>
            </a:r>
            <a:r>
              <a:rPr lang="ru-RU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V</a:t>
            </a:r>
            <a:r>
              <a:rPr lang="ru-RU" baseline="-25000" dirty="0" smtClean="0"/>
              <a:t>1</a:t>
            </a:r>
            <a:r>
              <a:rPr lang="ru-RU" dirty="0" smtClean="0"/>
              <a:t> и </a:t>
            </a:r>
            <a:r>
              <a:rPr lang="en-US" dirty="0" smtClean="0"/>
              <a:t>T</a:t>
            </a:r>
            <a:r>
              <a:rPr lang="ru-RU" baseline="-25000" dirty="0" smtClean="0"/>
              <a:t>1</a:t>
            </a:r>
            <a:r>
              <a:rPr lang="ru-RU" dirty="0" smtClean="0"/>
              <a:t>это давление, объем и температура в первом состоянии, а </a:t>
            </a:r>
            <a:r>
              <a:rPr lang="en-US" dirty="0" smtClean="0"/>
              <a:t>p</a:t>
            </a:r>
            <a:r>
              <a:rPr lang="ru-RU" baseline="-25000" dirty="0" smtClean="0"/>
              <a:t>2</a:t>
            </a:r>
            <a:r>
              <a:rPr lang="ru-RU" dirty="0" smtClean="0"/>
              <a:t>,</a:t>
            </a:r>
            <a:r>
              <a:rPr lang="en-US" dirty="0" smtClean="0"/>
              <a:t>V</a:t>
            </a:r>
            <a:r>
              <a:rPr lang="ru-RU" baseline="-25000" dirty="0" smtClean="0"/>
              <a:t>2</a:t>
            </a:r>
            <a:r>
              <a:rPr lang="ru-RU" dirty="0" smtClean="0"/>
              <a:t> и </a:t>
            </a:r>
            <a:r>
              <a:rPr lang="en-US" dirty="0" smtClean="0"/>
              <a:t>T</a:t>
            </a:r>
            <a:r>
              <a:rPr lang="ru-RU" baseline="-25000" dirty="0" smtClean="0"/>
              <a:t>2</a:t>
            </a:r>
            <a:r>
              <a:rPr lang="ru-RU" dirty="0" smtClean="0"/>
              <a:t>это давление, объем и температура во втором состоянии.</a:t>
            </a:r>
          </a:p>
          <a:p>
            <a:r>
              <a:rPr lang="ru-RU" dirty="0" smtClean="0"/>
              <a:t>Это уравнение связывает два состояния идеального газа независимо от того, каким образом газ перешел из одного состояния в другое.</a:t>
            </a:r>
          </a:p>
          <a:p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142984"/>
            <a:ext cx="2214578" cy="104085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86116" y="1428736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- уравнение </a:t>
            </a:r>
            <a:r>
              <a:rPr lang="ru-RU" sz="2400" dirty="0" err="1" smtClean="0"/>
              <a:t>Клапейрона</a:t>
            </a:r>
            <a:endParaRPr lang="ru-RU" sz="2400" dirty="0"/>
          </a:p>
        </p:txBody>
      </p:sp>
      <p:sp>
        <p:nvSpPr>
          <p:cNvPr id="9" name="Стрелка вверх 8">
            <a:hlinkClick r:id="rId3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Стрелка вверх 9">
            <a:hlinkClick r:id="rId4" action="ppaction://hlinksldjump"/>
          </p:cNvPr>
          <p:cNvSpPr/>
          <p:nvPr/>
        </p:nvSpPr>
        <p:spPr>
          <a:xfrm>
            <a:off x="0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229600" cy="1614485"/>
          </a:xfrm>
        </p:spPr>
        <p:txBody>
          <a:bodyPr>
            <a:normAutofit/>
          </a:bodyPr>
          <a:lstStyle/>
          <a:p>
            <a:r>
              <a:rPr lang="ru-RU" dirty="0" smtClean="0"/>
              <a:t>Уравнение </a:t>
            </a:r>
            <a:r>
              <a:rPr lang="ru-RU" dirty="0" err="1" smtClean="0"/>
              <a:t>Клапейрона-Менделеева</a:t>
            </a:r>
            <a:r>
              <a:rPr lang="ru-RU" dirty="0" smtClean="0"/>
              <a:t> связывает между собой параметры состояния идеального газа.</a:t>
            </a:r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785926"/>
            <a:ext cx="2571768" cy="1143008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928802"/>
            <a:ext cx="2411033" cy="71438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428992" y="200024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или</a:t>
            </a:r>
            <a:endParaRPr lang="ru-RU" sz="3600" dirty="0"/>
          </a:p>
        </p:txBody>
      </p:sp>
      <p:sp>
        <p:nvSpPr>
          <p:cNvPr id="9" name="Стрелка вверх 8">
            <a:hlinkClick r:id="rId4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Стрелка вверх 9">
            <a:hlinkClick r:id="rId5" action="ppaction://hlinksldjump"/>
          </p:cNvPr>
          <p:cNvSpPr/>
          <p:nvPr/>
        </p:nvSpPr>
        <p:spPr>
          <a:xfrm>
            <a:off x="0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642910" y="1071546"/>
            <a:ext cx="7929618" cy="8309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Изопроцессы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изменения состояния идеального газа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42910" y="2285992"/>
            <a:ext cx="7929618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Изотермический процесс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>
            <a:hlinkClick r:id="rId4" action="ppaction://hlinksldjump"/>
          </p:cNvPr>
          <p:cNvSpPr txBox="1"/>
          <p:nvPr/>
        </p:nvSpPr>
        <p:spPr>
          <a:xfrm>
            <a:off x="642910" y="3071810"/>
            <a:ext cx="7929618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Изобарный процесс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>
            <a:hlinkClick r:id="rId5" action="ppaction://hlinksldjump"/>
          </p:cNvPr>
          <p:cNvSpPr txBox="1"/>
          <p:nvPr/>
        </p:nvSpPr>
        <p:spPr>
          <a:xfrm>
            <a:off x="642910" y="3929066"/>
            <a:ext cx="7929618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Изохорный процесс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Стрелка вверх 5">
            <a:hlinkClick r:id="rId6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9"/>
            <a:ext cx="8229600" cy="2214577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Процессы в газах, протекающие при неизменном значении одного из параметров (</a:t>
            </a:r>
            <a:r>
              <a:rPr lang="ru-RU" sz="2800" dirty="0" err="1" smtClean="0"/>
              <a:t>p</a:t>
            </a:r>
            <a:r>
              <a:rPr lang="ru-RU" sz="2800" dirty="0" smtClean="0"/>
              <a:t>, V, T), называют </a:t>
            </a:r>
            <a:r>
              <a:rPr lang="ru-RU" sz="2800" u="sng" dirty="0" err="1" smtClean="0"/>
              <a:t>изопроцессами</a:t>
            </a:r>
            <a:r>
              <a:rPr lang="ru-RU" sz="2800" dirty="0" smtClean="0"/>
              <a:t>.</a:t>
            </a:r>
          </a:p>
          <a:p>
            <a:r>
              <a:rPr lang="ru-RU" sz="2800" u="sng" dirty="0" smtClean="0"/>
              <a:t>Уравнения для </a:t>
            </a:r>
            <a:r>
              <a:rPr lang="ru-RU" sz="2800" u="sng" dirty="0" err="1" smtClean="0"/>
              <a:t>изопроцессов</a:t>
            </a:r>
            <a:r>
              <a:rPr lang="ru-RU" sz="2800" dirty="0" smtClean="0"/>
              <a:t> - это упрощенная версия уравнения состояния (уравнения </a:t>
            </a:r>
            <a:r>
              <a:rPr lang="ru-RU" sz="2800" dirty="0" err="1" smtClean="0"/>
              <a:t>Клапейрона</a:t>
            </a:r>
            <a:r>
              <a:rPr lang="ru-RU" sz="2800" dirty="0" smtClean="0"/>
              <a:t>), где неизменяющийся параметр просто сокращается. </a:t>
            </a:r>
            <a:endParaRPr lang="ru-RU" sz="28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500306"/>
            <a:ext cx="2286016" cy="1005847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429000"/>
            <a:ext cx="2286016" cy="1167856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4929198"/>
            <a:ext cx="2357454" cy="1103489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785786" y="2357430"/>
            <a:ext cx="2643206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3357562"/>
            <a:ext cx="2643206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4857760"/>
            <a:ext cx="2643206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714744" y="2571744"/>
            <a:ext cx="4929222" cy="4286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Изотермический процесс (Т не изменяется)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714744" y="3929066"/>
            <a:ext cx="5000660" cy="5000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Изобарный процесс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не изменяется)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643306" y="5072074"/>
            <a:ext cx="5072098" cy="5000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Изохорный процесс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не изменяется)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трелка вверх 16">
            <a:hlinkClick r:id="rId5" action="ppaction://hlinksldjump"/>
          </p:cNvPr>
          <p:cNvSpPr/>
          <p:nvPr/>
        </p:nvSpPr>
        <p:spPr>
          <a:xfrm>
            <a:off x="6286512" y="6093906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8" name="Стрелка вверх 17">
            <a:hlinkClick r:id="rId6" action="ppaction://hlinksldjump"/>
          </p:cNvPr>
          <p:cNvSpPr/>
          <p:nvPr/>
        </p:nvSpPr>
        <p:spPr>
          <a:xfrm>
            <a:off x="0" y="6093906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229600" cy="192882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Изотермический</a:t>
            </a:r>
            <a:r>
              <a:rPr lang="ru-RU" dirty="0" smtClean="0"/>
              <a:t> (постоянная температура, т.е. </a:t>
            </a:r>
            <a:r>
              <a:rPr lang="en-US" dirty="0" smtClean="0"/>
              <a:t>T</a:t>
            </a:r>
            <a:r>
              <a:rPr lang="ru-RU" dirty="0" smtClean="0"/>
              <a:t>=</a:t>
            </a:r>
            <a:r>
              <a:rPr lang="en-US" dirty="0" smtClean="0"/>
              <a:t>const</a:t>
            </a:r>
            <a:r>
              <a:rPr lang="ru-RU" dirty="0" smtClean="0"/>
              <a:t>).</a:t>
            </a:r>
          </a:p>
          <a:p>
            <a:r>
              <a:rPr lang="ru-RU" u="sng" dirty="0" smtClean="0"/>
              <a:t>Пример:</a:t>
            </a:r>
            <a:r>
              <a:rPr lang="ru-RU" dirty="0" smtClean="0"/>
              <a:t> медленное перемещение поршня в закрытом шприце (изменяется только давление и объем, а количество воздуха, его масса и </a:t>
            </a:r>
            <a:r>
              <a:rPr lang="ru-RU" b="1" dirty="0" smtClean="0"/>
              <a:t>температура</a:t>
            </a:r>
            <a:r>
              <a:rPr lang="ru-RU" dirty="0" smtClean="0"/>
              <a:t> остаются неизменными).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000240"/>
            <a:ext cx="2643206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2143116"/>
            <a:ext cx="2286016" cy="1005847"/>
          </a:xfrm>
          <a:prstGeom prst="rect">
            <a:avLst/>
          </a:prstGeom>
          <a:noFill/>
        </p:spPr>
      </p:pic>
      <p:grpSp>
        <p:nvGrpSpPr>
          <p:cNvPr id="27663" name="Группа 359"/>
          <p:cNvGrpSpPr>
            <a:grpSpLocks/>
          </p:cNvGrpSpPr>
          <p:nvPr/>
        </p:nvGrpSpPr>
        <p:grpSpPr bwMode="auto">
          <a:xfrm>
            <a:off x="2285984" y="1857571"/>
            <a:ext cx="5144087" cy="5000429"/>
            <a:chOff x="1682" y="-1199"/>
            <a:chExt cx="22445" cy="21645"/>
          </a:xfrm>
        </p:grpSpPr>
        <p:grpSp>
          <p:nvGrpSpPr>
            <p:cNvPr id="8" name="Группа 361"/>
            <p:cNvGrpSpPr>
              <a:grpSpLocks/>
            </p:cNvGrpSpPr>
            <p:nvPr/>
          </p:nvGrpSpPr>
          <p:grpSpPr bwMode="auto">
            <a:xfrm>
              <a:off x="1682" y="-1199"/>
              <a:ext cx="22445" cy="21645"/>
              <a:chOff x="1682" y="-1199"/>
              <a:chExt cx="22444" cy="21646"/>
            </a:xfrm>
          </p:grpSpPr>
          <p:grpSp>
            <p:nvGrpSpPr>
              <p:cNvPr id="10" name="Группа 365"/>
              <p:cNvGrpSpPr>
                <a:grpSpLocks/>
              </p:cNvGrpSpPr>
              <p:nvPr/>
            </p:nvGrpSpPr>
            <p:grpSpPr bwMode="auto">
              <a:xfrm>
                <a:off x="1682" y="5669"/>
                <a:ext cx="16669" cy="14778"/>
                <a:chOff x="1682" y="2886"/>
                <a:chExt cx="16670" cy="14783"/>
              </a:xfrm>
            </p:grpSpPr>
            <p:cxnSp>
              <p:nvCxnSpPr>
                <p:cNvPr id="13" name="Прямая со стрелкой 366"/>
                <p:cNvCxnSpPr>
                  <a:cxnSpLocks noChangeShapeType="1"/>
                </p:cNvCxnSpPr>
                <p:nvPr/>
              </p:nvCxnSpPr>
              <p:spPr bwMode="auto">
                <a:xfrm>
                  <a:off x="3610" y="14961"/>
                  <a:ext cx="14603" cy="0"/>
                </a:xfrm>
                <a:prstGeom prst="straightConnector1">
                  <a:avLst/>
                </a:prstGeom>
                <a:noFill/>
                <a:ln w="57150">
                  <a:solidFill>
                    <a:srgbClr val="5B9BD5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14" name="Прямая со стрелкой 367"/>
                <p:cNvCxnSpPr>
                  <a:cxnSpLocks noChangeShapeType="1"/>
                </p:cNvCxnSpPr>
                <p:nvPr/>
              </p:nvCxnSpPr>
              <p:spPr bwMode="auto">
                <a:xfrm flipV="1">
                  <a:off x="3611" y="2886"/>
                  <a:ext cx="0" cy="12022"/>
                </a:xfrm>
                <a:prstGeom prst="straightConnector1">
                  <a:avLst/>
                </a:prstGeom>
                <a:noFill/>
                <a:ln w="57150">
                  <a:solidFill>
                    <a:srgbClr val="5B9BD5"/>
                  </a:solidFill>
                  <a:miter lim="800000"/>
                  <a:headEnd/>
                  <a:tailEnd type="triangle" w="med" len="med"/>
                </a:ln>
              </p:spPr>
            </p:cxnSp>
            <p:sp>
              <p:nvSpPr>
                <p:cNvPr id="1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0320" y="5457"/>
                  <a:ext cx="4574" cy="40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</a:t>
                  </a:r>
                  <a:r>
                    <a:rPr kumimoji="0" lang="en-US" sz="2400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2</a:t>
                  </a:r>
                  <a:endPara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6244" y="10792"/>
                  <a:ext cx="4180" cy="35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</a:t>
                  </a:r>
                  <a:r>
                    <a:rPr kumimoji="0" lang="en-US" sz="2400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</a:t>
                  </a:r>
                  <a:endPara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682" y="3440"/>
                  <a:ext cx="2483" cy="34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p</a:t>
                  </a:r>
                  <a:endPara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5869" y="14913"/>
                  <a:ext cx="2483" cy="27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V</a:t>
                  </a:r>
                  <a:endPara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994" y="13648"/>
                  <a:ext cx="2483" cy="27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0</a:t>
                  </a:r>
                  <a:endPara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1" name="Дуга 400"/>
              <p:cNvSpPr>
                <a:spLocks/>
              </p:cNvSpPr>
              <p:nvPr/>
            </p:nvSpPr>
            <p:spPr bwMode="auto">
              <a:xfrm rot="1428570" flipH="1" flipV="1">
                <a:off x="7935" y="-1199"/>
                <a:ext cx="16191" cy="14521"/>
              </a:xfrm>
              <a:custGeom>
                <a:avLst/>
                <a:gdLst>
                  <a:gd name="T0" fmla="*/ 461699 w 1619138"/>
                  <a:gd name="T1" fmla="*/ 70454 h 1452245"/>
                  <a:gd name="T2" fmla="*/ 1041142 w 1619138"/>
                  <a:gd name="T3" fmla="*/ 30340 h 1452245"/>
                  <a:gd name="T4" fmla="*/ 1526226 w 1619138"/>
                  <a:gd name="T5" fmla="*/ 388367 h 145224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19138" h="1452245" stroke="0">
                    <a:moveTo>
                      <a:pt x="461699" y="70454"/>
                    </a:moveTo>
                    <a:cubicBezTo>
                      <a:pt x="642654" y="-6781"/>
                      <a:pt x="849116" y="-21074"/>
                      <a:pt x="1041142" y="30340"/>
                    </a:cubicBezTo>
                    <a:cubicBezTo>
                      <a:pt x="1249974" y="86254"/>
                      <a:pt x="1424852" y="215327"/>
                      <a:pt x="1526226" y="388367"/>
                    </a:cubicBezTo>
                    <a:lnTo>
                      <a:pt x="809569" y="726123"/>
                    </a:lnTo>
                    <a:lnTo>
                      <a:pt x="461699" y="70454"/>
                    </a:lnTo>
                    <a:close/>
                  </a:path>
                  <a:path w="1619138" h="1452245" fill="none">
                    <a:moveTo>
                      <a:pt x="461699" y="70454"/>
                    </a:moveTo>
                    <a:cubicBezTo>
                      <a:pt x="642654" y="-6781"/>
                      <a:pt x="849116" y="-21074"/>
                      <a:pt x="1041142" y="30340"/>
                    </a:cubicBezTo>
                    <a:cubicBezTo>
                      <a:pt x="1249974" y="86254"/>
                      <a:pt x="1424852" y="215327"/>
                      <a:pt x="1526226" y="388367"/>
                    </a:cubicBezTo>
                  </a:path>
                </a:pathLst>
              </a:custGeom>
              <a:noFill/>
              <a:ln w="57150">
                <a:solidFill>
                  <a:srgbClr val="5B9BD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Дуга 42"/>
              <p:cNvSpPr>
                <a:spLocks/>
              </p:cNvSpPr>
              <p:nvPr/>
            </p:nvSpPr>
            <p:spPr bwMode="auto">
              <a:xfrm rot="2030651" flipH="1" flipV="1">
                <a:off x="5352" y="4651"/>
                <a:ext cx="15193" cy="10755"/>
              </a:xfrm>
              <a:custGeom>
                <a:avLst/>
                <a:gdLst>
                  <a:gd name="T0" fmla="*/ 252051 w 1519319"/>
                  <a:gd name="T1" fmla="*/ 137681 h 1075532"/>
                  <a:gd name="T2" fmla="*/ 842954 w 1519319"/>
                  <a:gd name="T3" fmla="*/ 3243 h 1075532"/>
                  <a:gd name="T4" fmla="*/ 1431151 w 1519319"/>
                  <a:gd name="T5" fmla="*/ 286302 h 10755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19319" h="1075532" stroke="0">
                    <a:moveTo>
                      <a:pt x="252051" y="137681"/>
                    </a:moveTo>
                    <a:cubicBezTo>
                      <a:pt x="412994" y="35353"/>
                      <a:pt x="627930" y="-13548"/>
                      <a:pt x="842954" y="3243"/>
                    </a:cubicBezTo>
                    <a:cubicBezTo>
                      <a:pt x="1093158" y="22781"/>
                      <a:pt x="1313443" y="128789"/>
                      <a:pt x="1431151" y="286302"/>
                    </a:cubicBezTo>
                    <a:lnTo>
                      <a:pt x="759660" y="537766"/>
                    </a:lnTo>
                    <a:lnTo>
                      <a:pt x="252051" y="137681"/>
                    </a:lnTo>
                    <a:close/>
                  </a:path>
                  <a:path w="1519319" h="1075532" fill="none">
                    <a:moveTo>
                      <a:pt x="252051" y="137681"/>
                    </a:moveTo>
                    <a:cubicBezTo>
                      <a:pt x="412994" y="35353"/>
                      <a:pt x="627930" y="-13548"/>
                      <a:pt x="842954" y="3243"/>
                    </a:cubicBezTo>
                    <a:cubicBezTo>
                      <a:pt x="1093158" y="22781"/>
                      <a:pt x="1313443" y="128789"/>
                      <a:pt x="1431151" y="286302"/>
                    </a:cubicBezTo>
                  </a:path>
                </a:pathLst>
              </a:custGeom>
              <a:noFill/>
              <a:ln w="57150">
                <a:solidFill>
                  <a:srgbClr val="5B9BD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9" name="Text Box 27"/>
            <p:cNvSpPr txBox="1">
              <a:spLocks noChangeArrowheads="1"/>
            </p:cNvSpPr>
            <p:nvPr/>
          </p:nvSpPr>
          <p:spPr bwMode="auto">
            <a:xfrm>
              <a:off x="16154" y="8411"/>
              <a:ext cx="7771" cy="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&lt;T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3857620" y="2786058"/>
            <a:ext cx="457203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кривые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ru-RU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и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ru-RU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называют изотермами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трелка вверх 34">
            <a:hlinkClick r:id="rId3" action="ppaction://hlinksldjump"/>
          </p:cNvPr>
          <p:cNvSpPr/>
          <p:nvPr/>
        </p:nvSpPr>
        <p:spPr>
          <a:xfrm>
            <a:off x="6286512" y="6093906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6" name="Стрелка вверх 35">
            <a:hlinkClick r:id="rId4" action="ppaction://hlinksldjump"/>
          </p:cNvPr>
          <p:cNvSpPr/>
          <p:nvPr/>
        </p:nvSpPr>
        <p:spPr>
          <a:xfrm>
            <a:off x="0" y="6093906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1"/>
            <a:ext cx="8229600" cy="250033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Изобарный</a:t>
            </a:r>
            <a:r>
              <a:rPr lang="ru-RU" dirty="0" smtClean="0"/>
              <a:t> (постоянное давление, т.е. </a:t>
            </a:r>
            <a:r>
              <a:rPr lang="en-US" dirty="0" smtClean="0"/>
              <a:t>p</a:t>
            </a:r>
            <a:r>
              <a:rPr lang="ru-RU" dirty="0" smtClean="0"/>
              <a:t>=</a:t>
            </a:r>
            <a:r>
              <a:rPr lang="en-US" dirty="0" smtClean="0"/>
              <a:t>const</a:t>
            </a:r>
            <a:r>
              <a:rPr lang="ru-RU" dirty="0" smtClean="0"/>
              <a:t>).</a:t>
            </a:r>
          </a:p>
          <a:p>
            <a:r>
              <a:rPr lang="ru-RU" u="sng" dirty="0" smtClean="0"/>
              <a:t>Пример: н</a:t>
            </a:r>
            <a:r>
              <a:rPr lang="ru-RU" dirty="0" smtClean="0"/>
              <a:t>агреваем воздух внутри закрытого цилиндра с легкоподвижным поршнем, который постоянно выдвигается выравнивая давление внутри с  атмосферным давлением снаружи. Изменяются объем и температура воздуха, а давление внутри будет постоянно равно атмосферному.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643182"/>
            <a:ext cx="2286016" cy="116785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2571744"/>
            <a:ext cx="2643206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8674" name="Группа 8"/>
          <p:cNvGrpSpPr>
            <a:grpSpLocks/>
          </p:cNvGrpSpPr>
          <p:nvPr/>
        </p:nvGrpSpPr>
        <p:grpSpPr bwMode="auto">
          <a:xfrm>
            <a:off x="3571868" y="2571744"/>
            <a:ext cx="4112984" cy="3286383"/>
            <a:chOff x="-265" y="3768"/>
            <a:chExt cx="19827" cy="13973"/>
          </a:xfrm>
        </p:grpSpPr>
        <p:grpSp>
          <p:nvGrpSpPr>
            <p:cNvPr id="20" name="Группа 20"/>
            <p:cNvGrpSpPr>
              <a:grpSpLocks/>
            </p:cNvGrpSpPr>
            <p:nvPr/>
          </p:nvGrpSpPr>
          <p:grpSpPr bwMode="auto">
            <a:xfrm>
              <a:off x="-265" y="3768"/>
              <a:ext cx="15908" cy="13973"/>
              <a:chOff x="-265" y="3769"/>
              <a:chExt cx="15911" cy="13977"/>
            </a:xfrm>
          </p:grpSpPr>
          <p:cxnSp>
            <p:nvCxnSpPr>
              <p:cNvPr id="21" name="Прямая со стрелкой 21"/>
              <p:cNvCxnSpPr>
                <a:cxnSpLocks noChangeShapeType="1"/>
              </p:cNvCxnSpPr>
              <p:nvPr/>
            </p:nvCxnSpPr>
            <p:spPr bwMode="auto">
              <a:xfrm>
                <a:off x="2534" y="15796"/>
                <a:ext cx="11281" cy="25"/>
              </a:xfrm>
              <a:prstGeom prst="straightConnector1">
                <a:avLst/>
              </a:prstGeom>
              <a:noFill/>
              <a:ln w="57150">
                <a:solidFill>
                  <a:srgbClr val="5B9BD5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22" name="Прямая со стрелкой 22"/>
              <p:cNvCxnSpPr>
                <a:cxnSpLocks noChangeShapeType="1"/>
              </p:cNvCxnSpPr>
              <p:nvPr/>
            </p:nvCxnSpPr>
            <p:spPr bwMode="auto">
              <a:xfrm flipH="1" flipV="1">
                <a:off x="2465" y="4389"/>
                <a:ext cx="69" cy="11378"/>
              </a:xfrm>
              <a:prstGeom prst="straightConnector1">
                <a:avLst/>
              </a:prstGeom>
              <a:noFill/>
              <a:ln w="57150">
                <a:solidFill>
                  <a:srgbClr val="5B9BD5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23" name="Прямая соединительная линия 23"/>
              <p:cNvSpPr>
                <a:spLocks noChangeShapeType="1"/>
              </p:cNvSpPr>
              <p:nvPr/>
            </p:nvSpPr>
            <p:spPr bwMode="auto">
              <a:xfrm flipV="1">
                <a:off x="2534" y="11085"/>
                <a:ext cx="6776" cy="4737"/>
              </a:xfrm>
              <a:prstGeom prst="line">
                <a:avLst/>
              </a:prstGeom>
              <a:noFill/>
              <a:ln w="38100">
                <a:solidFill>
                  <a:srgbClr val="5B9BD5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" name="Прямая соединительная линия 24"/>
              <p:cNvSpPr>
                <a:spLocks noChangeShapeType="1"/>
              </p:cNvSpPr>
              <p:nvPr/>
            </p:nvSpPr>
            <p:spPr bwMode="auto">
              <a:xfrm flipV="1">
                <a:off x="4771" y="9648"/>
                <a:ext cx="6640" cy="4584"/>
              </a:xfrm>
              <a:prstGeom prst="line">
                <a:avLst/>
              </a:prstGeom>
              <a:noFill/>
              <a:ln w="57150">
                <a:solidFill>
                  <a:srgbClr val="5B9BD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" name="Text Box 8"/>
              <p:cNvSpPr txBox="1">
                <a:spLocks noChangeArrowheads="1"/>
              </p:cNvSpPr>
              <p:nvPr/>
            </p:nvSpPr>
            <p:spPr bwMode="auto">
              <a:xfrm>
                <a:off x="5935" y="5896"/>
                <a:ext cx="3463" cy="36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</a:t>
                </a:r>
                <a:r>
                  <a:rPr kumimoji="0" lang="en-US" sz="24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9"/>
              <p:cNvSpPr txBox="1">
                <a:spLocks noChangeArrowheads="1"/>
              </p:cNvSpPr>
              <p:nvPr/>
            </p:nvSpPr>
            <p:spPr bwMode="auto">
              <a:xfrm>
                <a:off x="-265" y="3769"/>
                <a:ext cx="2482" cy="2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V</a:t>
                </a:r>
                <a:endPara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 Box 10"/>
              <p:cNvSpPr txBox="1">
                <a:spLocks noChangeArrowheads="1"/>
              </p:cNvSpPr>
              <p:nvPr/>
            </p:nvSpPr>
            <p:spPr bwMode="auto">
              <a:xfrm>
                <a:off x="13163" y="14990"/>
                <a:ext cx="2483" cy="2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</a:t>
                </a:r>
                <a:endPara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Text Box 11"/>
              <p:cNvSpPr txBox="1">
                <a:spLocks noChangeArrowheads="1"/>
              </p:cNvSpPr>
              <p:nvPr/>
            </p:nvSpPr>
            <p:spPr bwMode="auto">
              <a:xfrm>
                <a:off x="679" y="14983"/>
                <a:ext cx="2482" cy="2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Прямая соединительная линия 62"/>
              <p:cNvSpPr>
                <a:spLocks noChangeShapeType="1"/>
              </p:cNvSpPr>
              <p:nvPr/>
            </p:nvSpPr>
            <p:spPr bwMode="auto">
              <a:xfrm flipV="1">
                <a:off x="2534" y="11582"/>
                <a:ext cx="3175" cy="4240"/>
              </a:xfrm>
              <a:prstGeom prst="line">
                <a:avLst/>
              </a:prstGeom>
              <a:noFill/>
              <a:ln w="38100">
                <a:solidFill>
                  <a:srgbClr val="5B9BD5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3" name="Прямая соединительная линия 63"/>
              <p:cNvSpPr>
                <a:spLocks noChangeShapeType="1"/>
              </p:cNvSpPr>
              <p:nvPr/>
            </p:nvSpPr>
            <p:spPr bwMode="auto">
              <a:xfrm flipV="1">
                <a:off x="4771" y="6190"/>
                <a:ext cx="4645" cy="6853"/>
              </a:xfrm>
              <a:prstGeom prst="line">
                <a:avLst/>
              </a:prstGeom>
              <a:noFill/>
              <a:ln w="57150">
                <a:solidFill>
                  <a:srgbClr val="5B9BD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4" name="Text Box 14"/>
              <p:cNvSpPr txBox="1">
                <a:spLocks noChangeArrowheads="1"/>
              </p:cNvSpPr>
              <p:nvPr/>
            </p:nvSpPr>
            <p:spPr bwMode="auto">
              <a:xfrm>
                <a:off x="11101" y="9542"/>
                <a:ext cx="3613" cy="36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</a:t>
                </a:r>
                <a:r>
                  <a:rPr kumimoji="0" lang="en-US" sz="24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2</a:t>
                </a:r>
                <a:endPara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12132" y="5894"/>
              <a:ext cx="7430" cy="3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r>
                <a:rPr kumimoji="0" lang="en-US" sz="28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&lt;p</a:t>
              </a:r>
              <a:r>
                <a:rPr kumimoji="0" lang="en-US" sz="28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71472" y="4214818"/>
            <a:ext cx="328614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Прямые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</a:t>
            </a:r>
            <a:r>
              <a:rPr kumimoji="0" lang="ru-RU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и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</a:t>
            </a:r>
            <a:r>
              <a:rPr kumimoji="0" lang="ru-RU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называют изобарами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Стрелка вверх 25">
            <a:hlinkClick r:id="rId3" action="ppaction://hlinksldjump"/>
          </p:cNvPr>
          <p:cNvSpPr/>
          <p:nvPr/>
        </p:nvSpPr>
        <p:spPr>
          <a:xfrm>
            <a:off x="6286512" y="6093906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7" name="Стрелка вверх 26">
            <a:hlinkClick r:id="rId4" action="ppaction://hlinksldjump"/>
          </p:cNvPr>
          <p:cNvSpPr/>
          <p:nvPr/>
        </p:nvSpPr>
        <p:spPr>
          <a:xfrm>
            <a:off x="0" y="6093906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9"/>
            <a:ext cx="8229600" cy="221457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Изохорный</a:t>
            </a:r>
            <a:r>
              <a:rPr lang="ru-RU" dirty="0" smtClean="0"/>
              <a:t> (постоянен объем, т.е. </a:t>
            </a:r>
            <a:r>
              <a:rPr lang="en-US" dirty="0" smtClean="0"/>
              <a:t>V</a:t>
            </a:r>
            <a:r>
              <a:rPr lang="ru-RU" dirty="0" smtClean="0"/>
              <a:t>=</a:t>
            </a:r>
            <a:r>
              <a:rPr lang="en-US" dirty="0" smtClean="0"/>
              <a:t>const</a:t>
            </a:r>
            <a:r>
              <a:rPr lang="ru-RU" dirty="0" smtClean="0"/>
              <a:t>)</a:t>
            </a:r>
          </a:p>
          <a:p>
            <a:r>
              <a:rPr lang="ru-RU" u="sng" dirty="0" smtClean="0"/>
              <a:t>Пример:</a:t>
            </a:r>
            <a:r>
              <a:rPr lang="ru-RU" dirty="0" smtClean="0"/>
              <a:t> закрытый со всех сторон сосуд с газом нагреваем или охлаждаем. Давление и температура изменяются, а объем остается неизменным. Например, нагревание газа в электрической лампочке.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714620"/>
            <a:ext cx="2357454" cy="110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2571744"/>
            <a:ext cx="2643206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9697" name="Группа 35"/>
          <p:cNvGrpSpPr>
            <a:grpSpLocks/>
          </p:cNvGrpSpPr>
          <p:nvPr/>
        </p:nvGrpSpPr>
        <p:grpSpPr bwMode="auto">
          <a:xfrm>
            <a:off x="3786158" y="2643139"/>
            <a:ext cx="4143428" cy="3072302"/>
            <a:chOff x="299" y="3967"/>
            <a:chExt cx="23498" cy="14433"/>
          </a:xfrm>
        </p:grpSpPr>
        <p:grpSp>
          <p:nvGrpSpPr>
            <p:cNvPr id="36" name="Группа 36"/>
            <p:cNvGrpSpPr>
              <a:grpSpLocks/>
            </p:cNvGrpSpPr>
            <p:nvPr/>
          </p:nvGrpSpPr>
          <p:grpSpPr bwMode="auto">
            <a:xfrm>
              <a:off x="299" y="3967"/>
              <a:ext cx="16693" cy="14433"/>
              <a:chOff x="299" y="3968"/>
              <a:chExt cx="16696" cy="14436"/>
            </a:xfrm>
          </p:grpSpPr>
          <p:sp>
            <p:nvSpPr>
              <p:cNvPr id="37" name="Прямая со стрелкой 37"/>
              <p:cNvSpPr>
                <a:spLocks noChangeShapeType="1"/>
              </p:cNvSpPr>
              <p:nvPr/>
            </p:nvSpPr>
            <p:spPr bwMode="auto">
              <a:xfrm flipV="1">
                <a:off x="2534" y="15645"/>
                <a:ext cx="13218" cy="145"/>
              </a:xfrm>
              <a:prstGeom prst="straightConnector1">
                <a:avLst/>
              </a:prstGeom>
              <a:noFill/>
              <a:ln w="57150">
                <a:solidFill>
                  <a:srgbClr val="5B9BD5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" name="Прямая со стрелкой 38"/>
              <p:cNvSpPr>
                <a:spLocks noChangeShapeType="1"/>
              </p:cNvSpPr>
              <p:nvPr/>
            </p:nvSpPr>
            <p:spPr bwMode="auto">
              <a:xfrm flipV="1">
                <a:off x="2534" y="5212"/>
                <a:ext cx="124" cy="10549"/>
              </a:xfrm>
              <a:prstGeom prst="straightConnector1">
                <a:avLst/>
              </a:prstGeom>
              <a:noFill/>
              <a:ln w="57150">
                <a:solidFill>
                  <a:srgbClr val="5B9BD5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" name="Прямая соединительная линия 39"/>
              <p:cNvSpPr>
                <a:spLocks noChangeShapeType="1"/>
              </p:cNvSpPr>
              <p:nvPr/>
            </p:nvSpPr>
            <p:spPr bwMode="auto">
              <a:xfrm flipV="1">
                <a:off x="2534" y="11085"/>
                <a:ext cx="6776" cy="4737"/>
              </a:xfrm>
              <a:prstGeom prst="line">
                <a:avLst/>
              </a:prstGeom>
              <a:noFill/>
              <a:ln w="38100">
                <a:solidFill>
                  <a:srgbClr val="5B9BD5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" name="Прямая соединительная линия 40"/>
              <p:cNvSpPr>
                <a:spLocks noChangeShapeType="1"/>
              </p:cNvSpPr>
              <p:nvPr/>
            </p:nvSpPr>
            <p:spPr bwMode="auto">
              <a:xfrm flipV="1">
                <a:off x="5179" y="9390"/>
                <a:ext cx="6637" cy="4627"/>
              </a:xfrm>
              <a:prstGeom prst="line">
                <a:avLst/>
              </a:prstGeom>
              <a:noFill/>
              <a:ln w="57150">
                <a:solidFill>
                  <a:srgbClr val="5B9BD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Text Box 10"/>
              <p:cNvSpPr txBox="1">
                <a:spLocks noChangeArrowheads="1"/>
              </p:cNvSpPr>
              <p:nvPr/>
            </p:nvSpPr>
            <p:spPr bwMode="auto">
              <a:xfrm>
                <a:off x="5431" y="5738"/>
                <a:ext cx="4603" cy="36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</a:t>
                </a:r>
                <a:r>
                  <a:rPr kumimoji="0" lang="en-US" sz="2400" b="0" i="0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1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Text Box 9"/>
              <p:cNvSpPr txBox="1">
                <a:spLocks noChangeArrowheads="1"/>
              </p:cNvSpPr>
              <p:nvPr/>
            </p:nvSpPr>
            <p:spPr bwMode="auto">
              <a:xfrm>
                <a:off x="299" y="3968"/>
                <a:ext cx="2376" cy="3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p</a:t>
                </a: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Text Box 8"/>
              <p:cNvSpPr txBox="1">
                <a:spLocks noChangeArrowheads="1"/>
              </p:cNvSpPr>
              <p:nvPr/>
            </p:nvSpPr>
            <p:spPr bwMode="auto">
              <a:xfrm>
                <a:off x="14512" y="15648"/>
                <a:ext cx="2483" cy="2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T</a:t>
                </a: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Text Box 7"/>
              <p:cNvSpPr txBox="1">
                <a:spLocks noChangeArrowheads="1"/>
              </p:cNvSpPr>
              <p:nvPr/>
            </p:nvSpPr>
            <p:spPr bwMode="auto">
              <a:xfrm>
                <a:off x="679" y="14983"/>
                <a:ext cx="2482" cy="2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0</a:t>
                </a: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Прямая соединительная линия 46"/>
              <p:cNvSpPr>
                <a:spLocks noChangeShapeType="1"/>
              </p:cNvSpPr>
              <p:nvPr/>
            </p:nvSpPr>
            <p:spPr bwMode="auto">
              <a:xfrm flipV="1">
                <a:off x="2534" y="11582"/>
                <a:ext cx="3175" cy="4240"/>
              </a:xfrm>
              <a:prstGeom prst="line">
                <a:avLst/>
              </a:prstGeom>
              <a:noFill/>
              <a:ln w="38100">
                <a:solidFill>
                  <a:srgbClr val="5B9BD5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7" name="Прямая соединительная линия 47"/>
              <p:cNvSpPr>
                <a:spLocks noChangeShapeType="1"/>
              </p:cNvSpPr>
              <p:nvPr/>
            </p:nvSpPr>
            <p:spPr bwMode="auto">
              <a:xfrm flipV="1">
                <a:off x="4482" y="7133"/>
                <a:ext cx="4630" cy="6183"/>
              </a:xfrm>
              <a:prstGeom prst="line">
                <a:avLst/>
              </a:prstGeom>
              <a:noFill/>
              <a:ln w="57150">
                <a:solidFill>
                  <a:srgbClr val="5B9BD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Text Box 4"/>
              <p:cNvSpPr txBox="1">
                <a:spLocks noChangeArrowheads="1"/>
              </p:cNvSpPr>
              <p:nvPr/>
            </p:nvSpPr>
            <p:spPr bwMode="auto">
              <a:xfrm>
                <a:off x="9214" y="11017"/>
                <a:ext cx="5229" cy="36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V</a:t>
                </a:r>
                <a:r>
                  <a:rPr kumimoji="0" lang="en-US" sz="2400" b="0" i="0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2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9" name="Text Box 2"/>
            <p:cNvSpPr txBox="1">
              <a:spLocks noChangeArrowheads="1"/>
            </p:cNvSpPr>
            <p:nvPr/>
          </p:nvSpPr>
          <p:spPr bwMode="auto">
            <a:xfrm>
              <a:off x="15017" y="7129"/>
              <a:ext cx="8780" cy="3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</a:t>
              </a:r>
              <a:r>
                <a:rPr kumimoji="0" 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&lt;V</a:t>
              </a:r>
              <a:r>
                <a:rPr kumimoji="0" 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428596" y="4143380"/>
            <a:ext cx="350046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Calibri" pitchFamily="34" charset="0"/>
                <a:cs typeface="Arial" pitchFamily="34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рямые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</a:t>
            </a:r>
            <a:r>
              <a:rPr kumimoji="0" lang="ru-RU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и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</a:t>
            </a:r>
            <a:r>
              <a:rPr kumimoji="0" lang="ru-RU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называют изохорами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трелка вверх 21">
            <a:hlinkClick r:id="rId3" action="ppaction://hlinksldjump"/>
          </p:cNvPr>
          <p:cNvSpPr/>
          <p:nvPr/>
        </p:nvSpPr>
        <p:spPr>
          <a:xfrm>
            <a:off x="6286512" y="6093906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3" name="Стрелка вверх 22">
            <a:hlinkClick r:id="rId4" action="ppaction://hlinksldjump"/>
          </p:cNvPr>
          <p:cNvSpPr/>
          <p:nvPr/>
        </p:nvSpPr>
        <p:spPr>
          <a:xfrm>
            <a:off x="0" y="6093906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Основные положения МКТ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714348" y="2143116"/>
            <a:ext cx="7786742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Доказательства Основных положений МКТ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>
            <a:hlinkClick r:id="rId4" action="ppaction://hlinksldjump"/>
          </p:cNvPr>
          <p:cNvSpPr txBox="1"/>
          <p:nvPr/>
        </p:nvSpPr>
        <p:spPr>
          <a:xfrm>
            <a:off x="642910" y="3643314"/>
            <a:ext cx="7786742" cy="8309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Особенности теплового движения для различных агрегатных состояний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Стрелка вверх 5">
            <a:hlinkClick r:id="rId5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0370"/>
          </a:xfrm>
        </p:spPr>
        <p:txBody>
          <a:bodyPr/>
          <a:lstStyle/>
          <a:p>
            <a:r>
              <a:rPr lang="ru-RU" dirty="0" smtClean="0"/>
              <a:t>Вещество имеет дискретное строение (состоит из микроскопических частиц).</a:t>
            </a:r>
          </a:p>
          <a:p>
            <a:r>
              <a:rPr lang="ru-RU" dirty="0" smtClean="0"/>
              <a:t>Частицы вещества беспорядочно движутся.</a:t>
            </a:r>
          </a:p>
          <a:p>
            <a:r>
              <a:rPr lang="ru-RU" dirty="0" smtClean="0"/>
              <a:t>Частицы вещества взаимодействуют между собой.</a:t>
            </a:r>
            <a:endParaRPr lang="ru-RU" dirty="0"/>
          </a:p>
        </p:txBody>
      </p:sp>
      <p:sp>
        <p:nvSpPr>
          <p:cNvPr id="4" name="Стрелка вверх 3">
            <a:hlinkClick r:id="rId2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Стрелка вверх 4">
            <a:hlinkClick r:id="rId3" action="ppaction://hlinksldjump"/>
          </p:cNvPr>
          <p:cNvSpPr/>
          <p:nvPr/>
        </p:nvSpPr>
        <p:spPr>
          <a:xfrm>
            <a:off x="0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0436"/>
          </a:xfrm>
        </p:spPr>
        <p:txBody>
          <a:bodyPr/>
          <a:lstStyle/>
          <a:p>
            <a:r>
              <a:rPr lang="ru-RU" dirty="0" smtClean="0"/>
              <a:t>Возможность разделить тела на части; растворение тел; фото с электронных микроскопов. </a:t>
            </a:r>
          </a:p>
          <a:p>
            <a:r>
              <a:rPr lang="ru-RU" dirty="0" smtClean="0"/>
              <a:t>Броуновское движение, диффузия.</a:t>
            </a:r>
          </a:p>
          <a:p>
            <a:r>
              <a:rPr lang="ru-RU" dirty="0" smtClean="0"/>
              <a:t>Упругость тел, сохранение формы твердых тел.</a:t>
            </a:r>
          </a:p>
          <a:p>
            <a:endParaRPr lang="ru-RU" dirty="0"/>
          </a:p>
        </p:txBody>
      </p:sp>
      <p:sp>
        <p:nvSpPr>
          <p:cNvPr id="4" name="Стрелка вверх 3">
            <a:hlinkClick r:id="rId2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Стрелка вверх 4">
            <a:hlinkClick r:id="rId3" action="ppaction://hlinksldjump"/>
          </p:cNvPr>
          <p:cNvSpPr/>
          <p:nvPr/>
        </p:nvSpPr>
        <p:spPr>
          <a:xfrm>
            <a:off x="0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0436"/>
          </a:xfrm>
        </p:spPr>
        <p:txBody>
          <a:bodyPr/>
          <a:lstStyle/>
          <a:p>
            <a:r>
              <a:rPr lang="ru-RU" dirty="0" smtClean="0"/>
              <a:t>твёрдые тела – колебательное, сильное притяжение частиц;</a:t>
            </a:r>
          </a:p>
          <a:p>
            <a:r>
              <a:rPr lang="ru-RU" dirty="0" smtClean="0"/>
              <a:t>жидкости – скачкообразное, слабое притяжение частиц;</a:t>
            </a:r>
          </a:p>
          <a:p>
            <a:r>
              <a:rPr lang="ru-RU" dirty="0" smtClean="0"/>
              <a:t>газы –хаотическое, отсутствует притяжение частиц. </a:t>
            </a:r>
          </a:p>
          <a:p>
            <a:endParaRPr lang="ru-RU" dirty="0"/>
          </a:p>
        </p:txBody>
      </p:sp>
      <p:sp>
        <p:nvSpPr>
          <p:cNvPr id="4" name="Стрелка вверх 3">
            <a:hlinkClick r:id="rId2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Стрелка вверх 4">
            <a:hlinkClick r:id="rId3" action="ppaction://hlinksldjump"/>
          </p:cNvPr>
          <p:cNvSpPr/>
          <p:nvPr/>
        </p:nvSpPr>
        <p:spPr>
          <a:xfrm>
            <a:off x="0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642910" y="785794"/>
            <a:ext cx="7929618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идеальный газ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571472" y="1643050"/>
            <a:ext cx="7929618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Основное уравнение МКТ идеального газа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Стрелка вверх 5">
            <a:hlinkClick r:id="rId4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4525963"/>
          </a:xfrm>
        </p:spPr>
        <p:txBody>
          <a:bodyPr/>
          <a:lstStyle/>
          <a:p>
            <a:r>
              <a:rPr lang="ru-RU" dirty="0" smtClean="0"/>
              <a:t>Для теоретического объяснения свойств газов используют их упрощённую модель -идеальный газ: </a:t>
            </a:r>
          </a:p>
          <a:p>
            <a:r>
              <a:rPr lang="ru-RU" dirty="0" smtClean="0"/>
              <a:t>1) молекулы газа – материальные точки, которые хаотично двигаются;</a:t>
            </a:r>
          </a:p>
          <a:p>
            <a:r>
              <a:rPr lang="ru-RU" dirty="0" smtClean="0"/>
              <a:t>2) молекулы газа не притягиваются, а только отталкиваются, причем абсолютно упруго.</a:t>
            </a:r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Стрелка вверх 7">
            <a:hlinkClick r:id="rId3" action="ppaction://hlinksldjump"/>
          </p:cNvPr>
          <p:cNvSpPr/>
          <p:nvPr/>
        </p:nvSpPr>
        <p:spPr>
          <a:xfrm>
            <a:off x="0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128588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Основное уравнение МКТ для идеального газа связывает Макро- и Микро- параметры между собой.</a:t>
            </a:r>
          </a:p>
          <a:p>
            <a:endParaRPr lang="ru-RU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0"/>
            <a:ext cx="4071966" cy="121189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357430"/>
            <a:ext cx="3500462" cy="1232557"/>
          </a:xfrm>
          <a:prstGeom prst="rect">
            <a:avLst/>
          </a:prstGeom>
          <a:noFill/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500034" y="3714752"/>
            <a:ext cx="8329642" cy="12144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ru-RU" sz="3200" dirty="0" smtClean="0"/>
              <a:t>Основное уравнение МКТ через среднюю кинетическую энергию теплового движения молекул.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трелка вверх 10">
            <a:hlinkClick r:id="rId4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Стрелка вверх 11">
            <a:hlinkClick r:id="rId5" action="ppaction://hlinksldjump"/>
          </p:cNvPr>
          <p:cNvSpPr/>
          <p:nvPr/>
        </p:nvSpPr>
        <p:spPr>
          <a:xfrm>
            <a:off x="0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назад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642910" y="785794"/>
            <a:ext cx="7929618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Уравнение 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клапейрона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42910" y="1643050"/>
            <a:ext cx="7929618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Уравнение </a:t>
            </a:r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клапейрона-менделеева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Стрелка вверх 3">
            <a:hlinkClick r:id="rId4" action="ppaction://hlinksldjump"/>
          </p:cNvPr>
          <p:cNvSpPr/>
          <p:nvPr/>
        </p:nvSpPr>
        <p:spPr>
          <a:xfrm>
            <a:off x="6286512" y="5500702"/>
            <a:ext cx="2857488" cy="7640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 главную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567</Words>
  <PresentationFormat>Экран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ОСНОВЫ МОЛЕКУЛЯРНО-КИНЕТИЧЕСКОЙ ТЕОРИИ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МОЛЕКУЛЯРНО-КИНЕТИЧЕСКОЙ ТЕОРИИ</dc:title>
  <dc:creator>Юрий</dc:creator>
  <cp:lastModifiedBy>школа</cp:lastModifiedBy>
  <cp:revision>30</cp:revision>
  <dcterms:created xsi:type="dcterms:W3CDTF">2023-10-25T20:11:26Z</dcterms:created>
  <dcterms:modified xsi:type="dcterms:W3CDTF">2024-05-31T11:35:03Z</dcterms:modified>
</cp:coreProperties>
</file>