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  <p:sldId id="268" r:id="rId3"/>
    <p:sldId id="269" r:id="rId4"/>
    <p:sldId id="270" r:id="rId5"/>
    <p:sldId id="273" r:id="rId6"/>
    <p:sldId id="257" r:id="rId7"/>
    <p:sldId id="274" r:id="rId8"/>
    <p:sldId id="260" r:id="rId9"/>
    <p:sldId id="275" r:id="rId10"/>
    <p:sldId id="276" r:id="rId11"/>
    <p:sldId id="277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BAEE9EF-E993-4ABA-B311-5F564841F67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6776F1C-33F1-4F79-8E47-7B2FFC7596C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43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E9EF-E993-4ABA-B311-5F564841F67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6F1C-33F1-4F79-8E47-7B2FFC759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90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E9EF-E993-4ABA-B311-5F564841F67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6F1C-33F1-4F79-8E47-7B2FFC7596C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19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E9EF-E993-4ABA-B311-5F564841F67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6F1C-33F1-4F79-8E47-7B2FFC7596C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6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E9EF-E993-4ABA-B311-5F564841F67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6F1C-33F1-4F79-8E47-7B2FFC759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06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E9EF-E993-4ABA-B311-5F564841F67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6F1C-33F1-4F79-8E47-7B2FFC7596C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07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E9EF-E993-4ABA-B311-5F564841F67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6F1C-33F1-4F79-8E47-7B2FFC7596C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97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E9EF-E993-4ABA-B311-5F564841F67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6F1C-33F1-4F79-8E47-7B2FFC7596C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29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E9EF-E993-4ABA-B311-5F564841F67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6F1C-33F1-4F79-8E47-7B2FFC7596C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8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E9EF-E993-4ABA-B311-5F564841F67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6F1C-33F1-4F79-8E47-7B2FFC759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59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E9EF-E993-4ABA-B311-5F564841F67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6F1C-33F1-4F79-8E47-7B2FFC7596C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75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E9EF-E993-4ABA-B311-5F564841F67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6F1C-33F1-4F79-8E47-7B2FFC759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7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E9EF-E993-4ABA-B311-5F564841F67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6F1C-33F1-4F79-8E47-7B2FFC7596C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75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E9EF-E993-4ABA-B311-5F564841F67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6F1C-33F1-4F79-8E47-7B2FFC7596C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2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E9EF-E993-4ABA-B311-5F564841F67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6F1C-33F1-4F79-8E47-7B2FFC759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87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E9EF-E993-4ABA-B311-5F564841F67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6F1C-33F1-4F79-8E47-7B2FFC7596C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89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E9EF-E993-4ABA-B311-5F564841F67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6F1C-33F1-4F79-8E47-7B2FFC759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15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AEE9EF-E993-4ABA-B311-5F564841F67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776F1C-33F1-4F79-8E47-7B2FFC759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36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14" y="1786910"/>
            <a:ext cx="5019036" cy="30608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976846"/>
            <a:ext cx="6815669" cy="1409818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Проект «За Кадром»</a:t>
            </a:r>
            <a:br>
              <a:rPr lang="ru-RU" sz="6000" b="1" dirty="0"/>
            </a:br>
            <a:r>
              <a:rPr lang="ru-RU" sz="5300" b="1" dirty="0"/>
              <a:t/>
            </a:r>
            <a:br>
              <a:rPr lang="ru-RU" sz="5300" b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5300" b="1" dirty="0"/>
          </a:p>
        </p:txBody>
      </p:sp>
    </p:spTree>
    <p:extLst>
      <p:ext uri="{BB962C8B-B14F-4D97-AF65-F5344CB8AC3E}">
        <p14:creationId xmlns:p14="http://schemas.microsoft.com/office/powerpoint/2010/main" val="148898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Формы работы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о количеству участников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 индивидуальная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г</a:t>
            </a:r>
            <a:r>
              <a:rPr lang="ru-RU" dirty="0" smtClean="0"/>
              <a:t>рупповая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коллективная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 степени активности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ассивная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а</a:t>
            </a:r>
            <a:r>
              <a:rPr lang="ru-RU" dirty="0" smtClean="0"/>
              <a:t>ктивная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смешанная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5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Практическое применение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Где?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half" idx="2"/>
          </p:nvPr>
        </p:nvSpPr>
        <p:spPr>
          <a:xfrm>
            <a:off x="1230923" y="3234795"/>
            <a:ext cx="4782781" cy="264107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на уроках в рамках контроля </a:t>
            </a:r>
            <a:r>
              <a:rPr lang="ru-RU" dirty="0" smtClean="0"/>
              <a:t>говорения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на открытых мероприятиях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Методических неделях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 smtClean="0"/>
              <a:t>Фестивалях </a:t>
            </a:r>
            <a:r>
              <a:rPr lang="ru-RU" dirty="0" smtClean="0"/>
              <a:t>Наук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на </a:t>
            </a:r>
            <a:r>
              <a:rPr lang="ru-RU" dirty="0"/>
              <a:t>занятиях внеурочной </a:t>
            </a:r>
            <a:r>
              <a:rPr lang="ru-RU" dirty="0" smtClean="0"/>
              <a:t>деятельности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при </a:t>
            </a:r>
            <a:r>
              <a:rPr lang="ru-RU" dirty="0" smtClean="0"/>
              <a:t>подготовке к ВПР, ОГЭ и ЕГЭ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С</a:t>
            </a:r>
            <a:r>
              <a:rPr lang="ru-RU" sz="4400" b="1" dirty="0" smtClean="0">
                <a:solidFill>
                  <a:srgbClr val="FF0000"/>
                </a:solidFill>
              </a:rPr>
              <a:t> кем?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7" name="Объект 16"/>
          <p:cNvSpPr>
            <a:spLocks noGrp="1"/>
          </p:cNvSpPr>
          <p:nvPr>
            <p:ph sz="quarter" idx="4"/>
          </p:nvPr>
        </p:nvSpPr>
        <p:spPr>
          <a:xfrm>
            <a:off x="6180670" y="3234796"/>
            <a:ext cx="4718304" cy="26410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у</a:t>
            </a:r>
            <a:r>
              <a:rPr lang="ru-RU" sz="2000" dirty="0" smtClean="0"/>
              <a:t>чащиеся начальной школы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у</a:t>
            </a:r>
            <a:r>
              <a:rPr lang="ru-RU" sz="2000" dirty="0" smtClean="0"/>
              <a:t>чащиеся среднего и старшего звена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79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Наши планы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2428241"/>
            <a:ext cx="4718304" cy="558800"/>
          </a:xfrm>
        </p:spPr>
        <p:txBody>
          <a:bodyPr/>
          <a:lstStyle/>
          <a:p>
            <a:pPr algn="ctr"/>
            <a:r>
              <a:rPr lang="en-US" sz="2400" dirty="0" smtClean="0"/>
              <a:t>Harry Potter by J. K. Rowling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86" y="3243263"/>
            <a:ext cx="4039678" cy="263207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328508"/>
          </a:xfrm>
        </p:spPr>
        <p:txBody>
          <a:bodyPr/>
          <a:lstStyle/>
          <a:p>
            <a:pPr algn="ctr"/>
            <a:r>
              <a:rPr lang="en-US" sz="2400" dirty="0" smtClean="0"/>
              <a:t>Alice in Wonderland by Lewis Carroll</a:t>
            </a: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189" y="3243263"/>
            <a:ext cx="3413760" cy="2632075"/>
          </a:xfrm>
        </p:spPr>
      </p:pic>
    </p:spTree>
    <p:extLst>
      <p:ext uri="{BB962C8B-B14F-4D97-AF65-F5344CB8AC3E}">
        <p14:creationId xmlns:p14="http://schemas.microsoft.com/office/powerpoint/2010/main" val="311727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1263" y="630888"/>
            <a:ext cx="3718455" cy="88440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Арт-технология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ru-RU" sz="2400" dirty="0" smtClean="0"/>
              <a:t>обучение </a:t>
            </a:r>
            <a:r>
              <a:rPr lang="ru-RU" sz="2400" dirty="0"/>
              <a:t>интеллектуальной деятельности средствами художественного </a:t>
            </a:r>
            <a:r>
              <a:rPr lang="ru-RU" sz="2400" dirty="0" smtClean="0"/>
              <a:t>творчества, при одновременном изучении иностранного языка</a:t>
            </a:r>
            <a:endParaRPr lang="ru-RU" sz="24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236617"/>
            <a:ext cx="5470525" cy="4328159"/>
          </a:xfrm>
        </p:spPr>
      </p:pic>
    </p:spTree>
    <p:extLst>
      <p:ext uri="{BB962C8B-B14F-4D97-AF65-F5344CB8AC3E}">
        <p14:creationId xmlns:p14="http://schemas.microsoft.com/office/powerpoint/2010/main" val="183799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693" y="2403231"/>
            <a:ext cx="3851681" cy="49906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Ситуация успеха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Задача учителя </a:t>
            </a:r>
            <a:r>
              <a:rPr lang="ru-RU" sz="2200" dirty="0" smtClean="0">
                <a:solidFill>
                  <a:schemeClr val="tx1"/>
                </a:solidFill>
              </a:rPr>
              <a:t>-   </a:t>
            </a:r>
            <a:r>
              <a:rPr lang="ru-RU" sz="2200" dirty="0">
                <a:solidFill>
                  <a:srgbClr val="FF0000"/>
                </a:solidFill>
              </a:rPr>
              <a:t>создать каждому ребёнку ситуацию успеха на </a:t>
            </a:r>
            <a:r>
              <a:rPr lang="ru-RU" sz="2200" dirty="0" smtClean="0">
                <a:solidFill>
                  <a:srgbClr val="FF0000"/>
                </a:solidFill>
              </a:rPr>
              <a:t>уроке</a:t>
            </a:r>
            <a:r>
              <a:rPr lang="ru-RU" sz="2200" dirty="0">
                <a:solidFill>
                  <a:srgbClr val="FF0000"/>
                </a:solidFill>
              </a:rPr>
              <a:t/>
            </a:r>
            <a:br>
              <a:rPr lang="ru-RU" sz="2200" dirty="0">
                <a:solidFill>
                  <a:srgbClr val="FF0000"/>
                </a:solidFill>
              </a:rPr>
            </a:b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843764"/>
            <a:ext cx="5470525" cy="31704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3031064"/>
            <a:ext cx="3718455" cy="2725301"/>
          </a:xfrm>
        </p:spPr>
        <p:txBody>
          <a:bodyPr>
            <a:normAutofit fontScale="40000" lnSpcReduction="20000"/>
          </a:bodyPr>
          <a:lstStyle/>
          <a:p>
            <a:r>
              <a:rPr lang="ru-RU" sz="5000" dirty="0" smtClean="0"/>
              <a:t>Основные компоненты</a:t>
            </a:r>
            <a:r>
              <a:rPr lang="ru-RU" sz="5000" b="1" dirty="0" smtClean="0"/>
              <a:t> </a:t>
            </a:r>
            <a:r>
              <a:rPr lang="ru-RU" sz="5000" b="1" dirty="0" smtClean="0">
                <a:solidFill>
                  <a:srgbClr val="FF0000"/>
                </a:solidFill>
              </a:rPr>
              <a:t>успеха</a:t>
            </a:r>
            <a:r>
              <a:rPr lang="en-US" sz="5000" b="1" dirty="0" smtClean="0">
                <a:solidFill>
                  <a:srgbClr val="FF0000"/>
                </a:solidFill>
              </a:rPr>
              <a:t>:</a:t>
            </a:r>
            <a:endParaRPr lang="ru-RU" sz="5000" b="1" dirty="0" smtClean="0">
              <a:solidFill>
                <a:srgbClr val="FF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5000" dirty="0" smtClean="0"/>
              <a:t>психологический климат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5000" dirty="0" smtClean="0"/>
              <a:t>обстановка жизнерадостности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5000" dirty="0" smtClean="0"/>
              <a:t>организация </a:t>
            </a:r>
            <a:r>
              <a:rPr lang="ru-RU" sz="5000" dirty="0"/>
              <a:t>деятельности учащихся на </a:t>
            </a:r>
            <a:r>
              <a:rPr lang="ru-RU" sz="5000" dirty="0" smtClean="0"/>
              <a:t>уроке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5000" dirty="0" smtClean="0"/>
              <a:t> </a:t>
            </a:r>
            <a:r>
              <a:rPr lang="ru-RU" sz="5000" dirty="0"/>
              <a:t>разумное сочетание репродуктивных и творческих </a:t>
            </a:r>
            <a:r>
              <a:rPr lang="ru-RU" sz="5000" dirty="0" smtClean="0"/>
              <a:t>методов</a:t>
            </a:r>
            <a:endParaRPr lang="ru-RU" sz="5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5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09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95402" y="1076959"/>
            <a:ext cx="9601196" cy="76200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Виды арт - технологий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154069" y="2316480"/>
            <a:ext cx="9739446" cy="34941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игры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сказки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рисование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раскраски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прием </a:t>
            </a:r>
            <a:r>
              <a:rPr lang="ru-RU" sz="2000" dirty="0" err="1" smtClean="0"/>
              <a:t>Crafts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 ролевая игра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театр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пантомима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видеосюжеты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67" y="2613660"/>
            <a:ext cx="4746172" cy="343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6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32560" y="1584960"/>
            <a:ext cx="9358447" cy="62707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600" b="1" dirty="0">
                <a:solidFill>
                  <a:srgbClr val="FF0000"/>
                </a:solidFill>
              </a:rPr>
              <a:t>Цель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проекта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b="1" dirty="0" smtClean="0"/>
              <a:t>повышение </a:t>
            </a:r>
            <a:r>
              <a:rPr lang="ru-RU" sz="2200" b="1" dirty="0"/>
              <a:t>мотивации обучающихся для </a:t>
            </a:r>
            <a:r>
              <a:rPr lang="ru-RU" sz="2200" b="1" dirty="0">
                <a:solidFill>
                  <a:srgbClr val="FF0000"/>
                </a:solidFill>
              </a:rPr>
              <a:t>развития креативного </a:t>
            </a:r>
            <a:r>
              <a:rPr lang="ru-RU" sz="2200" b="1" dirty="0" smtClean="0">
                <a:solidFill>
                  <a:srgbClr val="FF0000"/>
                </a:solidFill>
              </a:rPr>
              <a:t>мышления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>
                <a:solidFill>
                  <a:srgbClr val="FF0000"/>
                </a:solidFill>
              </a:rPr>
              <a:t>и эмоционального интеллекта </a:t>
            </a:r>
            <a:r>
              <a:rPr lang="ru-RU" sz="2200" b="1" dirty="0"/>
              <a:t>на уроках английского </a:t>
            </a:r>
            <a:r>
              <a:rPr lang="ru-RU" sz="2200" b="1" dirty="0" smtClean="0"/>
              <a:t>языка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2744788"/>
            <a:ext cx="7143750" cy="2943225"/>
          </a:xfrm>
        </p:spPr>
      </p:pic>
    </p:spTree>
    <p:extLst>
      <p:ext uri="{BB962C8B-B14F-4D97-AF65-F5344CB8AC3E}">
        <p14:creationId xmlns:p14="http://schemas.microsoft.com/office/powerpoint/2010/main" val="267151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508" y="779264"/>
            <a:ext cx="3932237" cy="369332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r="25939"/>
          <a:stretch>
            <a:fillRect/>
          </a:stretch>
        </p:blipFill>
        <p:spPr>
          <a:xfrm>
            <a:off x="6787168" y="643944"/>
            <a:ext cx="4146995" cy="55507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5848" y="1544321"/>
            <a:ext cx="5628067" cy="4556760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dirty="0"/>
              <a:t>  </a:t>
            </a:r>
            <a:r>
              <a:rPr lang="ru-RU" sz="2000" dirty="0"/>
              <a:t> Развивать творческие способности </a:t>
            </a:r>
            <a:r>
              <a:rPr lang="ru-RU" sz="2000" dirty="0" smtClean="0"/>
              <a:t>обучающихся</a:t>
            </a:r>
          </a:p>
          <a:p>
            <a:pPr algn="l"/>
            <a:endParaRPr lang="ru-RU" sz="2000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/>
              <a:t>  Повышать самооценку и </a:t>
            </a:r>
            <a:r>
              <a:rPr lang="ru-RU" sz="2000" dirty="0" smtClean="0"/>
              <a:t>самосознание</a:t>
            </a:r>
          </a:p>
          <a:p>
            <a:pPr algn="l"/>
            <a:endParaRPr lang="ru-RU" sz="2000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/>
              <a:t> Формировать умение решать внутренние и </a:t>
            </a:r>
            <a:r>
              <a:rPr lang="ru-RU" sz="2000" dirty="0" smtClean="0"/>
              <a:t>   групповые    проблемы</a:t>
            </a:r>
            <a:r>
              <a:rPr lang="ru-RU" sz="2000" dirty="0"/>
              <a:t>, конфликтные ситуации, </a:t>
            </a:r>
            <a:r>
              <a:rPr lang="ru-RU" sz="2000" dirty="0" smtClean="0"/>
              <a:t>и снятию </a:t>
            </a:r>
            <a:r>
              <a:rPr lang="ru-RU" sz="2000" dirty="0" smtClean="0"/>
              <a:t>напряжения</a:t>
            </a:r>
          </a:p>
          <a:p>
            <a:pPr algn="l"/>
            <a:endParaRPr lang="ru-RU" sz="2000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/>
              <a:t> Развивать коммуникативные навыки, навыки социальной поддержки и взаимного </a:t>
            </a:r>
            <a:r>
              <a:rPr lang="ru-RU" sz="2000" dirty="0" smtClean="0"/>
              <a:t>доверия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1189" y="779264"/>
            <a:ext cx="1580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Задачи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8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399" y="896983"/>
            <a:ext cx="6241816" cy="60802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Преимущества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295399" y="1663337"/>
            <a:ext cx="5601790" cy="4153263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1010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1010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каждый ребенок может стать полноправным участником образовательного </a:t>
            </a:r>
            <a:r>
              <a:rPr lang="ru-RU" sz="2000" dirty="0" smtClean="0">
                <a:solidFill>
                  <a:srgbClr val="01010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процесса</a:t>
            </a:r>
            <a:endParaRPr lang="ru-RU" sz="2000" dirty="0" smtClean="0">
              <a:solidFill>
                <a:srgbClr val="01010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1010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1010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процессе участия ребенок раскрывает свои чувства, настроения, мысли, своё отношение к окружающему </a:t>
            </a:r>
            <a:r>
              <a:rPr lang="ru-RU" sz="2000" dirty="0" smtClean="0">
                <a:solidFill>
                  <a:srgbClr val="01010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миру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1010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повышаются </a:t>
            </a:r>
            <a:r>
              <a:rPr lang="ru-RU" sz="2000" dirty="0">
                <a:solidFill>
                  <a:srgbClr val="01010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успеваемость и качество усвоения изучаемого материала</a:t>
            </a:r>
            <a:endParaRPr lang="ru-RU" sz="2000" dirty="0" smtClean="0">
              <a:solidFill>
                <a:srgbClr val="01010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0101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rgbClr val="0101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rgbClr val="0101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5" r="18035"/>
          <a:stretch>
            <a:fillRect/>
          </a:stretch>
        </p:blipFill>
        <p:spPr>
          <a:xfrm>
            <a:off x="7088188" y="1041400"/>
            <a:ext cx="4070350" cy="4775200"/>
          </a:xfrm>
        </p:spPr>
      </p:pic>
    </p:spTree>
    <p:extLst>
      <p:ext uri="{BB962C8B-B14F-4D97-AF65-F5344CB8AC3E}">
        <p14:creationId xmlns:p14="http://schemas.microsoft.com/office/powerpoint/2010/main" val="10671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969" y="731520"/>
            <a:ext cx="6241816" cy="618309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200" b="1" dirty="0">
                <a:solidFill>
                  <a:srgbClr val="FF0000"/>
                </a:solidFill>
              </a:rPr>
              <a:t>Н</a:t>
            </a:r>
            <a:r>
              <a:rPr lang="ru-RU" sz="3200" b="1" dirty="0" smtClean="0">
                <a:solidFill>
                  <a:srgbClr val="FF0000"/>
                </a:solidFill>
              </a:rPr>
              <a:t>овизна и эффективность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4361" y="1619794"/>
            <a:ext cx="5625742" cy="4415245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 Стабилизирует психологический микроклимат </a:t>
            </a:r>
            <a:r>
              <a:rPr lang="ru-RU" sz="2000" dirty="0"/>
              <a:t>общеобразовательной школы и </a:t>
            </a:r>
            <a:r>
              <a:rPr lang="ru-RU" sz="2000" dirty="0" smtClean="0"/>
              <a:t>класса </a:t>
            </a:r>
          </a:p>
          <a:p>
            <a:pPr algn="just"/>
            <a:endParaRPr lang="ru-RU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/>
              <a:t>Р</a:t>
            </a:r>
            <a:r>
              <a:rPr lang="ru-RU" sz="2000" dirty="0" smtClean="0"/>
              <a:t>асширяет </a:t>
            </a:r>
            <a:r>
              <a:rPr lang="ru-RU" sz="2000" dirty="0"/>
              <a:t>и </a:t>
            </a:r>
            <a:r>
              <a:rPr lang="ru-RU" sz="2000" dirty="0" smtClean="0"/>
              <a:t>углубляет </a:t>
            </a:r>
            <a:r>
              <a:rPr lang="ru-RU" sz="2000" dirty="0"/>
              <a:t>уровень познавательной </a:t>
            </a:r>
            <a:r>
              <a:rPr lang="ru-RU" sz="2000" dirty="0" smtClean="0"/>
              <a:t>активности учащихся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Создает условия </a:t>
            </a:r>
            <a:r>
              <a:rPr lang="ru-RU" sz="2000" dirty="0"/>
              <a:t>для культурного самоопределения, творческой самореализации личности ребёнка, её интеграции в системе мировой </a:t>
            </a:r>
            <a:r>
              <a:rPr lang="ru-RU" sz="2000" dirty="0" smtClean="0"/>
              <a:t>культуры </a:t>
            </a:r>
          </a:p>
          <a:p>
            <a:pPr algn="just"/>
            <a:endParaRPr lang="ru-RU" sz="1600" dirty="0" smtClean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6" r="28926"/>
          <a:stretch>
            <a:fillRect/>
          </a:stretch>
        </p:blipFill>
        <p:spPr>
          <a:xfrm>
            <a:off x="7820297" y="1041400"/>
            <a:ext cx="3431177" cy="4775200"/>
          </a:xfrm>
        </p:spPr>
      </p:pic>
    </p:spTree>
    <p:extLst>
      <p:ext uri="{BB962C8B-B14F-4D97-AF65-F5344CB8AC3E}">
        <p14:creationId xmlns:p14="http://schemas.microsoft.com/office/powerpoint/2010/main" val="18925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3811" y="982132"/>
            <a:ext cx="3718455" cy="6028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Актуальность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489165"/>
            <a:ext cx="5470525" cy="3980304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293811" y="1757680"/>
            <a:ext cx="3718455" cy="3711789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sz="2200" dirty="0" smtClean="0"/>
              <a:t>Арт технологии позволяют </a:t>
            </a:r>
            <a:r>
              <a:rPr lang="ru-RU" sz="2000" dirty="0"/>
              <a:t>устранить противоречия между требованиями основной программы и потребностями учащихся в дополнительном языковом материале </a:t>
            </a:r>
            <a:endParaRPr lang="ru-RU" sz="2000" dirty="0" smtClean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2000" dirty="0" smtClean="0"/>
              <a:t> Применять полученные знания </a:t>
            </a:r>
            <a:r>
              <a:rPr lang="ru-RU" sz="2000" dirty="0"/>
              <a:t>на практике  </a:t>
            </a:r>
            <a:endParaRPr lang="ru-RU" sz="2000" dirty="0" smtClean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2000" dirty="0"/>
              <a:t>Р</a:t>
            </a:r>
            <a:r>
              <a:rPr lang="ru-RU" sz="2000" dirty="0" smtClean="0"/>
              <a:t>еализовать учащимся свой </a:t>
            </a:r>
            <a:r>
              <a:rPr lang="ru-RU" sz="2000" dirty="0"/>
              <a:t>творческий </a:t>
            </a:r>
            <a:r>
              <a:rPr lang="ru-RU" sz="2000" dirty="0" smtClean="0"/>
              <a:t>потенциал 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10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2351</TotalTime>
  <Words>234</Words>
  <Application>Microsoft Office PowerPoint</Application>
  <PresentationFormat>Широкоэкранный</PresentationFormat>
  <Paragraphs>68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Garamond</vt:lpstr>
      <vt:lpstr>Times New Roman</vt:lpstr>
      <vt:lpstr>Wingdings</vt:lpstr>
      <vt:lpstr>Натуральные материалы</vt:lpstr>
      <vt:lpstr>Проект «За Кадром»   </vt:lpstr>
      <vt:lpstr>Арт-технология </vt:lpstr>
      <vt:lpstr>Ситуация успеха  Задача учителя -   создать каждому ребёнку ситуацию успеха на уроке </vt:lpstr>
      <vt:lpstr>Виды арт - технологий</vt:lpstr>
      <vt:lpstr>  Цель проекта  повышение мотивации обучающихся для развития креативного мышления  и эмоционального интеллекта на уроках английского языка   </vt:lpstr>
      <vt:lpstr> </vt:lpstr>
      <vt:lpstr>Преимущества</vt:lpstr>
      <vt:lpstr> Новизна и эффективность</vt:lpstr>
      <vt:lpstr>Актуальность </vt:lpstr>
      <vt:lpstr>Формы работы</vt:lpstr>
      <vt:lpstr>Практическое применение</vt:lpstr>
      <vt:lpstr>Наши планы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Арт-педагогические технологии как аспекты образовательной сферы в рамках урочной деятельности</dc:title>
  <dc:creator>UVR</dc:creator>
  <cp:lastModifiedBy>1</cp:lastModifiedBy>
  <cp:revision>55</cp:revision>
  <cp:lastPrinted>2025-02-24T21:13:28Z</cp:lastPrinted>
  <dcterms:created xsi:type="dcterms:W3CDTF">2025-02-21T08:55:55Z</dcterms:created>
  <dcterms:modified xsi:type="dcterms:W3CDTF">2025-02-26T21:20:42Z</dcterms:modified>
</cp:coreProperties>
</file>