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88" r:id="rId4"/>
    <p:sldId id="259" r:id="rId5"/>
    <p:sldId id="284" r:id="rId6"/>
    <p:sldId id="289" r:id="rId7"/>
    <p:sldId id="265" r:id="rId8"/>
    <p:sldId id="266" r:id="rId9"/>
    <p:sldId id="268" r:id="rId10"/>
    <p:sldId id="269" r:id="rId11"/>
    <p:sldId id="308" r:id="rId12"/>
    <p:sldId id="301" r:id="rId13"/>
    <p:sldId id="270" r:id="rId14"/>
    <p:sldId id="271" r:id="rId15"/>
    <p:sldId id="305" r:id="rId16"/>
    <p:sldId id="302" r:id="rId17"/>
    <p:sldId id="303" r:id="rId18"/>
    <p:sldId id="304" r:id="rId19"/>
    <p:sldId id="272" r:id="rId20"/>
    <p:sldId id="307" r:id="rId21"/>
    <p:sldId id="291" r:id="rId22"/>
    <p:sldId id="295" r:id="rId23"/>
    <p:sldId id="300" r:id="rId24"/>
    <p:sldId id="306" r:id="rId2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49E"/>
    <a:srgbClr val="45C7A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0D34E-2807-4131-9BB9-4BD104C1B0D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8CA4D-2969-44FA-B7EE-6456FC143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8093" y="2063242"/>
            <a:ext cx="2481580" cy="3531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BAEAA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305561"/>
            <a:ext cx="9144000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897" y="1810004"/>
            <a:ext cx="825220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377825"/>
            <a:ext cx="6781800" cy="7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4280" y="1496948"/>
            <a:ext cx="7410450" cy="3308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150495" algn="ctr">
              <a:lnSpc>
                <a:spcPts val="4320"/>
              </a:lnSpc>
              <a:spcBef>
                <a:spcPts val="50"/>
              </a:spcBef>
            </a:pPr>
            <a:r>
              <a:rPr sz="3600" b="1" i="1" spc="285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3600" b="1" i="1" spc="28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sz="3600" b="1" i="1" spc="31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</a:t>
            </a:r>
            <a:r>
              <a:rPr sz="3600" b="1" i="1" spc="-71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spc="300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</a:t>
            </a:r>
            <a:r>
              <a:rPr sz="3600" b="1" i="1" spc="260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sz="3600" b="1" i="1" spc="-21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spc="254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4320"/>
              </a:lnSpc>
            </a:pPr>
            <a:r>
              <a:rPr sz="3600" b="1" i="1" spc="204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3600" b="1" i="1" spc="-24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spc="34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sz="3600" b="1" i="1" spc="-210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spc="254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3600" b="1" i="1" spc="130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spc="18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sz="3600" b="1" i="1" spc="-220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spc="35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algn="ctr">
              <a:lnSpc>
                <a:spcPts val="4180"/>
              </a:lnSpc>
            </a:pPr>
            <a:r>
              <a:rPr sz="3600" b="1" i="1" spc="270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ТРЕБОВАНИЯМИ </a:t>
            </a:r>
            <a:r>
              <a:rPr sz="3600" b="1" i="1" spc="30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sz="3600" b="1" i="1" spc="-690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spc="135" dirty="0">
                <a:solidFill>
                  <a:srgbClr val="053B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ДО»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91000" y="4876800"/>
            <a:ext cx="44196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Пронькина</a:t>
            </a: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Александровна </a:t>
            </a:r>
          </a:p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№37 «Лесная сказка»</a:t>
            </a:r>
          </a:p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Г.Юрга </a:t>
            </a:r>
            <a:endParaRPr lang="ru-RU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305561"/>
            <a:ext cx="9144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960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Развитие </a:t>
            </a:r>
            <a:r>
              <a:rPr sz="3600" b="1" spc="-10" dirty="0">
                <a:solidFill>
                  <a:srgbClr val="C00000"/>
                </a:solidFill>
                <a:latin typeface="Arial"/>
                <a:cs typeface="Arial"/>
              </a:rPr>
              <a:t>связной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речи</a:t>
            </a:r>
            <a:endParaRPr sz="3600" b="1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26948"/>
            <a:ext cx="4774692" cy="3332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312" y="1071625"/>
            <a:ext cx="4214812" cy="26431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9862" y="1027175"/>
            <a:ext cx="4304030" cy="2732405"/>
          </a:xfrm>
          <a:custGeom>
            <a:avLst/>
            <a:gdLst/>
            <a:ahLst/>
            <a:cxnLst/>
            <a:rect l="l" t="t" r="r" b="b"/>
            <a:pathLst>
              <a:path w="4304030" h="2732404">
                <a:moveTo>
                  <a:pt x="483806" y="0"/>
                </a:moveTo>
                <a:lnTo>
                  <a:pt x="4303712" y="0"/>
                </a:lnTo>
                <a:lnTo>
                  <a:pt x="4303712" y="2248281"/>
                </a:lnTo>
                <a:lnTo>
                  <a:pt x="4301172" y="2296414"/>
                </a:lnTo>
                <a:lnTo>
                  <a:pt x="4293806" y="2344801"/>
                </a:lnTo>
                <a:lnTo>
                  <a:pt x="4281995" y="2391156"/>
                </a:lnTo>
                <a:lnTo>
                  <a:pt x="4265739" y="2435860"/>
                </a:lnTo>
                <a:lnTo>
                  <a:pt x="4245165" y="2478278"/>
                </a:lnTo>
                <a:lnTo>
                  <a:pt x="4220781" y="2518283"/>
                </a:lnTo>
                <a:lnTo>
                  <a:pt x="4193222" y="2555494"/>
                </a:lnTo>
                <a:lnTo>
                  <a:pt x="4161726" y="2590038"/>
                </a:lnTo>
                <a:lnTo>
                  <a:pt x="4127182" y="2621534"/>
                </a:lnTo>
                <a:lnTo>
                  <a:pt x="4089971" y="2649093"/>
                </a:lnTo>
                <a:lnTo>
                  <a:pt x="4049966" y="2673477"/>
                </a:lnTo>
                <a:lnTo>
                  <a:pt x="4007548" y="2694051"/>
                </a:lnTo>
                <a:lnTo>
                  <a:pt x="3962844" y="2710307"/>
                </a:lnTo>
                <a:lnTo>
                  <a:pt x="3916489" y="2722118"/>
                </a:lnTo>
                <a:lnTo>
                  <a:pt x="3868102" y="2729484"/>
                </a:lnTo>
                <a:lnTo>
                  <a:pt x="3819969" y="2732024"/>
                </a:lnTo>
                <a:lnTo>
                  <a:pt x="0" y="2732024"/>
                </a:lnTo>
                <a:lnTo>
                  <a:pt x="0" y="483743"/>
                </a:lnTo>
                <a:lnTo>
                  <a:pt x="2565" y="435483"/>
                </a:lnTo>
                <a:lnTo>
                  <a:pt x="9969" y="387096"/>
                </a:lnTo>
                <a:lnTo>
                  <a:pt x="21755" y="340868"/>
                </a:lnTo>
                <a:lnTo>
                  <a:pt x="37972" y="296163"/>
                </a:lnTo>
                <a:lnTo>
                  <a:pt x="58559" y="253619"/>
                </a:lnTo>
                <a:lnTo>
                  <a:pt x="82943" y="213613"/>
                </a:lnTo>
                <a:lnTo>
                  <a:pt x="110489" y="176402"/>
                </a:lnTo>
                <a:lnTo>
                  <a:pt x="141973" y="141859"/>
                </a:lnTo>
                <a:lnTo>
                  <a:pt x="176504" y="110489"/>
                </a:lnTo>
                <a:lnTo>
                  <a:pt x="213677" y="82931"/>
                </a:lnTo>
                <a:lnTo>
                  <a:pt x="253733" y="58547"/>
                </a:lnTo>
                <a:lnTo>
                  <a:pt x="296214" y="37973"/>
                </a:lnTo>
                <a:lnTo>
                  <a:pt x="340918" y="21716"/>
                </a:lnTo>
                <a:lnTo>
                  <a:pt x="387210" y="9906"/>
                </a:lnTo>
                <a:lnTo>
                  <a:pt x="435584" y="2539"/>
                </a:lnTo>
                <a:lnTo>
                  <a:pt x="483806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4191" y="655319"/>
            <a:ext cx="4559808" cy="33329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29123" y="1000125"/>
            <a:ext cx="4214876" cy="26431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68544" y="955675"/>
            <a:ext cx="3775710" cy="0"/>
          </a:xfrm>
          <a:custGeom>
            <a:avLst/>
            <a:gdLst/>
            <a:ahLst/>
            <a:cxnLst/>
            <a:rect l="l" t="t" r="r" b="b"/>
            <a:pathLst>
              <a:path w="3775709">
                <a:moveTo>
                  <a:pt x="0" y="0"/>
                </a:moveTo>
                <a:lnTo>
                  <a:pt x="3775455" y="0"/>
                </a:lnTo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84673" y="955675"/>
            <a:ext cx="4259580" cy="2732405"/>
          </a:xfrm>
          <a:custGeom>
            <a:avLst/>
            <a:gdLst/>
            <a:ahLst/>
            <a:cxnLst/>
            <a:rect l="l" t="t" r="r" b="b"/>
            <a:pathLst>
              <a:path w="4259580" h="2732404">
                <a:moveTo>
                  <a:pt x="4259326" y="2449213"/>
                </a:moveTo>
                <a:lnTo>
                  <a:pt x="4220845" y="2518410"/>
                </a:lnTo>
                <a:lnTo>
                  <a:pt x="4193285" y="2555621"/>
                </a:lnTo>
                <a:lnTo>
                  <a:pt x="4161790" y="2590038"/>
                </a:lnTo>
                <a:lnTo>
                  <a:pt x="4127246" y="2621534"/>
                </a:lnTo>
                <a:lnTo>
                  <a:pt x="4090034" y="2649092"/>
                </a:lnTo>
                <a:lnTo>
                  <a:pt x="4050029" y="2673477"/>
                </a:lnTo>
                <a:lnTo>
                  <a:pt x="4007611" y="2694051"/>
                </a:lnTo>
                <a:lnTo>
                  <a:pt x="3962907" y="2710307"/>
                </a:lnTo>
                <a:lnTo>
                  <a:pt x="3916553" y="2722118"/>
                </a:lnTo>
                <a:lnTo>
                  <a:pt x="3868166" y="2729484"/>
                </a:lnTo>
                <a:lnTo>
                  <a:pt x="3820032" y="2732024"/>
                </a:lnTo>
                <a:lnTo>
                  <a:pt x="0" y="2732024"/>
                </a:lnTo>
                <a:lnTo>
                  <a:pt x="0" y="483742"/>
                </a:lnTo>
                <a:lnTo>
                  <a:pt x="2666" y="435610"/>
                </a:lnTo>
                <a:lnTo>
                  <a:pt x="10033" y="387223"/>
                </a:lnTo>
                <a:lnTo>
                  <a:pt x="21843" y="340867"/>
                </a:lnTo>
                <a:lnTo>
                  <a:pt x="38100" y="296163"/>
                </a:lnTo>
                <a:lnTo>
                  <a:pt x="58674" y="253746"/>
                </a:lnTo>
                <a:lnTo>
                  <a:pt x="83058" y="213613"/>
                </a:lnTo>
                <a:lnTo>
                  <a:pt x="110489" y="176529"/>
                </a:lnTo>
                <a:lnTo>
                  <a:pt x="141986" y="141986"/>
                </a:lnTo>
                <a:lnTo>
                  <a:pt x="176529" y="110489"/>
                </a:lnTo>
                <a:lnTo>
                  <a:pt x="213740" y="82930"/>
                </a:lnTo>
                <a:lnTo>
                  <a:pt x="253746" y="58547"/>
                </a:lnTo>
                <a:lnTo>
                  <a:pt x="296290" y="37973"/>
                </a:lnTo>
                <a:lnTo>
                  <a:pt x="340995" y="21716"/>
                </a:lnTo>
                <a:lnTo>
                  <a:pt x="387223" y="9905"/>
                </a:lnTo>
                <a:lnTo>
                  <a:pt x="435610" y="2539"/>
                </a:lnTo>
                <a:lnTo>
                  <a:pt x="483870" y="0"/>
                </a:lnTo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441190"/>
            <a:ext cx="4774692" cy="34168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5724" y="3786251"/>
            <a:ext cx="4143400" cy="2785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1274" y="3741801"/>
            <a:ext cx="4232910" cy="2875280"/>
          </a:xfrm>
          <a:custGeom>
            <a:avLst/>
            <a:gdLst/>
            <a:ahLst/>
            <a:cxnLst/>
            <a:rect l="l" t="t" r="r" b="b"/>
            <a:pathLst>
              <a:path w="4232910" h="2875279">
                <a:moveTo>
                  <a:pt x="507682" y="0"/>
                </a:moveTo>
                <a:lnTo>
                  <a:pt x="4232300" y="0"/>
                </a:lnTo>
                <a:lnTo>
                  <a:pt x="4232300" y="2367216"/>
                </a:lnTo>
                <a:lnTo>
                  <a:pt x="4229760" y="2418257"/>
                </a:lnTo>
                <a:lnTo>
                  <a:pt x="4221886" y="2468765"/>
                </a:lnTo>
                <a:lnTo>
                  <a:pt x="4209313" y="2517368"/>
                </a:lnTo>
                <a:lnTo>
                  <a:pt x="4192295" y="2564295"/>
                </a:lnTo>
                <a:lnTo>
                  <a:pt x="4170959" y="2608783"/>
                </a:lnTo>
                <a:lnTo>
                  <a:pt x="4145305" y="2650934"/>
                </a:lnTo>
                <a:lnTo>
                  <a:pt x="4116222" y="2690012"/>
                </a:lnTo>
                <a:lnTo>
                  <a:pt x="4083583" y="2726194"/>
                </a:lnTo>
                <a:lnTo>
                  <a:pt x="4047388" y="2758884"/>
                </a:lnTo>
                <a:lnTo>
                  <a:pt x="4008272" y="2787967"/>
                </a:lnTo>
                <a:lnTo>
                  <a:pt x="3966108" y="2813608"/>
                </a:lnTo>
                <a:lnTo>
                  <a:pt x="3921658" y="2834982"/>
                </a:lnTo>
                <a:lnTo>
                  <a:pt x="3874795" y="2851924"/>
                </a:lnTo>
                <a:lnTo>
                  <a:pt x="3826154" y="2864510"/>
                </a:lnTo>
                <a:lnTo>
                  <a:pt x="3775608" y="2872346"/>
                </a:lnTo>
                <a:lnTo>
                  <a:pt x="3724554" y="2874899"/>
                </a:lnTo>
                <a:lnTo>
                  <a:pt x="0" y="2874899"/>
                </a:lnTo>
                <a:lnTo>
                  <a:pt x="0" y="507619"/>
                </a:lnTo>
                <a:lnTo>
                  <a:pt x="2552" y="456565"/>
                </a:lnTo>
                <a:lnTo>
                  <a:pt x="10388" y="406019"/>
                </a:lnTo>
                <a:lnTo>
                  <a:pt x="22986" y="357378"/>
                </a:lnTo>
                <a:lnTo>
                  <a:pt x="39916" y="310896"/>
                </a:lnTo>
                <a:lnTo>
                  <a:pt x="61290" y="266065"/>
                </a:lnTo>
                <a:lnTo>
                  <a:pt x="86982" y="224155"/>
                </a:lnTo>
                <a:lnTo>
                  <a:pt x="116103" y="185166"/>
                </a:lnTo>
                <a:lnTo>
                  <a:pt x="149110" y="149098"/>
                </a:lnTo>
                <a:lnTo>
                  <a:pt x="185166" y="116078"/>
                </a:lnTo>
                <a:lnTo>
                  <a:pt x="224269" y="86868"/>
                </a:lnTo>
                <a:lnTo>
                  <a:pt x="266090" y="61213"/>
                </a:lnTo>
                <a:lnTo>
                  <a:pt x="311010" y="39878"/>
                </a:lnTo>
                <a:lnTo>
                  <a:pt x="357466" y="22987"/>
                </a:lnTo>
                <a:lnTo>
                  <a:pt x="406120" y="10287"/>
                </a:lnTo>
                <a:lnTo>
                  <a:pt x="456628" y="2540"/>
                </a:lnTo>
                <a:lnTo>
                  <a:pt x="507682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69308" y="3512818"/>
            <a:ext cx="4774692" cy="3345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14875" y="3857625"/>
            <a:ext cx="4200525" cy="27860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70425" y="3813175"/>
            <a:ext cx="4289425" cy="2875280"/>
          </a:xfrm>
          <a:custGeom>
            <a:avLst/>
            <a:gdLst/>
            <a:ahLst/>
            <a:cxnLst/>
            <a:rect l="l" t="t" r="r" b="b"/>
            <a:pathLst>
              <a:path w="4289425" h="2875279">
                <a:moveTo>
                  <a:pt x="507746" y="0"/>
                </a:moveTo>
                <a:lnTo>
                  <a:pt x="4289425" y="0"/>
                </a:lnTo>
                <a:lnTo>
                  <a:pt x="4289425" y="2367280"/>
                </a:lnTo>
                <a:lnTo>
                  <a:pt x="4286884" y="2418321"/>
                </a:lnTo>
                <a:lnTo>
                  <a:pt x="4279010" y="2468829"/>
                </a:lnTo>
                <a:lnTo>
                  <a:pt x="4266438" y="2517432"/>
                </a:lnTo>
                <a:lnTo>
                  <a:pt x="4249547" y="2564358"/>
                </a:lnTo>
                <a:lnTo>
                  <a:pt x="4228083" y="2608846"/>
                </a:lnTo>
                <a:lnTo>
                  <a:pt x="4202557" y="2650998"/>
                </a:lnTo>
                <a:lnTo>
                  <a:pt x="4173347" y="2690075"/>
                </a:lnTo>
                <a:lnTo>
                  <a:pt x="4140707" y="2726245"/>
                </a:lnTo>
                <a:lnTo>
                  <a:pt x="4104513" y="2758935"/>
                </a:lnTo>
                <a:lnTo>
                  <a:pt x="4065397" y="2788031"/>
                </a:lnTo>
                <a:lnTo>
                  <a:pt x="4023359" y="2813672"/>
                </a:lnTo>
                <a:lnTo>
                  <a:pt x="3978782" y="2835046"/>
                </a:lnTo>
                <a:lnTo>
                  <a:pt x="3931920" y="2851988"/>
                </a:lnTo>
                <a:lnTo>
                  <a:pt x="3883279" y="2864573"/>
                </a:lnTo>
                <a:lnTo>
                  <a:pt x="3832732" y="2872409"/>
                </a:lnTo>
                <a:lnTo>
                  <a:pt x="3781679" y="2874962"/>
                </a:lnTo>
                <a:lnTo>
                  <a:pt x="0" y="2874962"/>
                </a:lnTo>
                <a:lnTo>
                  <a:pt x="0" y="507745"/>
                </a:lnTo>
                <a:lnTo>
                  <a:pt x="2539" y="456692"/>
                </a:lnTo>
                <a:lnTo>
                  <a:pt x="10413" y="406145"/>
                </a:lnTo>
                <a:lnTo>
                  <a:pt x="22987" y="357505"/>
                </a:lnTo>
                <a:lnTo>
                  <a:pt x="39877" y="311023"/>
                </a:lnTo>
                <a:lnTo>
                  <a:pt x="61340" y="266064"/>
                </a:lnTo>
                <a:lnTo>
                  <a:pt x="86995" y="224281"/>
                </a:lnTo>
                <a:lnTo>
                  <a:pt x="116077" y="185166"/>
                </a:lnTo>
                <a:lnTo>
                  <a:pt x="149098" y="149098"/>
                </a:lnTo>
                <a:lnTo>
                  <a:pt x="185165" y="116077"/>
                </a:lnTo>
                <a:lnTo>
                  <a:pt x="224282" y="86994"/>
                </a:lnTo>
                <a:lnTo>
                  <a:pt x="266064" y="61341"/>
                </a:lnTo>
                <a:lnTo>
                  <a:pt x="311023" y="39877"/>
                </a:lnTo>
                <a:lnTo>
                  <a:pt x="357504" y="22987"/>
                </a:lnTo>
                <a:lnTo>
                  <a:pt x="406146" y="10413"/>
                </a:lnTo>
                <a:lnTo>
                  <a:pt x="456691" y="2539"/>
                </a:lnTo>
                <a:lnTo>
                  <a:pt x="507746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-Хороводные игры.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5561"/>
            <a:ext cx="8839200" cy="49244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Заучивание стихов по </a:t>
            </a:r>
            <a:r>
              <a:rPr lang="ru-RU" sz="3200" b="1" dirty="0" err="1" smtClean="0">
                <a:solidFill>
                  <a:srgbClr val="FF0000"/>
                </a:solidFill>
              </a:rPr>
              <a:t>мнемотаблицам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20230213122502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tretch>
            <a:fillRect/>
          </a:stretch>
        </p:blipFill>
        <p:spPr>
          <a:xfrm>
            <a:off x="990600" y="1371600"/>
            <a:ext cx="6934199" cy="5257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0" y="304800"/>
            <a:ext cx="7924800" cy="738664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«Чудесный короб»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8" name="Содержимое 7" descr="IMG202109201248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1600200"/>
            <a:ext cx="4191000" cy="4495800"/>
          </a:xfrm>
        </p:spPr>
      </p:pic>
      <p:pic>
        <p:nvPicPr>
          <p:cNvPr id="9" name="Содержимое 8" descr="IMG20210920124935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77975"/>
            <a:ext cx="4191000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19" y="12191"/>
            <a:ext cx="4904232" cy="361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625" y="357250"/>
            <a:ext cx="4214876" cy="29288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4175" y="312800"/>
            <a:ext cx="4304030" cy="3018155"/>
          </a:xfrm>
          <a:custGeom>
            <a:avLst/>
            <a:gdLst/>
            <a:ahLst/>
            <a:cxnLst/>
            <a:rect l="l" t="t" r="r" b="b"/>
            <a:pathLst>
              <a:path w="4304030" h="3018154">
                <a:moveTo>
                  <a:pt x="531545" y="0"/>
                </a:moveTo>
                <a:lnTo>
                  <a:pt x="4303649" y="0"/>
                </a:lnTo>
                <a:lnTo>
                  <a:pt x="4303649" y="2486279"/>
                </a:lnTo>
                <a:lnTo>
                  <a:pt x="4301109" y="2539619"/>
                </a:lnTo>
                <a:lnTo>
                  <a:pt x="4292981" y="2592451"/>
                </a:lnTo>
                <a:lnTo>
                  <a:pt x="4279900" y="2643632"/>
                </a:lnTo>
                <a:lnTo>
                  <a:pt x="4261739" y="2692527"/>
                </a:lnTo>
                <a:lnTo>
                  <a:pt x="4239641" y="2739263"/>
                </a:lnTo>
                <a:lnTo>
                  <a:pt x="4212717" y="2783204"/>
                </a:lnTo>
                <a:lnTo>
                  <a:pt x="4182110" y="2824226"/>
                </a:lnTo>
                <a:lnTo>
                  <a:pt x="4147820" y="2861945"/>
                </a:lnTo>
                <a:lnTo>
                  <a:pt x="4110228" y="2896108"/>
                </a:lnTo>
                <a:lnTo>
                  <a:pt x="4069079" y="2926841"/>
                </a:lnTo>
                <a:lnTo>
                  <a:pt x="4025265" y="2953766"/>
                </a:lnTo>
                <a:lnTo>
                  <a:pt x="3978529" y="2975864"/>
                </a:lnTo>
                <a:lnTo>
                  <a:pt x="3929634" y="2994025"/>
                </a:lnTo>
                <a:lnTo>
                  <a:pt x="3878453" y="3006979"/>
                </a:lnTo>
                <a:lnTo>
                  <a:pt x="3825621" y="3015234"/>
                </a:lnTo>
                <a:lnTo>
                  <a:pt x="3772154" y="3017774"/>
                </a:lnTo>
                <a:lnTo>
                  <a:pt x="0" y="3017774"/>
                </a:lnTo>
                <a:lnTo>
                  <a:pt x="0" y="531495"/>
                </a:lnTo>
                <a:lnTo>
                  <a:pt x="2539" y="478027"/>
                </a:lnTo>
                <a:lnTo>
                  <a:pt x="10769" y="425196"/>
                </a:lnTo>
                <a:lnTo>
                  <a:pt x="23787" y="374014"/>
                </a:lnTo>
                <a:lnTo>
                  <a:pt x="42024" y="324993"/>
                </a:lnTo>
                <a:lnTo>
                  <a:pt x="64452" y="278764"/>
                </a:lnTo>
                <a:lnTo>
                  <a:pt x="90881" y="234569"/>
                </a:lnTo>
                <a:lnTo>
                  <a:pt x="121640" y="193928"/>
                </a:lnTo>
                <a:lnTo>
                  <a:pt x="155854" y="155828"/>
                </a:lnTo>
                <a:lnTo>
                  <a:pt x="193954" y="121538"/>
                </a:lnTo>
                <a:lnTo>
                  <a:pt x="234683" y="90804"/>
                </a:lnTo>
                <a:lnTo>
                  <a:pt x="278879" y="64388"/>
                </a:lnTo>
                <a:lnTo>
                  <a:pt x="325005" y="41909"/>
                </a:lnTo>
                <a:lnTo>
                  <a:pt x="374091" y="23749"/>
                </a:lnTo>
                <a:lnTo>
                  <a:pt x="425259" y="10668"/>
                </a:lnTo>
                <a:lnTo>
                  <a:pt x="478104" y="2540"/>
                </a:lnTo>
                <a:lnTo>
                  <a:pt x="531545" y="0"/>
                </a:lnTo>
                <a:close/>
              </a:path>
            </a:pathLst>
          </a:custGeom>
          <a:ln w="88899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40935" y="0"/>
            <a:ext cx="4703064" cy="34884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6376" y="214249"/>
            <a:ext cx="4057650" cy="29290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41926" y="169798"/>
            <a:ext cx="4146550" cy="3018155"/>
          </a:xfrm>
          <a:custGeom>
            <a:avLst/>
            <a:gdLst/>
            <a:ahLst/>
            <a:cxnLst/>
            <a:rect l="l" t="t" r="r" b="b"/>
            <a:pathLst>
              <a:path w="4146550" h="3018155">
                <a:moveTo>
                  <a:pt x="531495" y="0"/>
                </a:moveTo>
                <a:lnTo>
                  <a:pt x="4146550" y="0"/>
                </a:lnTo>
                <a:lnTo>
                  <a:pt x="4146550" y="2486279"/>
                </a:lnTo>
                <a:lnTo>
                  <a:pt x="4143882" y="2539746"/>
                </a:lnTo>
                <a:lnTo>
                  <a:pt x="4135754" y="2592578"/>
                </a:lnTo>
                <a:lnTo>
                  <a:pt x="4122674" y="2643759"/>
                </a:lnTo>
                <a:lnTo>
                  <a:pt x="4104513" y="2692654"/>
                </a:lnTo>
                <a:lnTo>
                  <a:pt x="4082415" y="2739390"/>
                </a:lnTo>
                <a:lnTo>
                  <a:pt x="4055491" y="2783331"/>
                </a:lnTo>
                <a:lnTo>
                  <a:pt x="4024883" y="2824353"/>
                </a:lnTo>
                <a:lnTo>
                  <a:pt x="3990594" y="2862072"/>
                </a:lnTo>
                <a:lnTo>
                  <a:pt x="3953002" y="2896235"/>
                </a:lnTo>
                <a:lnTo>
                  <a:pt x="3911854" y="2926841"/>
                </a:lnTo>
                <a:lnTo>
                  <a:pt x="3868039" y="2953892"/>
                </a:lnTo>
                <a:lnTo>
                  <a:pt x="3821303" y="2975991"/>
                </a:lnTo>
                <a:lnTo>
                  <a:pt x="3772407" y="2994152"/>
                </a:lnTo>
                <a:lnTo>
                  <a:pt x="3721227" y="3007105"/>
                </a:lnTo>
                <a:lnTo>
                  <a:pt x="3668395" y="3015361"/>
                </a:lnTo>
                <a:lnTo>
                  <a:pt x="3614928" y="3017901"/>
                </a:lnTo>
                <a:lnTo>
                  <a:pt x="0" y="3017901"/>
                </a:lnTo>
                <a:lnTo>
                  <a:pt x="0" y="531622"/>
                </a:lnTo>
                <a:lnTo>
                  <a:pt x="2539" y="478154"/>
                </a:lnTo>
                <a:lnTo>
                  <a:pt x="10668" y="425323"/>
                </a:lnTo>
                <a:lnTo>
                  <a:pt x="23749" y="374141"/>
                </a:lnTo>
                <a:lnTo>
                  <a:pt x="41910" y="324992"/>
                </a:lnTo>
                <a:lnTo>
                  <a:pt x="64388" y="278891"/>
                </a:lnTo>
                <a:lnTo>
                  <a:pt x="90804" y="234696"/>
                </a:lnTo>
                <a:lnTo>
                  <a:pt x="121538" y="194055"/>
                </a:lnTo>
                <a:lnTo>
                  <a:pt x="155828" y="155828"/>
                </a:lnTo>
                <a:lnTo>
                  <a:pt x="193928" y="121666"/>
                </a:lnTo>
                <a:lnTo>
                  <a:pt x="234569" y="90931"/>
                </a:lnTo>
                <a:lnTo>
                  <a:pt x="278764" y="64516"/>
                </a:lnTo>
                <a:lnTo>
                  <a:pt x="324993" y="42036"/>
                </a:lnTo>
                <a:lnTo>
                  <a:pt x="374014" y="23875"/>
                </a:lnTo>
                <a:lnTo>
                  <a:pt x="425196" y="10795"/>
                </a:lnTo>
                <a:lnTo>
                  <a:pt x="478027" y="2540"/>
                </a:lnTo>
                <a:lnTo>
                  <a:pt x="531495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819" y="3226307"/>
            <a:ext cx="4832604" cy="3619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625" y="3571875"/>
            <a:ext cx="4143375" cy="29289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4175" y="3527425"/>
            <a:ext cx="4232275" cy="3018155"/>
          </a:xfrm>
          <a:custGeom>
            <a:avLst/>
            <a:gdLst/>
            <a:ahLst/>
            <a:cxnLst/>
            <a:rect l="l" t="t" r="r" b="b"/>
            <a:pathLst>
              <a:path w="4232275" h="3018154">
                <a:moveTo>
                  <a:pt x="531545" y="0"/>
                </a:moveTo>
                <a:lnTo>
                  <a:pt x="4232275" y="0"/>
                </a:lnTo>
                <a:lnTo>
                  <a:pt x="4232275" y="2486291"/>
                </a:lnTo>
                <a:lnTo>
                  <a:pt x="4229735" y="2539733"/>
                </a:lnTo>
                <a:lnTo>
                  <a:pt x="4221480" y="2592565"/>
                </a:lnTo>
                <a:lnTo>
                  <a:pt x="4208526" y="2643746"/>
                </a:lnTo>
                <a:lnTo>
                  <a:pt x="4190365" y="2692603"/>
                </a:lnTo>
                <a:lnTo>
                  <a:pt x="4168266" y="2739377"/>
                </a:lnTo>
                <a:lnTo>
                  <a:pt x="4141342" y="2783268"/>
                </a:lnTo>
                <a:lnTo>
                  <a:pt x="4110609" y="2824289"/>
                </a:lnTo>
                <a:lnTo>
                  <a:pt x="4076446" y="2861983"/>
                </a:lnTo>
                <a:lnTo>
                  <a:pt x="4038727" y="2896196"/>
                </a:lnTo>
                <a:lnTo>
                  <a:pt x="3997705" y="2926867"/>
                </a:lnTo>
                <a:lnTo>
                  <a:pt x="3953764" y="2953804"/>
                </a:lnTo>
                <a:lnTo>
                  <a:pt x="3907028" y="2975889"/>
                </a:lnTo>
                <a:lnTo>
                  <a:pt x="3858133" y="2994050"/>
                </a:lnTo>
                <a:lnTo>
                  <a:pt x="3806952" y="3007067"/>
                </a:lnTo>
                <a:lnTo>
                  <a:pt x="3754120" y="3015297"/>
                </a:lnTo>
                <a:lnTo>
                  <a:pt x="3700779" y="3017837"/>
                </a:lnTo>
                <a:lnTo>
                  <a:pt x="0" y="3017837"/>
                </a:lnTo>
                <a:lnTo>
                  <a:pt x="0" y="531494"/>
                </a:lnTo>
                <a:lnTo>
                  <a:pt x="2539" y="478155"/>
                </a:lnTo>
                <a:lnTo>
                  <a:pt x="10769" y="425323"/>
                </a:lnTo>
                <a:lnTo>
                  <a:pt x="23787" y="374142"/>
                </a:lnTo>
                <a:lnTo>
                  <a:pt x="42024" y="324993"/>
                </a:lnTo>
                <a:lnTo>
                  <a:pt x="64452" y="278892"/>
                </a:lnTo>
                <a:lnTo>
                  <a:pt x="90881" y="234695"/>
                </a:lnTo>
                <a:lnTo>
                  <a:pt x="121640" y="193929"/>
                </a:lnTo>
                <a:lnTo>
                  <a:pt x="155854" y="155829"/>
                </a:lnTo>
                <a:lnTo>
                  <a:pt x="193954" y="121666"/>
                </a:lnTo>
                <a:lnTo>
                  <a:pt x="234683" y="90931"/>
                </a:lnTo>
                <a:lnTo>
                  <a:pt x="278879" y="64388"/>
                </a:lnTo>
                <a:lnTo>
                  <a:pt x="325005" y="42037"/>
                </a:lnTo>
                <a:lnTo>
                  <a:pt x="374091" y="23749"/>
                </a:lnTo>
                <a:lnTo>
                  <a:pt x="425259" y="10795"/>
                </a:lnTo>
                <a:lnTo>
                  <a:pt x="478104" y="2539"/>
                </a:lnTo>
                <a:lnTo>
                  <a:pt x="531545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40935" y="3226306"/>
            <a:ext cx="4703064" cy="35478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86376" y="3571875"/>
            <a:ext cx="4071874" cy="2857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41926" y="3527425"/>
            <a:ext cx="4161154" cy="2946400"/>
          </a:xfrm>
          <a:custGeom>
            <a:avLst/>
            <a:gdLst/>
            <a:ahLst/>
            <a:cxnLst/>
            <a:rect l="l" t="t" r="r" b="b"/>
            <a:pathLst>
              <a:path w="4161154" h="2946400">
                <a:moveTo>
                  <a:pt x="519557" y="0"/>
                </a:moveTo>
                <a:lnTo>
                  <a:pt x="4160774" y="0"/>
                </a:lnTo>
                <a:lnTo>
                  <a:pt x="4160774" y="2426779"/>
                </a:lnTo>
                <a:lnTo>
                  <a:pt x="4158233" y="2478938"/>
                </a:lnTo>
                <a:lnTo>
                  <a:pt x="4150359" y="2530703"/>
                </a:lnTo>
                <a:lnTo>
                  <a:pt x="4137405" y="2580614"/>
                </a:lnTo>
                <a:lnTo>
                  <a:pt x="4120006" y="2628392"/>
                </a:lnTo>
                <a:lnTo>
                  <a:pt x="4097908" y="2673985"/>
                </a:lnTo>
                <a:lnTo>
                  <a:pt x="4071874" y="2716923"/>
                </a:lnTo>
                <a:lnTo>
                  <a:pt x="4042029" y="2756725"/>
                </a:lnTo>
                <a:lnTo>
                  <a:pt x="4008501" y="2794127"/>
                </a:lnTo>
                <a:lnTo>
                  <a:pt x="3971163" y="2827604"/>
                </a:lnTo>
                <a:lnTo>
                  <a:pt x="3931284" y="2857461"/>
                </a:lnTo>
                <a:lnTo>
                  <a:pt x="3888358" y="2883484"/>
                </a:lnTo>
                <a:lnTo>
                  <a:pt x="3842766" y="2905633"/>
                </a:lnTo>
                <a:lnTo>
                  <a:pt x="3795014" y="2923006"/>
                </a:lnTo>
                <a:lnTo>
                  <a:pt x="3745103" y="2936024"/>
                </a:lnTo>
                <a:lnTo>
                  <a:pt x="3693287" y="2943860"/>
                </a:lnTo>
                <a:lnTo>
                  <a:pt x="3641217" y="2946400"/>
                </a:lnTo>
                <a:lnTo>
                  <a:pt x="0" y="2946400"/>
                </a:lnTo>
                <a:lnTo>
                  <a:pt x="0" y="519556"/>
                </a:lnTo>
                <a:lnTo>
                  <a:pt x="2539" y="467487"/>
                </a:lnTo>
                <a:lnTo>
                  <a:pt x="10287" y="415670"/>
                </a:lnTo>
                <a:lnTo>
                  <a:pt x="23368" y="365760"/>
                </a:lnTo>
                <a:lnTo>
                  <a:pt x="40766" y="318007"/>
                </a:lnTo>
                <a:lnTo>
                  <a:pt x="62864" y="272414"/>
                </a:lnTo>
                <a:lnTo>
                  <a:pt x="88900" y="229488"/>
                </a:lnTo>
                <a:lnTo>
                  <a:pt x="118872" y="189483"/>
                </a:lnTo>
                <a:lnTo>
                  <a:pt x="152653" y="152654"/>
                </a:lnTo>
                <a:lnTo>
                  <a:pt x="189357" y="118999"/>
                </a:lnTo>
                <a:lnTo>
                  <a:pt x="229362" y="88900"/>
                </a:lnTo>
                <a:lnTo>
                  <a:pt x="272288" y="62864"/>
                </a:lnTo>
                <a:lnTo>
                  <a:pt x="317881" y="40766"/>
                </a:lnTo>
                <a:lnTo>
                  <a:pt x="365760" y="23367"/>
                </a:lnTo>
                <a:lnTo>
                  <a:pt x="415671" y="10413"/>
                </a:lnTo>
                <a:lnTo>
                  <a:pt x="467360" y="2539"/>
                </a:lnTo>
                <a:lnTo>
                  <a:pt x="519557" y="0"/>
                </a:lnTo>
                <a:close/>
              </a:path>
            </a:pathLst>
          </a:custGeom>
          <a:ln w="88899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4774692" cy="37017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312" y="214375"/>
            <a:ext cx="4214812" cy="3143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9862" y="169926"/>
            <a:ext cx="4304030" cy="3232150"/>
          </a:xfrm>
          <a:custGeom>
            <a:avLst/>
            <a:gdLst/>
            <a:ahLst/>
            <a:cxnLst/>
            <a:rect l="l" t="t" r="r" b="b"/>
            <a:pathLst>
              <a:path w="4304030" h="3232150">
                <a:moveTo>
                  <a:pt x="567169" y="0"/>
                </a:moveTo>
                <a:lnTo>
                  <a:pt x="4303712" y="0"/>
                </a:lnTo>
                <a:lnTo>
                  <a:pt x="4303712" y="2664968"/>
                </a:lnTo>
                <a:lnTo>
                  <a:pt x="4300791" y="2721864"/>
                </a:lnTo>
                <a:lnTo>
                  <a:pt x="4292155" y="2778125"/>
                </a:lnTo>
                <a:lnTo>
                  <a:pt x="4278312" y="2832989"/>
                </a:lnTo>
                <a:lnTo>
                  <a:pt x="4259008" y="2885186"/>
                </a:lnTo>
                <a:lnTo>
                  <a:pt x="4235259" y="2934589"/>
                </a:lnTo>
                <a:lnTo>
                  <a:pt x="4206938" y="2981452"/>
                </a:lnTo>
                <a:lnTo>
                  <a:pt x="4174045" y="3025648"/>
                </a:lnTo>
                <a:lnTo>
                  <a:pt x="4137088" y="3065526"/>
                </a:lnTo>
                <a:lnTo>
                  <a:pt x="4097210" y="3102356"/>
                </a:lnTo>
                <a:lnTo>
                  <a:pt x="4053141" y="3135249"/>
                </a:lnTo>
                <a:lnTo>
                  <a:pt x="4006151" y="3163697"/>
                </a:lnTo>
                <a:lnTo>
                  <a:pt x="3956748" y="3187319"/>
                </a:lnTo>
                <a:lnTo>
                  <a:pt x="3904551" y="3206750"/>
                </a:lnTo>
                <a:lnTo>
                  <a:pt x="3849814" y="3220593"/>
                </a:lnTo>
                <a:lnTo>
                  <a:pt x="3793426" y="3229102"/>
                </a:lnTo>
                <a:lnTo>
                  <a:pt x="3736530" y="3232023"/>
                </a:lnTo>
                <a:lnTo>
                  <a:pt x="0" y="3232023"/>
                </a:lnTo>
                <a:lnTo>
                  <a:pt x="0" y="567054"/>
                </a:lnTo>
                <a:lnTo>
                  <a:pt x="2959" y="510159"/>
                </a:lnTo>
                <a:lnTo>
                  <a:pt x="11544" y="453898"/>
                </a:lnTo>
                <a:lnTo>
                  <a:pt x="25361" y="399034"/>
                </a:lnTo>
                <a:lnTo>
                  <a:pt x="44767" y="346837"/>
                </a:lnTo>
                <a:lnTo>
                  <a:pt x="68402" y="297434"/>
                </a:lnTo>
                <a:lnTo>
                  <a:pt x="96824" y="250571"/>
                </a:lnTo>
                <a:lnTo>
                  <a:pt x="129679" y="206501"/>
                </a:lnTo>
                <a:lnTo>
                  <a:pt x="166585" y="166497"/>
                </a:lnTo>
                <a:lnTo>
                  <a:pt x="206502" y="129667"/>
                </a:lnTo>
                <a:lnTo>
                  <a:pt x="250583" y="96774"/>
                </a:lnTo>
                <a:lnTo>
                  <a:pt x="297535" y="68325"/>
                </a:lnTo>
                <a:lnTo>
                  <a:pt x="346964" y="44703"/>
                </a:lnTo>
                <a:lnTo>
                  <a:pt x="399135" y="25273"/>
                </a:lnTo>
                <a:lnTo>
                  <a:pt x="453948" y="11429"/>
                </a:lnTo>
                <a:lnTo>
                  <a:pt x="510235" y="2921"/>
                </a:lnTo>
                <a:lnTo>
                  <a:pt x="567169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9203" y="0"/>
            <a:ext cx="4844796" cy="37017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43501" y="214375"/>
            <a:ext cx="4286250" cy="31432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99051" y="169926"/>
            <a:ext cx="4375150" cy="3232150"/>
          </a:xfrm>
          <a:custGeom>
            <a:avLst/>
            <a:gdLst/>
            <a:ahLst/>
            <a:cxnLst/>
            <a:rect l="l" t="t" r="r" b="b"/>
            <a:pathLst>
              <a:path w="4375150" h="3232150">
                <a:moveTo>
                  <a:pt x="567054" y="0"/>
                </a:moveTo>
                <a:lnTo>
                  <a:pt x="4375150" y="0"/>
                </a:lnTo>
                <a:lnTo>
                  <a:pt x="4375150" y="2664968"/>
                </a:lnTo>
                <a:lnTo>
                  <a:pt x="4372102" y="2721864"/>
                </a:lnTo>
                <a:lnTo>
                  <a:pt x="4363593" y="2778125"/>
                </a:lnTo>
                <a:lnTo>
                  <a:pt x="4349750" y="2832989"/>
                </a:lnTo>
                <a:lnTo>
                  <a:pt x="4330319" y="2885186"/>
                </a:lnTo>
                <a:lnTo>
                  <a:pt x="4306697" y="2934589"/>
                </a:lnTo>
                <a:lnTo>
                  <a:pt x="4278249" y="2981452"/>
                </a:lnTo>
                <a:lnTo>
                  <a:pt x="4245356" y="3025648"/>
                </a:lnTo>
                <a:lnTo>
                  <a:pt x="4208526" y="3065526"/>
                </a:lnTo>
                <a:lnTo>
                  <a:pt x="4168521" y="3102356"/>
                </a:lnTo>
                <a:lnTo>
                  <a:pt x="4124452" y="3135249"/>
                </a:lnTo>
                <a:lnTo>
                  <a:pt x="4077589" y="3163697"/>
                </a:lnTo>
                <a:lnTo>
                  <a:pt x="4028185" y="3187319"/>
                </a:lnTo>
                <a:lnTo>
                  <a:pt x="3975989" y="3206750"/>
                </a:lnTo>
                <a:lnTo>
                  <a:pt x="3921125" y="3220593"/>
                </a:lnTo>
                <a:lnTo>
                  <a:pt x="3864864" y="3229102"/>
                </a:lnTo>
                <a:lnTo>
                  <a:pt x="3807968" y="3232023"/>
                </a:lnTo>
                <a:lnTo>
                  <a:pt x="0" y="3232023"/>
                </a:lnTo>
                <a:lnTo>
                  <a:pt x="0" y="567054"/>
                </a:lnTo>
                <a:lnTo>
                  <a:pt x="2921" y="510159"/>
                </a:lnTo>
                <a:lnTo>
                  <a:pt x="11429" y="453898"/>
                </a:lnTo>
                <a:lnTo>
                  <a:pt x="25273" y="399034"/>
                </a:lnTo>
                <a:lnTo>
                  <a:pt x="44703" y="346837"/>
                </a:lnTo>
                <a:lnTo>
                  <a:pt x="68325" y="297434"/>
                </a:lnTo>
                <a:lnTo>
                  <a:pt x="96774" y="250571"/>
                </a:lnTo>
                <a:lnTo>
                  <a:pt x="129666" y="206501"/>
                </a:lnTo>
                <a:lnTo>
                  <a:pt x="166497" y="166497"/>
                </a:lnTo>
                <a:lnTo>
                  <a:pt x="206501" y="129667"/>
                </a:lnTo>
                <a:lnTo>
                  <a:pt x="250571" y="96774"/>
                </a:lnTo>
                <a:lnTo>
                  <a:pt x="297434" y="68325"/>
                </a:lnTo>
                <a:lnTo>
                  <a:pt x="346837" y="44703"/>
                </a:lnTo>
                <a:lnTo>
                  <a:pt x="399034" y="25273"/>
                </a:lnTo>
                <a:lnTo>
                  <a:pt x="453898" y="11429"/>
                </a:lnTo>
                <a:lnTo>
                  <a:pt x="510159" y="2921"/>
                </a:lnTo>
                <a:lnTo>
                  <a:pt x="567054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226306"/>
            <a:ext cx="4844796" cy="36316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4312" y="3571875"/>
            <a:ext cx="4286313" cy="30718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9862" y="3527425"/>
            <a:ext cx="4375785" cy="3161030"/>
          </a:xfrm>
          <a:custGeom>
            <a:avLst/>
            <a:gdLst/>
            <a:ahLst/>
            <a:cxnLst/>
            <a:rect l="l" t="t" r="r" b="b"/>
            <a:pathLst>
              <a:path w="4375785" h="3161029">
                <a:moveTo>
                  <a:pt x="555244" y="0"/>
                </a:moveTo>
                <a:lnTo>
                  <a:pt x="4375213" y="0"/>
                </a:lnTo>
                <a:lnTo>
                  <a:pt x="4375213" y="2605468"/>
                </a:lnTo>
                <a:lnTo>
                  <a:pt x="4372165" y="2661132"/>
                </a:lnTo>
                <a:lnTo>
                  <a:pt x="4364037" y="2716326"/>
                </a:lnTo>
                <a:lnTo>
                  <a:pt x="4350194" y="2769882"/>
                </a:lnTo>
                <a:lnTo>
                  <a:pt x="4331652" y="2820911"/>
                </a:lnTo>
                <a:lnTo>
                  <a:pt x="4307903" y="2869628"/>
                </a:lnTo>
                <a:lnTo>
                  <a:pt x="4280344" y="2915208"/>
                </a:lnTo>
                <a:lnTo>
                  <a:pt x="4248340" y="2958503"/>
                </a:lnTo>
                <a:lnTo>
                  <a:pt x="4212145" y="2997695"/>
                </a:lnTo>
                <a:lnTo>
                  <a:pt x="4172902" y="3033877"/>
                </a:lnTo>
                <a:lnTo>
                  <a:pt x="4129595" y="3065919"/>
                </a:lnTo>
                <a:lnTo>
                  <a:pt x="4084129" y="3093440"/>
                </a:lnTo>
                <a:lnTo>
                  <a:pt x="4035361" y="3117151"/>
                </a:lnTo>
                <a:lnTo>
                  <a:pt x="3984307" y="3135744"/>
                </a:lnTo>
                <a:lnTo>
                  <a:pt x="3930713" y="3149561"/>
                </a:lnTo>
                <a:lnTo>
                  <a:pt x="3875595" y="3157766"/>
                </a:lnTo>
                <a:lnTo>
                  <a:pt x="3819969" y="3160712"/>
                </a:lnTo>
                <a:lnTo>
                  <a:pt x="0" y="3160712"/>
                </a:lnTo>
                <a:lnTo>
                  <a:pt x="0" y="555244"/>
                </a:lnTo>
                <a:lnTo>
                  <a:pt x="2946" y="499618"/>
                </a:lnTo>
                <a:lnTo>
                  <a:pt x="11150" y="444373"/>
                </a:lnTo>
                <a:lnTo>
                  <a:pt x="24968" y="391287"/>
                </a:lnTo>
                <a:lnTo>
                  <a:pt x="43535" y="339851"/>
                </a:lnTo>
                <a:lnTo>
                  <a:pt x="67271" y="291083"/>
                </a:lnTo>
                <a:lnTo>
                  <a:pt x="94919" y="245237"/>
                </a:lnTo>
                <a:lnTo>
                  <a:pt x="127254" y="202564"/>
                </a:lnTo>
                <a:lnTo>
                  <a:pt x="162991" y="162941"/>
                </a:lnTo>
                <a:lnTo>
                  <a:pt x="202615" y="127254"/>
                </a:lnTo>
                <a:lnTo>
                  <a:pt x="245300" y="94868"/>
                </a:lnTo>
                <a:lnTo>
                  <a:pt x="291084" y="67310"/>
                </a:lnTo>
                <a:lnTo>
                  <a:pt x="339864" y="43561"/>
                </a:lnTo>
                <a:lnTo>
                  <a:pt x="391236" y="25019"/>
                </a:lnTo>
                <a:lnTo>
                  <a:pt x="444347" y="11175"/>
                </a:lnTo>
                <a:lnTo>
                  <a:pt x="499579" y="2921"/>
                </a:lnTo>
                <a:lnTo>
                  <a:pt x="555244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69308" y="3226306"/>
            <a:ext cx="4774692" cy="36316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14875" y="3571875"/>
            <a:ext cx="4214876" cy="30718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70425" y="3527425"/>
            <a:ext cx="4304030" cy="3161030"/>
          </a:xfrm>
          <a:custGeom>
            <a:avLst/>
            <a:gdLst/>
            <a:ahLst/>
            <a:cxnLst/>
            <a:rect l="l" t="t" r="r" b="b"/>
            <a:pathLst>
              <a:path w="4304030" h="3161029">
                <a:moveTo>
                  <a:pt x="555244" y="0"/>
                </a:moveTo>
                <a:lnTo>
                  <a:pt x="4303776" y="0"/>
                </a:lnTo>
                <a:lnTo>
                  <a:pt x="4303776" y="2605468"/>
                </a:lnTo>
                <a:lnTo>
                  <a:pt x="4300728" y="2661132"/>
                </a:lnTo>
                <a:lnTo>
                  <a:pt x="4292600" y="2716326"/>
                </a:lnTo>
                <a:lnTo>
                  <a:pt x="4278757" y="2769882"/>
                </a:lnTo>
                <a:lnTo>
                  <a:pt x="4260215" y="2820911"/>
                </a:lnTo>
                <a:lnTo>
                  <a:pt x="4236466" y="2869628"/>
                </a:lnTo>
                <a:lnTo>
                  <a:pt x="4208907" y="2915208"/>
                </a:lnTo>
                <a:lnTo>
                  <a:pt x="4176903" y="2958503"/>
                </a:lnTo>
                <a:lnTo>
                  <a:pt x="4140707" y="2997695"/>
                </a:lnTo>
                <a:lnTo>
                  <a:pt x="4101465" y="3033877"/>
                </a:lnTo>
                <a:lnTo>
                  <a:pt x="4058157" y="3065919"/>
                </a:lnTo>
                <a:lnTo>
                  <a:pt x="4012565" y="3093440"/>
                </a:lnTo>
                <a:lnTo>
                  <a:pt x="3963924" y="3117151"/>
                </a:lnTo>
                <a:lnTo>
                  <a:pt x="3912870" y="3135744"/>
                </a:lnTo>
                <a:lnTo>
                  <a:pt x="3859276" y="3149561"/>
                </a:lnTo>
                <a:lnTo>
                  <a:pt x="3804157" y="3157766"/>
                </a:lnTo>
                <a:lnTo>
                  <a:pt x="3748531" y="3160712"/>
                </a:lnTo>
                <a:lnTo>
                  <a:pt x="0" y="3160712"/>
                </a:lnTo>
                <a:lnTo>
                  <a:pt x="0" y="555244"/>
                </a:lnTo>
                <a:lnTo>
                  <a:pt x="2921" y="499618"/>
                </a:lnTo>
                <a:lnTo>
                  <a:pt x="11175" y="444373"/>
                </a:lnTo>
                <a:lnTo>
                  <a:pt x="25019" y="391287"/>
                </a:lnTo>
                <a:lnTo>
                  <a:pt x="43561" y="339851"/>
                </a:lnTo>
                <a:lnTo>
                  <a:pt x="67310" y="291083"/>
                </a:lnTo>
                <a:lnTo>
                  <a:pt x="94869" y="245237"/>
                </a:lnTo>
                <a:lnTo>
                  <a:pt x="127253" y="202564"/>
                </a:lnTo>
                <a:lnTo>
                  <a:pt x="162940" y="162941"/>
                </a:lnTo>
                <a:lnTo>
                  <a:pt x="202564" y="127254"/>
                </a:lnTo>
                <a:lnTo>
                  <a:pt x="245237" y="94868"/>
                </a:lnTo>
                <a:lnTo>
                  <a:pt x="291084" y="67310"/>
                </a:lnTo>
                <a:lnTo>
                  <a:pt x="339851" y="43561"/>
                </a:lnTo>
                <a:lnTo>
                  <a:pt x="391287" y="25019"/>
                </a:lnTo>
                <a:lnTo>
                  <a:pt x="444373" y="11175"/>
                </a:lnTo>
                <a:lnTo>
                  <a:pt x="499617" y="2921"/>
                </a:lnTo>
                <a:lnTo>
                  <a:pt x="555244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05561"/>
            <a:ext cx="7848600" cy="61555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«Индивидуальная работа»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202110041552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676400"/>
            <a:ext cx="4953000" cy="4953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8153400" cy="61555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«Сюжетно ролевые игры»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202109291133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3657600" cy="4495800"/>
          </a:xfrm>
        </p:spPr>
      </p:pic>
      <p:pic>
        <p:nvPicPr>
          <p:cNvPr id="6" name="Содержимое 5" descr="IMG20210929113508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577975"/>
            <a:ext cx="3594298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7772400" cy="61555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 Муха-Цокотуха»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202110041618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98500" y="1600200"/>
            <a:ext cx="3568700" cy="4495800"/>
          </a:xfrm>
        </p:spPr>
      </p:pic>
      <p:pic>
        <p:nvPicPr>
          <p:cNvPr id="6" name="Содержимое 5" descr="IMG20211004162112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5000426" y="1577975"/>
            <a:ext cx="3394472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5561"/>
            <a:ext cx="8839200" cy="55399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«Виртуальные экскурсии, Беседы»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202110061538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419600"/>
          </a:xfrm>
        </p:spPr>
      </p:pic>
      <p:pic>
        <p:nvPicPr>
          <p:cNvPr id="6" name="Содержимое 5" descr="IMG20210929111420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4876800" y="1676400"/>
            <a:ext cx="3886200" cy="442753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272288"/>
            <a:ext cx="1597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Разв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963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ие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фонематического</a:t>
            </a:r>
            <a:r>
              <a:rPr sz="36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слуха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3350" y="933450"/>
            <a:ext cx="8858250" cy="56483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625" y="3829048"/>
            <a:ext cx="4533900" cy="2971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62475" y="3933825"/>
            <a:ext cx="4438650" cy="29241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76805" y="256412"/>
            <a:ext cx="72675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44370" indent="141732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53B5F"/>
                </a:solidFill>
                <a:latin typeface="Arial"/>
                <a:cs typeface="Arial"/>
              </a:rPr>
              <a:t>Актуальность  проблемы речевого</a:t>
            </a:r>
            <a:r>
              <a:rPr sz="2800" b="1" spc="-25" dirty="0">
                <a:solidFill>
                  <a:srgbClr val="053B5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53B5F"/>
                </a:solidFill>
                <a:latin typeface="Arial"/>
                <a:cs typeface="Arial"/>
              </a:rPr>
              <a:t>развития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1498219"/>
            <a:ext cx="8049895" cy="49041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173990" indent="-342900">
              <a:lnSpc>
                <a:spcPct val="80000"/>
              </a:lnSpc>
              <a:spcBef>
                <a:spcPts val="585"/>
              </a:spcBef>
            </a:pPr>
            <a:r>
              <a:rPr sz="2000" dirty="0">
                <a:latin typeface="Arial"/>
                <a:cs typeface="Arial"/>
              </a:rPr>
              <a:t>Проблема </a:t>
            </a:r>
            <a:r>
              <a:rPr sz="2000" spc="-5" dirty="0">
                <a:latin typeface="Arial"/>
                <a:cs typeface="Arial"/>
              </a:rPr>
              <a:t>речевого развития детей дошкольного </a:t>
            </a:r>
            <a:r>
              <a:rPr sz="2000" dirty="0">
                <a:latin typeface="Arial"/>
                <a:cs typeface="Arial"/>
              </a:rPr>
              <a:t>возраста </a:t>
            </a:r>
            <a:r>
              <a:rPr sz="2000" spc="-5" dirty="0">
                <a:latin typeface="Arial"/>
                <a:cs typeface="Arial"/>
              </a:rPr>
              <a:t>на  сегодняшний день очень актуальна, т.к. процент </a:t>
            </a:r>
            <a:r>
              <a:rPr sz="2000" dirty="0">
                <a:latin typeface="Arial"/>
                <a:cs typeface="Arial"/>
              </a:rPr>
              <a:t>дошкольников  с различными речевыми </a:t>
            </a:r>
            <a:r>
              <a:rPr sz="2000" spc="-5" dirty="0">
                <a:latin typeface="Arial"/>
                <a:cs typeface="Arial"/>
              </a:rPr>
              <a:t>нарушениями </a:t>
            </a:r>
            <a:r>
              <a:rPr sz="2000" dirty="0">
                <a:latin typeface="Arial"/>
                <a:cs typeface="Arial"/>
              </a:rPr>
              <a:t>остается стабильно  </a:t>
            </a:r>
            <a:r>
              <a:rPr sz="2000" spc="-5" dirty="0">
                <a:latin typeface="Arial"/>
                <a:cs typeface="Arial"/>
              </a:rPr>
              <a:t>высоким.</a:t>
            </a:r>
            <a:endParaRPr sz="2000" dirty="0">
              <a:latin typeface="Arial"/>
              <a:cs typeface="Arial"/>
            </a:endParaRPr>
          </a:p>
          <a:p>
            <a:pPr marL="355600" marR="1163955" indent="-342900">
              <a:lnSpc>
                <a:spcPct val="8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Овладение </a:t>
            </a:r>
            <a:r>
              <a:rPr sz="2000" spc="-5" dirty="0">
                <a:latin typeface="Arial"/>
                <a:cs typeface="Arial"/>
              </a:rPr>
              <a:t>родным </a:t>
            </a:r>
            <a:r>
              <a:rPr sz="2000" dirty="0">
                <a:latin typeface="Arial"/>
                <a:cs typeface="Arial"/>
              </a:rPr>
              <a:t>языком </a:t>
            </a:r>
            <a:r>
              <a:rPr sz="2000" spc="-5" dirty="0">
                <a:latin typeface="Arial"/>
                <a:cs typeface="Arial"/>
              </a:rPr>
              <a:t>является одним </a:t>
            </a:r>
            <a:r>
              <a:rPr sz="2000" dirty="0">
                <a:latin typeface="Arial"/>
                <a:cs typeface="Arial"/>
              </a:rPr>
              <a:t>из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важных  приобретений ребенка </a:t>
            </a:r>
            <a:r>
              <a:rPr sz="2000" dirty="0">
                <a:latin typeface="Arial"/>
                <a:cs typeface="Arial"/>
              </a:rPr>
              <a:t>в </a:t>
            </a:r>
            <a:r>
              <a:rPr sz="2000" spc="-5" dirty="0">
                <a:latin typeface="Arial"/>
                <a:cs typeface="Arial"/>
              </a:rPr>
              <a:t>дошкольном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детстве.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ts val="216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В современном </a:t>
            </a:r>
            <a:r>
              <a:rPr sz="2000" spc="-5" dirty="0">
                <a:latin typeface="Arial"/>
                <a:cs typeface="Arial"/>
              </a:rPr>
              <a:t>дошкольном образовании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речь</a:t>
            </a:r>
            <a:endParaRPr sz="2000" dirty="0">
              <a:latin typeface="Arial"/>
              <a:cs typeface="Arial"/>
            </a:endParaRPr>
          </a:p>
          <a:p>
            <a:pPr marL="355600">
              <a:lnSpc>
                <a:spcPts val="1920"/>
              </a:lnSpc>
            </a:pPr>
            <a:r>
              <a:rPr sz="2000" spc="-5" dirty="0">
                <a:latin typeface="Arial"/>
                <a:cs typeface="Arial"/>
              </a:rPr>
              <a:t>рассматривается </a:t>
            </a:r>
            <a:r>
              <a:rPr sz="2000" dirty="0">
                <a:latin typeface="Arial"/>
                <a:cs typeface="Arial"/>
              </a:rPr>
              <a:t>как </a:t>
            </a:r>
            <a:r>
              <a:rPr sz="2000" spc="-5" dirty="0">
                <a:latin typeface="Arial"/>
                <a:cs typeface="Arial"/>
              </a:rPr>
              <a:t>одна </a:t>
            </a:r>
            <a:r>
              <a:rPr sz="2000" dirty="0">
                <a:latin typeface="Arial"/>
                <a:cs typeface="Arial"/>
              </a:rPr>
              <a:t>из </a:t>
            </a:r>
            <a:r>
              <a:rPr sz="2000" spc="-5" dirty="0">
                <a:latin typeface="Arial"/>
                <a:cs typeface="Arial"/>
              </a:rPr>
              <a:t>основ воспитания </a:t>
            </a:r>
            <a:r>
              <a:rPr sz="2000" dirty="0">
                <a:latin typeface="Arial"/>
                <a:cs typeface="Arial"/>
              </a:rPr>
              <a:t>и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обучения</a:t>
            </a:r>
            <a:endParaRPr sz="2000" dirty="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spc="-5" dirty="0">
                <a:latin typeface="Arial"/>
                <a:cs typeface="Arial"/>
              </a:rPr>
              <a:t>детей.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Речь – </a:t>
            </a:r>
            <a:r>
              <a:rPr sz="2000" spc="-5" dirty="0">
                <a:latin typeface="Arial"/>
                <a:cs typeface="Arial"/>
              </a:rPr>
              <a:t>это инструмент развития высших отделов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психики.</a:t>
            </a:r>
          </a:p>
          <a:p>
            <a:pPr marL="355600" marR="5080" indent="-342900">
              <a:lnSpc>
                <a:spcPts val="1920"/>
              </a:lnSpc>
              <a:spcBef>
                <a:spcPts val="459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С </a:t>
            </a:r>
            <a:r>
              <a:rPr sz="2000" spc="-5" dirty="0">
                <a:latin typeface="Arial"/>
                <a:cs typeface="Arial"/>
              </a:rPr>
              <a:t>развитием речи </a:t>
            </a:r>
            <a:r>
              <a:rPr sz="2000" dirty="0">
                <a:latin typeface="Arial"/>
                <a:cs typeface="Arial"/>
              </a:rPr>
              <a:t>связано формирование как личности в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целом,  так и </a:t>
            </a:r>
            <a:r>
              <a:rPr sz="2000" spc="-5" dirty="0">
                <a:latin typeface="Arial"/>
                <a:cs typeface="Arial"/>
              </a:rPr>
              <a:t>во </a:t>
            </a:r>
            <a:r>
              <a:rPr sz="2000" dirty="0">
                <a:latin typeface="Arial"/>
                <a:cs typeface="Arial"/>
              </a:rPr>
              <a:t>всех </a:t>
            </a:r>
            <a:r>
              <a:rPr sz="2000" spc="-5" dirty="0">
                <a:latin typeface="Arial"/>
                <a:cs typeface="Arial"/>
              </a:rPr>
              <a:t>основных </a:t>
            </a:r>
            <a:r>
              <a:rPr sz="2000" dirty="0">
                <a:latin typeface="Arial"/>
                <a:cs typeface="Arial"/>
              </a:rPr>
              <a:t>психических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процессов.</a:t>
            </a:r>
          </a:p>
          <a:p>
            <a:pPr marL="355600" marR="163830" indent="-342900">
              <a:lnSpc>
                <a:spcPts val="192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Обучение </a:t>
            </a:r>
            <a:r>
              <a:rPr sz="2000" spc="-5" dirty="0">
                <a:latin typeface="Arial"/>
                <a:cs typeface="Arial"/>
              </a:rPr>
              <a:t>дошкольников родному </a:t>
            </a:r>
            <a:r>
              <a:rPr sz="2000" dirty="0">
                <a:latin typeface="Arial"/>
                <a:cs typeface="Arial"/>
              </a:rPr>
              <a:t>языку </a:t>
            </a:r>
            <a:r>
              <a:rPr sz="2000" spc="-5" dirty="0">
                <a:latin typeface="Arial"/>
                <a:cs typeface="Arial"/>
              </a:rPr>
              <a:t>должно </a:t>
            </a:r>
            <a:r>
              <a:rPr sz="2000" dirty="0">
                <a:latin typeface="Arial"/>
                <a:cs typeface="Arial"/>
              </a:rPr>
              <a:t>стать </a:t>
            </a:r>
            <a:r>
              <a:rPr sz="2000" spc="-5" dirty="0">
                <a:latin typeface="Arial"/>
                <a:cs typeface="Arial"/>
              </a:rPr>
              <a:t>одной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из  главных </a:t>
            </a:r>
            <a:r>
              <a:rPr sz="2000" spc="-5" dirty="0">
                <a:latin typeface="Arial"/>
                <a:cs typeface="Arial"/>
              </a:rPr>
              <a:t>задач </a:t>
            </a:r>
            <a:r>
              <a:rPr sz="2000" dirty="0">
                <a:latin typeface="Arial"/>
                <a:cs typeface="Arial"/>
              </a:rPr>
              <a:t>в </a:t>
            </a:r>
            <a:r>
              <a:rPr sz="2000" spc="-5" dirty="0">
                <a:latin typeface="Arial"/>
                <a:cs typeface="Arial"/>
              </a:rPr>
              <a:t>подготовке детей </a:t>
            </a:r>
            <a:r>
              <a:rPr sz="2000" dirty="0">
                <a:latin typeface="Arial"/>
                <a:cs typeface="Arial"/>
              </a:rPr>
              <a:t>к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школе.</a:t>
            </a:r>
            <a:endParaRPr sz="2000" dirty="0">
              <a:latin typeface="Arial"/>
              <a:cs typeface="Arial"/>
            </a:endParaRPr>
          </a:p>
          <a:p>
            <a:pPr marL="355600" marR="113030" indent="-342900">
              <a:lnSpc>
                <a:spcPct val="80000"/>
              </a:lnSpc>
              <a:spcBef>
                <a:spcPts val="5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Главной задачей развития </a:t>
            </a:r>
            <a:r>
              <a:rPr sz="2000" dirty="0">
                <a:latin typeface="Arial"/>
                <a:cs typeface="Arial"/>
              </a:rPr>
              <a:t>связной </a:t>
            </a:r>
            <a:r>
              <a:rPr sz="2000" spc="-5" dirty="0">
                <a:latin typeface="Arial"/>
                <a:cs typeface="Arial"/>
              </a:rPr>
              <a:t>речи ребёнка </a:t>
            </a:r>
            <a:r>
              <a:rPr sz="2000" dirty="0">
                <a:latin typeface="Arial"/>
                <a:cs typeface="Arial"/>
              </a:rPr>
              <a:t>в </a:t>
            </a:r>
            <a:r>
              <a:rPr sz="2000" spc="-5" dirty="0">
                <a:latin typeface="Arial"/>
                <a:cs typeface="Arial"/>
              </a:rPr>
              <a:t>дошкольном  </a:t>
            </a:r>
            <a:r>
              <a:rPr sz="2000" dirty="0">
                <a:latin typeface="Arial"/>
                <a:cs typeface="Arial"/>
              </a:rPr>
              <a:t>возрасте </a:t>
            </a:r>
            <a:r>
              <a:rPr sz="2000" spc="-5" dirty="0">
                <a:latin typeface="Arial"/>
                <a:cs typeface="Arial"/>
              </a:rPr>
              <a:t>является совершенствование </a:t>
            </a:r>
            <a:r>
              <a:rPr sz="2000" dirty="0">
                <a:latin typeface="Arial"/>
                <a:cs typeface="Arial"/>
              </a:rPr>
              <a:t>монологической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речи.</a:t>
            </a:r>
            <a:endParaRPr sz="2000" dirty="0">
              <a:latin typeface="Arial"/>
              <a:cs typeface="Arial"/>
            </a:endParaRPr>
          </a:p>
          <a:p>
            <a:pPr marL="355600" marR="369570" indent="-342900">
              <a:lnSpc>
                <a:spcPts val="1920"/>
              </a:lnSpc>
              <a:spcBef>
                <a:spcPts val="465"/>
              </a:spcBef>
            </a:pPr>
            <a:r>
              <a:rPr sz="2000" dirty="0">
                <a:latin typeface="Arial"/>
                <a:cs typeface="Arial"/>
              </a:rPr>
              <a:t>Все </a:t>
            </a:r>
            <a:r>
              <a:rPr sz="2000" spc="-5" dirty="0">
                <a:latin typeface="Arial"/>
                <a:cs typeface="Arial"/>
              </a:rPr>
              <a:t>вышеназванные виды речевой деятельности актуальны при  работе над развитием </a:t>
            </a:r>
            <a:r>
              <a:rPr sz="2000" dirty="0">
                <a:latin typeface="Arial"/>
                <a:cs typeface="Arial"/>
              </a:rPr>
              <a:t>связной </a:t>
            </a:r>
            <a:r>
              <a:rPr sz="2000" spc="-5" dirty="0">
                <a:latin typeface="Arial"/>
                <a:cs typeface="Arial"/>
              </a:rPr>
              <a:t>речи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детей.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305561"/>
            <a:ext cx="7086600" cy="61555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Игры на липучках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20230213130851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371601"/>
            <a:ext cx="5410200" cy="51816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5561"/>
            <a:ext cx="9144000" cy="1292662"/>
          </a:xfrm>
        </p:spPr>
        <p:txBody>
          <a:bodyPr/>
          <a:lstStyle/>
          <a:p>
            <a:pPr algn="ctr"/>
            <a:r>
              <a:rPr lang="ru-RU" sz="2800" b="1" dirty="0"/>
              <a:t>Программы и </a:t>
            </a:r>
            <a:r>
              <a:rPr lang="ru-RU" sz="2800" b="1" dirty="0" smtClean="0"/>
              <a:t>пособия по речевому развитию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Развитие речи</a:t>
            </a:r>
            <a:endParaRPr lang="ru-RU" sz="2800" b="1" dirty="0"/>
          </a:p>
        </p:txBody>
      </p:sp>
      <p:pic>
        <p:nvPicPr>
          <p:cNvPr id="1026" name="Picture 2" descr="G:\по речевому развитию\развитие речи\4368072_s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9" y="1909738"/>
            <a:ext cx="2209800" cy="3047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по речевому развитию\развитие речи\1020411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91813"/>
            <a:ext cx="2133600" cy="3307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по речевому развитию\развитие речи\ad1e28ae-dba1-11e6-9488-003048d50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29" y="2819400"/>
            <a:ext cx="2362200" cy="3401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9729" y="1752600"/>
            <a:ext cx="28956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В.В.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Гербова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80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5561"/>
            <a:ext cx="9144000" cy="430887"/>
          </a:xfrm>
        </p:spPr>
        <p:txBody>
          <a:bodyPr/>
          <a:lstStyle/>
          <a:p>
            <a:pPr algn="ctr"/>
            <a:r>
              <a:rPr lang="ru-RU" sz="2800" b="1" dirty="0" smtClean="0"/>
              <a:t>Ознакомление с художественной литературой</a:t>
            </a:r>
            <a:endParaRPr lang="ru-RU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6" y="1534888"/>
            <a:ext cx="2436326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E:\для презентации программы истоки\4ca313e179a7f28d006c4723f502bf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70088"/>
            <a:ext cx="2390006" cy="3560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по речевому развитию\развитие речи\s88104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362200" cy="367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9047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154436"/>
          </a:xfrm>
        </p:spPr>
        <p:txBody>
          <a:bodyPr/>
          <a:lstStyle/>
          <a:p>
            <a:r>
              <a:rPr lang="ru-RU" i="1" dirty="0" smtClean="0"/>
              <a:t>«</a:t>
            </a:r>
            <a:r>
              <a:rPr lang="ru-RU" sz="2400" i="1" dirty="0" smtClean="0"/>
              <a:t>Родное слово есть основа всякого умственного развития и сокровищница всех знаний:</a:t>
            </a:r>
            <a:br>
              <a:rPr lang="ru-RU" sz="2400" i="1" dirty="0" smtClean="0"/>
            </a:br>
            <a:r>
              <a:rPr lang="ru-RU" sz="2400" i="1" dirty="0" smtClean="0"/>
              <a:t>с него начинается всякое понимание, через него проходит, и к нему возвращается»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5334000" y="4648200"/>
            <a:ext cx="6172200" cy="307777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К. Д. Ушинский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5106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05561"/>
            <a:ext cx="7848600" cy="61555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Спасибо за внимание 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20230131093402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tretch>
            <a:fillRect/>
          </a:stretch>
        </p:blipFill>
        <p:spPr>
          <a:xfrm>
            <a:off x="685800" y="1371600"/>
            <a:ext cx="6324599" cy="5257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1001"/>
            <a:ext cx="8001000" cy="1169551"/>
          </a:xfrm>
        </p:spPr>
        <p:txBody>
          <a:bodyPr/>
          <a:lstStyle/>
          <a:p>
            <a:pPr algn="ctr"/>
            <a:r>
              <a:rPr lang="ru-RU" sz="3600" b="1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п. 4.6. ФГОС ДО</a:t>
            </a:r>
            <a:r>
              <a:rPr lang="ru-RU" sz="360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09600" y="1524000"/>
            <a:ext cx="3657600" cy="4213461"/>
          </a:xfrm>
        </p:spPr>
        <p:txBody>
          <a:bodyPr/>
          <a:lstStyle/>
          <a:p>
            <a:pPr lvl="0" algn="ctr" rtl="0">
              <a:spcBef>
                <a:spcPct val="20000"/>
              </a:spcBef>
            </a:pPr>
            <a:r>
              <a:rPr lang="ru-RU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ориентиры в младенческом</a:t>
            </a:r>
            <a:br>
              <a:rPr lang="ru-RU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раннем возрасте</a:t>
            </a:r>
            <a:r>
              <a:rPr lang="ru-RU" sz="2400" b="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владеет активной речью, включенной в общение; может обращаться с вопросами и просьбами, понимает речь взрослых; знает названия окружающих предметов и игрушек</a:t>
            </a:r>
          </a:p>
          <a:p>
            <a:pPr lvl="0" algn="ctr" rtl="0">
              <a:spcBef>
                <a:spcPct val="20000"/>
              </a:spcBef>
            </a:pPr>
            <a:endParaRPr lang="ru-RU" sz="2400" kern="1200" dirty="0">
              <a:solidFill>
                <a:srgbClr val="002060"/>
              </a:solidFill>
              <a:latin typeface="Calibri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3"/>
          </p:nvPr>
        </p:nvSpPr>
        <p:spPr>
          <a:xfrm>
            <a:off x="4800600" y="1371600"/>
            <a:ext cx="3962400" cy="5478423"/>
          </a:xfrm>
        </p:spPr>
        <p:txBody>
          <a:bodyPr/>
          <a:lstStyle/>
          <a:p>
            <a:pPr algn="ctr"/>
            <a:r>
              <a:rPr lang="ru-RU" sz="2400" i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ориентиры на этапе завершения</a:t>
            </a:r>
            <a:br>
              <a:rPr lang="ru-RU" sz="2400" i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  <a:r>
              <a:rPr lang="ru-RU" sz="2000" i="0" kern="12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ребенок достаточно хорошо владеет устной речью, может выражать свои мысли и желания, может использовать речь для выражения своих мыслей, чувств и желаний, построения речевого высказывания в ситуации общения, может выделять звуки в словах, у ребенка складываются предпосылки грамотности</a:t>
            </a: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03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4"/>
          <p:cNvSpPr/>
          <p:nvPr/>
        </p:nvSpPr>
        <p:spPr>
          <a:xfrm>
            <a:off x="5999226" y="2974859"/>
            <a:ext cx="2762250" cy="171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4"/>
          <p:cNvSpPr/>
          <p:nvPr/>
        </p:nvSpPr>
        <p:spPr>
          <a:xfrm>
            <a:off x="3178262" y="2952750"/>
            <a:ext cx="2762250" cy="171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38402" y="370713"/>
            <a:ext cx="64477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53B5F"/>
                </a:solidFill>
                <a:latin typeface="Arial"/>
                <a:cs typeface="Arial"/>
              </a:rPr>
              <a:t>Речевое </a:t>
            </a:r>
            <a:r>
              <a:rPr sz="3600" b="1" spc="-5" dirty="0">
                <a:solidFill>
                  <a:srgbClr val="053B5F"/>
                </a:solidFill>
                <a:latin typeface="Arial"/>
                <a:cs typeface="Arial"/>
              </a:rPr>
              <a:t>развитие </a:t>
            </a:r>
            <a:r>
              <a:rPr sz="3600" b="1" dirty="0">
                <a:solidFill>
                  <a:srgbClr val="053B5F"/>
                </a:solidFill>
                <a:latin typeface="Arial"/>
                <a:cs typeface="Arial"/>
              </a:rPr>
              <a:t>(</a:t>
            </a:r>
            <a:r>
              <a:rPr sz="3200" b="1" dirty="0">
                <a:solidFill>
                  <a:srgbClr val="053B5F"/>
                </a:solidFill>
                <a:latin typeface="Arial"/>
                <a:cs typeface="Arial"/>
              </a:rPr>
              <a:t>ФГОС</a:t>
            </a:r>
            <a:r>
              <a:rPr sz="3200" b="1" spc="-80" dirty="0">
                <a:solidFill>
                  <a:srgbClr val="053B5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53B5F"/>
                </a:solidFill>
                <a:latin typeface="Arial"/>
                <a:cs typeface="Arial"/>
              </a:rPr>
              <a:t>ДО)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5750" y="1238250"/>
            <a:ext cx="2752725" cy="171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2094" y="1759966"/>
            <a:ext cx="2226310" cy="59499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indent="354965">
              <a:lnSpc>
                <a:spcPts val="2080"/>
              </a:lnSpc>
              <a:spcBef>
                <a:spcPts val="440"/>
              </a:spcBef>
            </a:pPr>
            <a:r>
              <a:rPr sz="2000" spc="-10" dirty="0">
                <a:latin typeface="Arial"/>
                <a:cs typeface="Arial"/>
              </a:rPr>
              <a:t>Обогащение  </a:t>
            </a:r>
            <a:r>
              <a:rPr sz="2000" spc="-5" dirty="0">
                <a:latin typeface="Arial"/>
                <a:cs typeface="Arial"/>
              </a:rPr>
              <a:t>активного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словаря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52775" y="1238250"/>
            <a:ext cx="2752725" cy="1714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4211" y="1496949"/>
            <a:ext cx="2125980" cy="112077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ctr">
              <a:lnSpc>
                <a:spcPct val="86400"/>
              </a:lnSpc>
              <a:spcBef>
                <a:spcPts val="430"/>
              </a:spcBef>
            </a:pPr>
            <a:r>
              <a:rPr sz="2000" spc="-15" dirty="0">
                <a:latin typeface="Arial"/>
                <a:cs typeface="Arial"/>
              </a:rPr>
              <a:t>Развитие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связной  </a:t>
            </a:r>
            <a:r>
              <a:rPr sz="2000" dirty="0">
                <a:latin typeface="Arial"/>
                <a:cs typeface="Arial"/>
              </a:rPr>
              <a:t>диалогической и  </a:t>
            </a:r>
            <a:r>
              <a:rPr sz="2000" spc="-5" dirty="0">
                <a:latin typeface="Arial"/>
                <a:cs typeface="Arial"/>
              </a:rPr>
              <a:t>монологической  </a:t>
            </a:r>
            <a:r>
              <a:rPr sz="2000" spc="-20" dirty="0">
                <a:latin typeface="Arial"/>
                <a:cs typeface="Arial"/>
              </a:rPr>
              <a:t>речи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00750" y="1275121"/>
            <a:ext cx="2886075" cy="17049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98489" y="1428369"/>
            <a:ext cx="2421255" cy="91630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2540" algn="ctr">
              <a:lnSpc>
                <a:spcPts val="2300"/>
              </a:lnSpc>
              <a:spcBef>
                <a:spcPts val="265"/>
              </a:spcBef>
            </a:pPr>
            <a:r>
              <a:rPr sz="2000" spc="-10" dirty="0">
                <a:latin typeface="Arial"/>
                <a:cs typeface="Arial"/>
              </a:rPr>
              <a:t>Овладение </a:t>
            </a:r>
            <a:r>
              <a:rPr sz="2000" spc="-15" dirty="0">
                <a:latin typeface="Arial"/>
                <a:cs typeface="Arial"/>
              </a:rPr>
              <a:t>речью  </a:t>
            </a:r>
            <a:r>
              <a:rPr sz="2000" spc="15" dirty="0">
                <a:latin typeface="Arial"/>
                <a:cs typeface="Arial"/>
              </a:rPr>
              <a:t>как </a:t>
            </a:r>
            <a:r>
              <a:rPr sz="2000" spc="-10" dirty="0">
                <a:latin typeface="Arial"/>
                <a:cs typeface="Arial"/>
              </a:rPr>
              <a:t>средством  </a:t>
            </a:r>
            <a:r>
              <a:rPr sz="2000" spc="-5" dirty="0">
                <a:latin typeface="Arial"/>
                <a:cs typeface="Arial"/>
              </a:rPr>
              <a:t>общения </a:t>
            </a:r>
            <a:r>
              <a:rPr sz="2000" dirty="0">
                <a:latin typeface="Arial"/>
                <a:cs typeface="Arial"/>
              </a:rPr>
              <a:t>и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культуры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7162" y="2988318"/>
            <a:ext cx="2762250" cy="171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44169" y="3588461"/>
            <a:ext cx="2242185" cy="594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05"/>
              </a:spcBef>
            </a:pPr>
            <a:r>
              <a:rPr sz="2000" spc="-15" dirty="0">
                <a:latin typeface="Arial"/>
                <a:cs typeface="Arial"/>
              </a:rPr>
              <a:t>Развитие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речевого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240"/>
              </a:lnSpc>
            </a:pPr>
            <a:r>
              <a:rPr sz="2000" spc="-10" dirty="0">
                <a:latin typeface="Arial"/>
                <a:cs typeface="Arial"/>
              </a:rPr>
              <a:t>творчества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15715" y="3457194"/>
            <a:ext cx="2442210" cy="8572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065" marR="5080" algn="ctr">
              <a:lnSpc>
                <a:spcPct val="86300"/>
              </a:lnSpc>
              <a:spcBef>
                <a:spcPts val="430"/>
              </a:spcBef>
            </a:pPr>
            <a:r>
              <a:rPr sz="2000" spc="-15" dirty="0">
                <a:latin typeface="Arial"/>
                <a:cs typeface="Arial"/>
              </a:rPr>
              <a:t>Развитие </a:t>
            </a:r>
            <a:r>
              <a:rPr sz="2000" spc="-10" dirty="0">
                <a:latin typeface="Arial"/>
                <a:cs typeface="Arial"/>
              </a:rPr>
              <a:t>звуковой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и  </a:t>
            </a:r>
            <a:r>
              <a:rPr sz="2000" spc="-10" dirty="0">
                <a:latin typeface="Arial"/>
                <a:cs typeface="Arial"/>
              </a:rPr>
              <a:t>интонационной  </a:t>
            </a:r>
            <a:r>
              <a:rPr sz="2000" spc="-30" dirty="0">
                <a:latin typeface="Arial"/>
                <a:cs typeface="Arial"/>
              </a:rPr>
              <a:t>культуры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1725" y="3325748"/>
            <a:ext cx="2457450" cy="1120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9420">
              <a:lnSpc>
                <a:spcPts val="224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Знакомство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с</a:t>
            </a:r>
            <a:endParaRPr sz="2000">
              <a:latin typeface="Arial"/>
              <a:cs typeface="Arial"/>
            </a:endParaRPr>
          </a:p>
          <a:p>
            <a:pPr marL="12700" marR="5080" algn="ctr">
              <a:lnSpc>
                <a:spcPct val="86300"/>
              </a:lnSpc>
              <a:spcBef>
                <a:spcPts val="165"/>
              </a:spcBef>
            </a:pPr>
            <a:r>
              <a:rPr sz="2000" dirty="0">
                <a:latin typeface="Arial"/>
                <a:cs typeface="Arial"/>
              </a:rPr>
              <a:t>книжной </a:t>
            </a:r>
            <a:r>
              <a:rPr sz="2000" spc="-25" dirty="0">
                <a:latin typeface="Arial"/>
                <a:cs typeface="Arial"/>
              </a:rPr>
              <a:t>культурой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и  </a:t>
            </a:r>
            <a:r>
              <a:rPr sz="2000" spc="-15" dirty="0">
                <a:latin typeface="Arial"/>
                <a:cs typeface="Arial"/>
              </a:rPr>
              <a:t>детской  литературой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52700" y="4953000"/>
            <a:ext cx="4048125" cy="17049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79598" y="5207253"/>
            <a:ext cx="3401695" cy="112077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-635" algn="ctr">
              <a:lnSpc>
                <a:spcPct val="86400"/>
              </a:lnSpc>
              <a:spcBef>
                <a:spcPts val="430"/>
              </a:spcBef>
            </a:pPr>
            <a:r>
              <a:rPr sz="2000" spc="-5" dirty="0">
                <a:latin typeface="Arial"/>
                <a:cs typeface="Arial"/>
              </a:rPr>
              <a:t>Формирование </a:t>
            </a:r>
            <a:r>
              <a:rPr sz="2000" spc="-10" dirty="0">
                <a:latin typeface="Arial"/>
                <a:cs typeface="Arial"/>
              </a:rPr>
              <a:t>звуковой  </a:t>
            </a:r>
            <a:r>
              <a:rPr sz="2000" spc="-5" dirty="0">
                <a:latin typeface="Arial"/>
                <a:cs typeface="Arial"/>
              </a:rPr>
              <a:t>аналитико-синтетической  </a:t>
            </a:r>
            <a:r>
              <a:rPr sz="2000" dirty="0">
                <a:latin typeface="Arial"/>
                <a:cs typeface="Arial"/>
              </a:rPr>
              <a:t>активности </a:t>
            </a:r>
            <a:r>
              <a:rPr sz="2000" spc="15" dirty="0">
                <a:latin typeface="Arial"/>
                <a:cs typeface="Arial"/>
              </a:rPr>
              <a:t>как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предпосылки  обучения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грамоте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7162" y="1214386"/>
            <a:ext cx="8358505" cy="5389880"/>
          </a:xfrm>
          <a:custGeom>
            <a:avLst/>
            <a:gdLst/>
            <a:ahLst/>
            <a:cxnLst/>
            <a:rect l="l" t="t" r="r" b="b"/>
            <a:pathLst>
              <a:path w="8358505" h="5389880">
                <a:moveTo>
                  <a:pt x="0" y="5389626"/>
                </a:moveTo>
                <a:lnTo>
                  <a:pt x="8358251" y="5389626"/>
                </a:lnTo>
                <a:lnTo>
                  <a:pt x="8358251" y="0"/>
                </a:lnTo>
                <a:lnTo>
                  <a:pt x="0" y="0"/>
                </a:lnTo>
                <a:lnTo>
                  <a:pt x="0" y="5389626"/>
                </a:lnTo>
                <a:close/>
              </a:path>
            </a:pathLst>
          </a:custGeom>
          <a:ln w="9525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1788" y="412750"/>
            <a:ext cx="8686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000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48915" marR="2501900" indent="-23558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0000"/>
                </a:solidFill>
                <a:latin typeface="Arial"/>
                <a:cs typeface="Arial"/>
              </a:rPr>
              <a:t>Приемы, развивающие  речевую</a:t>
            </a:r>
            <a:r>
              <a:rPr sz="2800" b="1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00"/>
                </a:solidFill>
                <a:latin typeface="Arial"/>
                <a:cs typeface="Arial"/>
              </a:rPr>
              <a:t>активность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24225" y="1695450"/>
            <a:ext cx="5429250" cy="1304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4471" y="1923415"/>
            <a:ext cx="4418330" cy="77406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84785" marR="220345" indent="-172085">
              <a:lnSpc>
                <a:spcPts val="1870"/>
              </a:lnSpc>
              <a:spcBef>
                <a:spcPts val="405"/>
              </a:spcBef>
              <a:buFont typeface="Arial"/>
              <a:buChar char="•"/>
              <a:tabLst>
                <a:tab pos="185420" algn="l"/>
              </a:tabLst>
            </a:pP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РЕЧЕВОЙ </a:t>
            </a:r>
            <a:r>
              <a:rPr b="1" spc="-30" dirty="0">
                <a:solidFill>
                  <a:prstClr val="black"/>
                </a:solidFill>
                <a:latin typeface="Arial"/>
                <a:cs typeface="Arial"/>
              </a:rPr>
              <a:t>ОБРАЗЕЦ, 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ПОВТОРНОЕ 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П</a:t>
            </a:r>
            <a:r>
              <a:rPr b="1" spc="-25" dirty="0">
                <a:solidFill>
                  <a:prstClr val="black"/>
                </a:solidFill>
                <a:latin typeface="Arial"/>
                <a:cs typeface="Arial"/>
              </a:rPr>
              <a:t>Р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О</a:t>
            </a:r>
            <a:r>
              <a:rPr b="1" spc="-25" dirty="0">
                <a:solidFill>
                  <a:prstClr val="black"/>
                </a:solidFill>
                <a:latin typeface="Arial"/>
                <a:cs typeface="Arial"/>
              </a:rPr>
              <a:t>Г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О</a:t>
            </a:r>
            <a:r>
              <a:rPr b="1" spc="-85" dirty="0">
                <a:solidFill>
                  <a:prstClr val="black"/>
                </a:solidFill>
                <a:latin typeface="Arial"/>
                <a:cs typeface="Arial"/>
              </a:rPr>
              <a:t>В</a:t>
            </a:r>
            <a:r>
              <a:rPr b="1" spc="-55" dirty="0">
                <a:solidFill>
                  <a:prstClr val="black"/>
                </a:solidFill>
                <a:latin typeface="Arial"/>
                <a:cs typeface="Arial"/>
              </a:rPr>
              <a:t>А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РИ</a:t>
            </a:r>
            <a:r>
              <a:rPr b="1" spc="-75" dirty="0">
                <a:solidFill>
                  <a:prstClr val="black"/>
                </a:solidFill>
                <a:latin typeface="Arial"/>
                <a:cs typeface="Arial"/>
              </a:rPr>
              <a:t>В</a:t>
            </a:r>
            <a:r>
              <a:rPr b="1" spc="-30" dirty="0">
                <a:solidFill>
                  <a:prstClr val="black"/>
                </a:solidFill>
                <a:latin typeface="Arial"/>
                <a:cs typeface="Arial"/>
              </a:rPr>
              <a:t>А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НИЕ,О</a:t>
            </a:r>
            <a:r>
              <a:rPr b="1" spc="-70" dirty="0">
                <a:solidFill>
                  <a:prstClr val="black"/>
                </a:solidFill>
                <a:latin typeface="Arial"/>
                <a:cs typeface="Arial"/>
              </a:rPr>
              <a:t>Б</a:t>
            </a:r>
            <a:r>
              <a:rPr b="1" spc="-80" dirty="0">
                <a:solidFill>
                  <a:prstClr val="black"/>
                </a:solidFill>
                <a:latin typeface="Arial"/>
                <a:cs typeface="Arial"/>
              </a:rPr>
              <a:t>Ъ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Я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С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НЕ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Н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ИЕ,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84785">
              <a:lnSpc>
                <a:spcPts val="1850"/>
              </a:lnSpc>
            </a:pP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УКАЗАНИЯ,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ОЦЕНКА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РЕЧИ,</a:t>
            </a:r>
            <a:r>
              <a:rPr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ВОПРОС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0525" y="1552575"/>
            <a:ext cx="3152775" cy="1590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95650" y="3228975"/>
            <a:ext cx="5457825" cy="1304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8751" y="3395598"/>
            <a:ext cx="5046345" cy="899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ts val="1789"/>
              </a:lnSpc>
              <a:spcBef>
                <a:spcPts val="95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ПОКАЗ</a:t>
            </a:r>
            <a:r>
              <a:rPr sz="1600" b="1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ИЛЛЮТРАТИВНОГО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84785" marR="5080">
              <a:lnSpc>
                <a:spcPts val="1660"/>
              </a:lnSpc>
              <a:spcBef>
                <a:spcPts val="140"/>
              </a:spcBef>
            </a:pP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МАТЕРИАЛА,ПОКАЗ ПОЛОЖЕНИЯ 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ОРГАНОВ 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АРТИКУЛЯЦИИ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ПРИ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ОБУЧЕНИИ 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ПРАВИЛЬНОМУ 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ЗВУКОПРОИЗНОШЕНИЮ.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525" y="3086100"/>
            <a:ext cx="3114675" cy="1590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95650" y="4762500"/>
            <a:ext cx="5457825" cy="13049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68751" y="4927219"/>
            <a:ext cx="4892040" cy="900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ts val="1789"/>
              </a:lnSpc>
              <a:spcBef>
                <a:spcPts val="95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ИГРОВОЕ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СЮЖЕТНО-СОБЫТИЙНОЕ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84785" marR="5080">
              <a:lnSpc>
                <a:spcPts val="1660"/>
              </a:lnSpc>
              <a:spcBef>
                <a:spcPts val="140"/>
              </a:spcBef>
            </a:pP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РАЗВЕРТЫВАНИЕ,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ИГРОВЫЕ ПРОБЛЕМНО-  </a:t>
            </a:r>
            <a:r>
              <a:rPr sz="1600" b="1" spc="-20" dirty="0">
                <a:solidFill>
                  <a:prstClr val="black"/>
                </a:solidFill>
                <a:latin typeface="Arial"/>
                <a:cs typeface="Arial"/>
              </a:rPr>
              <a:t>ПРАКТИЧЕСКИЕ 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СИТУАЦИИ,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РОЛЕВЫЕ  </a:t>
            </a:r>
            <a:r>
              <a:rPr sz="1600" b="1" spc="-20" dirty="0">
                <a:solidFill>
                  <a:prstClr val="black"/>
                </a:solidFill>
                <a:latin typeface="Arial"/>
                <a:cs typeface="Arial"/>
              </a:rPr>
              <a:t>ОБУЧАЮЩИЕ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ИГРЫ, ДИДАКТИЧЕСКИЕ</a:t>
            </a:r>
            <a:r>
              <a:rPr sz="1600" b="1" spc="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ИГРЫ.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0525" y="4619625"/>
            <a:ext cx="3086100" cy="15906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СЛОВЕСНЫЕ</a:t>
            </a:r>
          </a:p>
          <a:p>
            <a:pPr marL="301625" marR="36830" indent="-259079">
              <a:lnSpc>
                <a:spcPct val="346600"/>
              </a:lnSpc>
            </a:pPr>
            <a:r>
              <a:rPr spc="-5" dirty="0"/>
              <a:t>НА</a:t>
            </a:r>
            <a:r>
              <a:rPr spc="-70" dirty="0"/>
              <a:t>Г</a:t>
            </a:r>
            <a:r>
              <a:rPr dirty="0"/>
              <a:t>ЛЯДНЫЕ  </a:t>
            </a:r>
            <a:r>
              <a:rPr spc="-5" dirty="0"/>
              <a:t>ИГРОВЫЕ</a:t>
            </a:r>
          </a:p>
        </p:txBody>
      </p:sp>
    </p:spTree>
    <p:extLst>
      <p:ext uri="{BB962C8B-B14F-4D97-AF65-F5344CB8AC3E}">
        <p14:creationId xmlns="" xmlns:p14="http://schemas.microsoft.com/office/powerpoint/2010/main" val="36365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445389"/>
            <a:ext cx="1368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Артик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91504" y="445389"/>
            <a:ext cx="7252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уляционная гимнастика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1500" y="1571625"/>
            <a:ext cx="3221101" cy="4429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72126" y="1643062"/>
            <a:ext cx="3117850" cy="4286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409702"/>
            <a:ext cx="12496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Дыха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72610" y="409702"/>
            <a:ext cx="7371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тельная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гимнастика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726948"/>
            <a:ext cx="5917692" cy="47685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4287" y="1071499"/>
            <a:ext cx="5357837" cy="40788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9837" y="1027049"/>
            <a:ext cx="5447030" cy="4168140"/>
          </a:xfrm>
          <a:custGeom>
            <a:avLst/>
            <a:gdLst/>
            <a:ahLst/>
            <a:cxnLst/>
            <a:rect l="l" t="t" r="r" b="b"/>
            <a:pathLst>
              <a:path w="5447030" h="4168140">
                <a:moveTo>
                  <a:pt x="723150" y="0"/>
                </a:moveTo>
                <a:lnTo>
                  <a:pt x="5446737" y="0"/>
                </a:lnTo>
                <a:lnTo>
                  <a:pt x="5446737" y="3444875"/>
                </a:lnTo>
                <a:lnTo>
                  <a:pt x="5442927" y="3517646"/>
                </a:lnTo>
                <a:lnTo>
                  <a:pt x="5432005" y="3589528"/>
                </a:lnTo>
                <a:lnTo>
                  <a:pt x="5414225" y="3658870"/>
                </a:lnTo>
                <a:lnTo>
                  <a:pt x="5390095" y="3725799"/>
                </a:lnTo>
                <a:lnTo>
                  <a:pt x="5359234" y="3788791"/>
                </a:lnTo>
                <a:lnTo>
                  <a:pt x="5323293" y="3848734"/>
                </a:lnTo>
                <a:lnTo>
                  <a:pt x="5281383" y="3904615"/>
                </a:lnTo>
                <a:lnTo>
                  <a:pt x="5234901" y="3955796"/>
                </a:lnTo>
                <a:lnTo>
                  <a:pt x="5183339" y="4002786"/>
                </a:lnTo>
                <a:lnTo>
                  <a:pt x="5127459" y="4044188"/>
                </a:lnTo>
                <a:lnTo>
                  <a:pt x="5067896" y="4080509"/>
                </a:lnTo>
                <a:lnTo>
                  <a:pt x="5004904" y="4110990"/>
                </a:lnTo>
                <a:lnTo>
                  <a:pt x="4937975" y="4135501"/>
                </a:lnTo>
                <a:lnTo>
                  <a:pt x="4868633" y="4153280"/>
                </a:lnTo>
                <a:lnTo>
                  <a:pt x="4796751" y="4164329"/>
                </a:lnTo>
                <a:lnTo>
                  <a:pt x="4723980" y="4168013"/>
                </a:lnTo>
                <a:lnTo>
                  <a:pt x="0" y="4168013"/>
                </a:lnTo>
                <a:lnTo>
                  <a:pt x="0" y="723138"/>
                </a:lnTo>
                <a:lnTo>
                  <a:pt x="3733" y="650366"/>
                </a:lnTo>
                <a:lnTo>
                  <a:pt x="14732" y="578485"/>
                </a:lnTo>
                <a:lnTo>
                  <a:pt x="32499" y="509142"/>
                </a:lnTo>
                <a:lnTo>
                  <a:pt x="57048" y="442213"/>
                </a:lnTo>
                <a:lnTo>
                  <a:pt x="87490" y="379222"/>
                </a:lnTo>
                <a:lnTo>
                  <a:pt x="123786" y="319277"/>
                </a:lnTo>
                <a:lnTo>
                  <a:pt x="165303" y="263398"/>
                </a:lnTo>
                <a:lnTo>
                  <a:pt x="212217" y="212216"/>
                </a:lnTo>
                <a:lnTo>
                  <a:pt x="263347" y="165353"/>
                </a:lnTo>
                <a:lnTo>
                  <a:pt x="319265" y="123825"/>
                </a:lnTo>
                <a:lnTo>
                  <a:pt x="379209" y="87502"/>
                </a:lnTo>
                <a:lnTo>
                  <a:pt x="442201" y="57150"/>
                </a:lnTo>
                <a:lnTo>
                  <a:pt x="509079" y="32512"/>
                </a:lnTo>
                <a:lnTo>
                  <a:pt x="578472" y="14731"/>
                </a:lnTo>
                <a:lnTo>
                  <a:pt x="650328" y="3810"/>
                </a:lnTo>
                <a:lnTo>
                  <a:pt x="723150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41191" y="2584702"/>
            <a:ext cx="5702808" cy="41894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86123" y="2928873"/>
            <a:ext cx="5072126" cy="35004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41673" y="2884423"/>
            <a:ext cx="5161915" cy="3589654"/>
          </a:xfrm>
          <a:custGeom>
            <a:avLst/>
            <a:gdLst/>
            <a:ahLst/>
            <a:cxnLst/>
            <a:rect l="l" t="t" r="r" b="b"/>
            <a:pathLst>
              <a:path w="5161915" h="3589654">
                <a:moveTo>
                  <a:pt x="626745" y="0"/>
                </a:moveTo>
                <a:lnTo>
                  <a:pt x="5161407" y="0"/>
                </a:lnTo>
                <a:lnTo>
                  <a:pt x="5161407" y="2962719"/>
                </a:lnTo>
                <a:lnTo>
                  <a:pt x="5158105" y="3025571"/>
                </a:lnTo>
                <a:lnTo>
                  <a:pt x="5148707" y="3087852"/>
                </a:lnTo>
                <a:lnTo>
                  <a:pt x="5133212" y="3148228"/>
                </a:lnTo>
                <a:lnTo>
                  <a:pt x="5111877" y="3205937"/>
                </a:lnTo>
                <a:lnTo>
                  <a:pt x="5085460" y="3260902"/>
                </a:lnTo>
                <a:lnTo>
                  <a:pt x="5054219" y="3312680"/>
                </a:lnTo>
                <a:lnTo>
                  <a:pt x="5017897" y="3360953"/>
                </a:lnTo>
                <a:lnTo>
                  <a:pt x="4977383" y="3405771"/>
                </a:lnTo>
                <a:lnTo>
                  <a:pt x="4932933" y="3445916"/>
                </a:lnTo>
                <a:lnTo>
                  <a:pt x="4884801" y="3482187"/>
                </a:lnTo>
                <a:lnTo>
                  <a:pt x="4832604" y="3513785"/>
                </a:lnTo>
                <a:lnTo>
                  <a:pt x="4777867" y="3540302"/>
                </a:lnTo>
                <a:lnTo>
                  <a:pt x="4720082" y="3561283"/>
                </a:lnTo>
                <a:lnTo>
                  <a:pt x="4659883" y="3576662"/>
                </a:lnTo>
                <a:lnTo>
                  <a:pt x="4597654" y="3586048"/>
                </a:lnTo>
                <a:lnTo>
                  <a:pt x="4534789" y="3589401"/>
                </a:lnTo>
                <a:lnTo>
                  <a:pt x="0" y="3589401"/>
                </a:lnTo>
                <a:lnTo>
                  <a:pt x="0" y="626745"/>
                </a:lnTo>
                <a:lnTo>
                  <a:pt x="3428" y="563879"/>
                </a:lnTo>
                <a:lnTo>
                  <a:pt x="12826" y="501650"/>
                </a:lnTo>
                <a:lnTo>
                  <a:pt x="28193" y="441198"/>
                </a:lnTo>
                <a:lnTo>
                  <a:pt x="49656" y="383413"/>
                </a:lnTo>
                <a:lnTo>
                  <a:pt x="75946" y="328929"/>
                </a:lnTo>
                <a:lnTo>
                  <a:pt x="107187" y="276860"/>
                </a:lnTo>
                <a:lnTo>
                  <a:pt x="143637" y="228473"/>
                </a:lnTo>
                <a:lnTo>
                  <a:pt x="184150" y="184150"/>
                </a:lnTo>
                <a:lnTo>
                  <a:pt x="228473" y="143637"/>
                </a:lnTo>
                <a:lnTo>
                  <a:pt x="276860" y="107187"/>
                </a:lnTo>
                <a:lnTo>
                  <a:pt x="328929" y="75946"/>
                </a:lnTo>
                <a:lnTo>
                  <a:pt x="383413" y="49656"/>
                </a:lnTo>
                <a:lnTo>
                  <a:pt x="441198" y="28193"/>
                </a:lnTo>
                <a:lnTo>
                  <a:pt x="501650" y="12826"/>
                </a:lnTo>
                <a:lnTo>
                  <a:pt x="563879" y="3428"/>
                </a:lnTo>
                <a:lnTo>
                  <a:pt x="626745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0"/>
            <a:ext cx="7162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0"/>
            <a:ext cx="9144000" cy="304800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549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15250" y="77851"/>
            <a:ext cx="1066800" cy="1047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4926" y="95250"/>
            <a:ext cx="673100" cy="565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311150"/>
            <a:ext cx="914400" cy="774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78485"/>
            <a:ext cx="9144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259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Развитие грамматического строя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речи,</a:t>
            </a:r>
            <a:r>
              <a:rPr sz="2400" b="1" spc="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формирование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1420" y="444246"/>
            <a:ext cx="71729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предпосылок к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обучению</a:t>
            </a: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грамоте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726948"/>
            <a:ext cx="4774692" cy="3976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4312" y="1071499"/>
            <a:ext cx="4214812" cy="32862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9862" y="1027049"/>
            <a:ext cx="4304030" cy="3375025"/>
          </a:xfrm>
          <a:custGeom>
            <a:avLst/>
            <a:gdLst/>
            <a:ahLst/>
            <a:cxnLst/>
            <a:rect l="l" t="t" r="r" b="b"/>
            <a:pathLst>
              <a:path w="4304030" h="3375025">
                <a:moveTo>
                  <a:pt x="591426" y="0"/>
                </a:moveTo>
                <a:lnTo>
                  <a:pt x="4303712" y="0"/>
                </a:lnTo>
                <a:lnTo>
                  <a:pt x="4303712" y="2784094"/>
                </a:lnTo>
                <a:lnTo>
                  <a:pt x="4300791" y="2843403"/>
                </a:lnTo>
                <a:lnTo>
                  <a:pt x="4291774" y="2902204"/>
                </a:lnTo>
                <a:lnTo>
                  <a:pt x="4277169" y="2959227"/>
                </a:lnTo>
                <a:lnTo>
                  <a:pt x="4257357" y="3013710"/>
                </a:lnTo>
                <a:lnTo>
                  <a:pt x="4232465" y="3065272"/>
                </a:lnTo>
                <a:lnTo>
                  <a:pt x="4202874" y="3114294"/>
                </a:lnTo>
                <a:lnTo>
                  <a:pt x="4168457" y="3159760"/>
                </a:lnTo>
                <a:lnTo>
                  <a:pt x="4130357" y="3201797"/>
                </a:lnTo>
                <a:lnTo>
                  <a:pt x="4088447" y="3239897"/>
                </a:lnTo>
                <a:lnTo>
                  <a:pt x="4042981" y="3274187"/>
                </a:lnTo>
                <a:lnTo>
                  <a:pt x="3993959" y="3303904"/>
                </a:lnTo>
                <a:lnTo>
                  <a:pt x="3942397" y="3328797"/>
                </a:lnTo>
                <a:lnTo>
                  <a:pt x="3887787" y="3348608"/>
                </a:lnTo>
                <a:lnTo>
                  <a:pt x="3830764" y="3363087"/>
                </a:lnTo>
                <a:lnTo>
                  <a:pt x="3771963" y="3372104"/>
                </a:lnTo>
                <a:lnTo>
                  <a:pt x="3712654" y="3375025"/>
                </a:lnTo>
                <a:lnTo>
                  <a:pt x="0" y="3375025"/>
                </a:lnTo>
                <a:lnTo>
                  <a:pt x="0" y="591438"/>
                </a:lnTo>
                <a:lnTo>
                  <a:pt x="2946" y="532129"/>
                </a:lnTo>
                <a:lnTo>
                  <a:pt x="11950" y="473328"/>
                </a:lnTo>
                <a:lnTo>
                  <a:pt x="26530" y="416433"/>
                </a:lnTo>
                <a:lnTo>
                  <a:pt x="46354" y="361696"/>
                </a:lnTo>
                <a:lnTo>
                  <a:pt x="71691" y="310134"/>
                </a:lnTo>
                <a:lnTo>
                  <a:pt x="101142" y="261492"/>
                </a:lnTo>
                <a:lnTo>
                  <a:pt x="135039" y="215518"/>
                </a:lnTo>
                <a:lnTo>
                  <a:pt x="173316" y="173354"/>
                </a:lnTo>
                <a:lnTo>
                  <a:pt x="215468" y="135127"/>
                </a:lnTo>
                <a:lnTo>
                  <a:pt x="261391" y="101218"/>
                </a:lnTo>
                <a:lnTo>
                  <a:pt x="310032" y="71754"/>
                </a:lnTo>
                <a:lnTo>
                  <a:pt x="361594" y="46354"/>
                </a:lnTo>
                <a:lnTo>
                  <a:pt x="416318" y="26542"/>
                </a:lnTo>
                <a:lnTo>
                  <a:pt x="473316" y="12064"/>
                </a:lnTo>
                <a:lnTo>
                  <a:pt x="532091" y="3048"/>
                </a:lnTo>
                <a:lnTo>
                  <a:pt x="591426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99203" y="726948"/>
            <a:ext cx="4844796" cy="3976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43501" y="1071499"/>
            <a:ext cx="4286250" cy="32862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99051" y="1027049"/>
            <a:ext cx="4375150" cy="3375025"/>
          </a:xfrm>
          <a:custGeom>
            <a:avLst/>
            <a:gdLst/>
            <a:ahLst/>
            <a:cxnLst/>
            <a:rect l="l" t="t" r="r" b="b"/>
            <a:pathLst>
              <a:path w="4375150" h="3375025">
                <a:moveTo>
                  <a:pt x="591312" y="0"/>
                </a:moveTo>
                <a:lnTo>
                  <a:pt x="4375150" y="0"/>
                </a:lnTo>
                <a:lnTo>
                  <a:pt x="4375150" y="2784094"/>
                </a:lnTo>
                <a:lnTo>
                  <a:pt x="4372102" y="2843403"/>
                </a:lnTo>
                <a:lnTo>
                  <a:pt x="4363084" y="2902204"/>
                </a:lnTo>
                <a:lnTo>
                  <a:pt x="4348607" y="2959227"/>
                </a:lnTo>
                <a:lnTo>
                  <a:pt x="4328795" y="3013710"/>
                </a:lnTo>
                <a:lnTo>
                  <a:pt x="4303903" y="3065272"/>
                </a:lnTo>
                <a:lnTo>
                  <a:pt x="4274184" y="3114294"/>
                </a:lnTo>
                <a:lnTo>
                  <a:pt x="4239895" y="3159760"/>
                </a:lnTo>
                <a:lnTo>
                  <a:pt x="4201795" y="3201797"/>
                </a:lnTo>
                <a:lnTo>
                  <a:pt x="4159757" y="3239897"/>
                </a:lnTo>
                <a:lnTo>
                  <a:pt x="4114292" y="3274187"/>
                </a:lnTo>
                <a:lnTo>
                  <a:pt x="4065270" y="3303904"/>
                </a:lnTo>
                <a:lnTo>
                  <a:pt x="4013707" y="3328797"/>
                </a:lnTo>
                <a:lnTo>
                  <a:pt x="3959225" y="3348608"/>
                </a:lnTo>
                <a:lnTo>
                  <a:pt x="3902202" y="3363087"/>
                </a:lnTo>
                <a:lnTo>
                  <a:pt x="3843401" y="3372104"/>
                </a:lnTo>
                <a:lnTo>
                  <a:pt x="3784092" y="3375025"/>
                </a:lnTo>
                <a:lnTo>
                  <a:pt x="0" y="3375025"/>
                </a:lnTo>
                <a:lnTo>
                  <a:pt x="0" y="591438"/>
                </a:lnTo>
                <a:lnTo>
                  <a:pt x="2921" y="532129"/>
                </a:lnTo>
                <a:lnTo>
                  <a:pt x="11937" y="473328"/>
                </a:lnTo>
                <a:lnTo>
                  <a:pt x="26415" y="416433"/>
                </a:lnTo>
                <a:lnTo>
                  <a:pt x="46227" y="361696"/>
                </a:lnTo>
                <a:lnTo>
                  <a:pt x="71627" y="310134"/>
                </a:lnTo>
                <a:lnTo>
                  <a:pt x="101091" y="261492"/>
                </a:lnTo>
                <a:lnTo>
                  <a:pt x="135000" y="215518"/>
                </a:lnTo>
                <a:lnTo>
                  <a:pt x="173227" y="173354"/>
                </a:lnTo>
                <a:lnTo>
                  <a:pt x="215391" y="135127"/>
                </a:lnTo>
                <a:lnTo>
                  <a:pt x="261365" y="101218"/>
                </a:lnTo>
                <a:lnTo>
                  <a:pt x="310007" y="71754"/>
                </a:lnTo>
                <a:lnTo>
                  <a:pt x="361569" y="46354"/>
                </a:lnTo>
                <a:lnTo>
                  <a:pt x="416306" y="26542"/>
                </a:lnTo>
                <a:lnTo>
                  <a:pt x="473201" y="12064"/>
                </a:lnTo>
                <a:lnTo>
                  <a:pt x="532002" y="3048"/>
                </a:lnTo>
                <a:lnTo>
                  <a:pt x="591312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26564" y="3156202"/>
            <a:ext cx="4968240" cy="37017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71750" y="3500501"/>
            <a:ext cx="4278249" cy="31431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27300" y="3456051"/>
            <a:ext cx="4367530" cy="3232150"/>
          </a:xfrm>
          <a:custGeom>
            <a:avLst/>
            <a:gdLst/>
            <a:ahLst/>
            <a:cxnLst/>
            <a:rect l="l" t="t" r="r" b="b"/>
            <a:pathLst>
              <a:path w="4367530" h="3232150">
                <a:moveTo>
                  <a:pt x="567182" y="0"/>
                </a:moveTo>
                <a:lnTo>
                  <a:pt x="4367149" y="0"/>
                </a:lnTo>
                <a:lnTo>
                  <a:pt x="4367149" y="2664917"/>
                </a:lnTo>
                <a:lnTo>
                  <a:pt x="4364228" y="2721851"/>
                </a:lnTo>
                <a:lnTo>
                  <a:pt x="4355592" y="2778137"/>
                </a:lnTo>
                <a:lnTo>
                  <a:pt x="4341876" y="2832950"/>
                </a:lnTo>
                <a:lnTo>
                  <a:pt x="4322445" y="2885122"/>
                </a:lnTo>
                <a:lnTo>
                  <a:pt x="4298823" y="2934550"/>
                </a:lnTo>
                <a:lnTo>
                  <a:pt x="4270375" y="2981502"/>
                </a:lnTo>
                <a:lnTo>
                  <a:pt x="4237482" y="3025584"/>
                </a:lnTo>
                <a:lnTo>
                  <a:pt x="4200652" y="3065500"/>
                </a:lnTo>
                <a:lnTo>
                  <a:pt x="4160647" y="3102406"/>
                </a:lnTo>
                <a:lnTo>
                  <a:pt x="4116578" y="3135261"/>
                </a:lnTo>
                <a:lnTo>
                  <a:pt x="4069715" y="3163684"/>
                </a:lnTo>
                <a:lnTo>
                  <a:pt x="4020184" y="3187331"/>
                </a:lnTo>
                <a:lnTo>
                  <a:pt x="3968115" y="3206724"/>
                </a:lnTo>
                <a:lnTo>
                  <a:pt x="3913251" y="3220542"/>
                </a:lnTo>
                <a:lnTo>
                  <a:pt x="3856990" y="3229127"/>
                </a:lnTo>
                <a:lnTo>
                  <a:pt x="3799966" y="3232086"/>
                </a:lnTo>
                <a:lnTo>
                  <a:pt x="0" y="3232086"/>
                </a:lnTo>
                <a:lnTo>
                  <a:pt x="0" y="567055"/>
                </a:lnTo>
                <a:lnTo>
                  <a:pt x="2920" y="510159"/>
                </a:lnTo>
                <a:lnTo>
                  <a:pt x="11556" y="453898"/>
                </a:lnTo>
                <a:lnTo>
                  <a:pt x="25400" y="399034"/>
                </a:lnTo>
                <a:lnTo>
                  <a:pt x="44704" y="346837"/>
                </a:lnTo>
                <a:lnTo>
                  <a:pt x="68325" y="297434"/>
                </a:lnTo>
                <a:lnTo>
                  <a:pt x="96774" y="250571"/>
                </a:lnTo>
                <a:lnTo>
                  <a:pt x="129667" y="206501"/>
                </a:lnTo>
                <a:lnTo>
                  <a:pt x="166624" y="166497"/>
                </a:lnTo>
                <a:lnTo>
                  <a:pt x="206501" y="129666"/>
                </a:lnTo>
                <a:lnTo>
                  <a:pt x="250570" y="96774"/>
                </a:lnTo>
                <a:lnTo>
                  <a:pt x="297561" y="68325"/>
                </a:lnTo>
                <a:lnTo>
                  <a:pt x="346963" y="44703"/>
                </a:lnTo>
                <a:lnTo>
                  <a:pt x="399161" y="25273"/>
                </a:lnTo>
                <a:lnTo>
                  <a:pt x="453898" y="11429"/>
                </a:lnTo>
                <a:lnTo>
                  <a:pt x="510158" y="2921"/>
                </a:lnTo>
                <a:lnTo>
                  <a:pt x="567182" y="0"/>
                </a:lnTo>
                <a:close/>
              </a:path>
            </a:pathLst>
          </a:custGeom>
          <a:ln w="88900">
            <a:solidFill>
              <a:srgbClr val="5497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354</Words>
  <Application>Microsoft Office PowerPoint</Application>
  <PresentationFormat>Экран (4:3)</PresentationFormat>
  <Paragraphs>64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Слайд 1</vt:lpstr>
      <vt:lpstr>Актуальность  проблемы речевого развития</vt:lpstr>
      <vt:lpstr>п. 4.6. ФГОС ДО </vt:lpstr>
      <vt:lpstr>Речевое развитие (ФГОС ДО)</vt:lpstr>
      <vt:lpstr>Слайд 5</vt:lpstr>
      <vt:lpstr>Приемы, развивающие  речевую активность</vt:lpstr>
      <vt:lpstr>уляционная гимнастика</vt:lpstr>
      <vt:lpstr>тельная гимнастика</vt:lpstr>
      <vt:lpstr>Развитие грамматического строя речи, формирование</vt:lpstr>
      <vt:lpstr>Развитие связной речи</vt:lpstr>
      <vt:lpstr>Заучивание стихов по мнемотаблицам</vt:lpstr>
      <vt:lpstr>«Чудесный короб»</vt:lpstr>
      <vt:lpstr>Слайд 13</vt:lpstr>
      <vt:lpstr>Слайд 14</vt:lpstr>
      <vt:lpstr>«Индивидуальная работа»</vt:lpstr>
      <vt:lpstr>«Сюжетно ролевые игры»</vt:lpstr>
      <vt:lpstr>« Муха-Цокотуха»</vt:lpstr>
      <vt:lpstr>«Виртуальные экскурсии, Беседы»</vt:lpstr>
      <vt:lpstr>ие фонематического слуха</vt:lpstr>
      <vt:lpstr>Игры на липучках</vt:lpstr>
      <vt:lpstr>Программы и пособия по речевому развитию  Развитие речи</vt:lpstr>
      <vt:lpstr>Ознакомление с художественной литературой</vt:lpstr>
      <vt:lpstr>«Родное слово есть основа всякого умственного развития и сокровищница всех знаний: с него начинается всякое понимание, через него проходит, и к нему возвращается» 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ааа</cp:lastModifiedBy>
  <cp:revision>44</cp:revision>
  <dcterms:created xsi:type="dcterms:W3CDTF">2018-04-20T14:13:24Z</dcterms:created>
  <dcterms:modified xsi:type="dcterms:W3CDTF">2023-02-16T04:00:01Z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2016-08-04T00:00:00Z</vt:filetime>
  </property>
  <property fmtid="{D5CDD505-2E9C-101B-9397-08002B2CF9AE}" pid="3" name="Creator">
    <vt:lpwstr>convertstandard.com</vt:lpwstr>
  </property>
  <property fmtid="{D5CDD505-2E9C-101B-9397-08002B2CF9AE}" pid="4" name="LastSaved">
    <vt:filetime>2018-04-20T00:00:00Z</vt:filetime>
  </property>
</Properties>
</file>