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1" r:id="rId13"/>
    <p:sldId id="281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Секреты наставничества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Наставником стала я сама…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Позади 22 года в школе, за которые было много радостей и огорчений, но я ни разу не пожалела о своём выборе</a:t>
            </a:r>
          </a:p>
        </p:txBody>
      </p:sp>
      <p:pic>
        <p:nvPicPr>
          <p:cNvPr id="5" name="Рисунок 4" descr="C:\Users\User\Desktop\фото у горельефа и с юлей\013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>
            <a:fillRect/>
          </a:stretch>
        </p:blipFill>
        <p:spPr bwMode="auto">
          <a:xfrm>
            <a:off x="1752600" y="609600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95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i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Конкурс «Лучший учитель русского языка и литературы – 2015»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Одна из этих звёзд - моя</a:t>
            </a:r>
          </a:p>
        </p:txBody>
      </p:sp>
      <p:pic>
        <p:nvPicPr>
          <p:cNvPr id="5" name="Объект 4" descr="C:\Users\User\Pictures\0_f0ebd_8990f470_X4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3053"/>
            <a:ext cx="5111750" cy="3407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0_f0f0e_f58688a1_X4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35629"/>
            <a:ext cx="2844000" cy="42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Pictures\0_f0f0d_29f5c037_X4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4968000" cy="2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Microsoft\Windows\INetCache\Content.Word\IMG_22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42" y="3549600"/>
            <a:ext cx="2268000" cy="30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38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Как научить чему-либо взрослого человека, как передать ему знания? Люди учатся на своем опыте и собственных переживаниях, что напрямую связано с мотивацией.</a:t>
            </a:r>
            <a:endParaRPr lang="ru-RU" sz="2400" b="1" i="1" dirty="0">
              <a:solidFill>
                <a:srgbClr val="00206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Проблема многих новых сотрудников заключается в том, что они хотят работать, но не обладают достаточными умениями. Цель наставничества — помочь молодому специалисту «перейти» в квадрат «Могу, хочу», то есть позволить ему, кроме желания приобрести, и возможности для продуктивной деятельности.</a:t>
            </a:r>
            <a:endParaRPr lang="ru-RU" sz="2400" b="1" i="1" dirty="0">
              <a:solidFill>
                <a:srgbClr val="00206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Pictures\0005-006-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943"/>
            <a:ext cx="3096000" cy="42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0007-011-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2428875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14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Самый первый </a:t>
            </a:r>
            <a:r>
              <a:rPr lang="ru-RU" sz="3600" b="1" i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наставник </a:t>
            </a:r>
            <a:br>
              <a:rPr lang="ru-RU" sz="3600" b="1" i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3600" b="1" i="1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ru-RU" sz="3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секрет Даши)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i="1" dirty="0" err="1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Мингалёва</a:t>
            </a:r>
            <a:r>
              <a:rPr lang="ru-RU" i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Прасковья Фёдоровна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Пичуга (</a:t>
            </a:r>
            <a:r>
              <a:rPr lang="ru-RU" i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Мингалёва</a:t>
            </a:r>
            <a:r>
              <a:rPr lang="ru-RU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) Дарья Николаевна</a:t>
            </a:r>
          </a:p>
        </p:txBody>
      </p:sp>
      <p:pic>
        <p:nvPicPr>
          <p:cNvPr id="7" name="Объект 6" descr="C:\Users\User\AppData\Local\Microsoft\Windows\INetCache\Content.Word\Scan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40" y="2174875"/>
            <a:ext cx="2795308" cy="395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User\AppData\Local\Temp\DSC01612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2634806" cy="395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55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Правила общения с молодым педагогом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1. Не приказывать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2. Не угрожать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3. Не проповедовать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4. Не поучать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5. Не подсказывать решения 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6. Не выносить суждений 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7. Не оправдывать и не оправдываться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8. Не ставить «диагноз»</a:t>
            </a:r>
            <a:r>
              <a:rPr lang="ru-RU" sz="2000" b="1" i="1" dirty="0">
                <a:latin typeface="Segoe UI" pitchFamily="34" charset="0"/>
                <a:ea typeface="Calibri"/>
                <a:cs typeface="Segoe UI" pitchFamily="34" charset="0"/>
              </a:rPr>
              <a:t> </a:t>
            </a:r>
            <a:endParaRPr lang="ru-RU" sz="2000" b="1" i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 descr="C:\Users\User\AppData\Local\Temp\IMG_368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5" y="3946405"/>
            <a:ext cx="3636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E:\Даш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4" y="1524000"/>
            <a:ext cx="3744000" cy="2736000"/>
          </a:xfrm>
          <a:prstGeom prst="rect">
            <a:avLst/>
          </a:prstGeom>
          <a:noFill/>
          <a:ln w="38100">
            <a:solidFill>
              <a:srgbClr val="4F81BD"/>
            </a:solidFill>
          </a:ln>
          <a:extLst/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 flipH="1">
            <a:off x="-2514600" y="914400"/>
            <a:ext cx="2971800" cy="5211763"/>
          </a:xfrm>
        </p:spPr>
        <p:txBody>
          <a:bodyPr/>
          <a:lstStyle/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05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Роли педагога-наставника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/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«Проводник»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 «Защитник интересов»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 «Кумир»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«Консультант» 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 «Контролёр»</a:t>
            </a:r>
            <a:endParaRPr lang="ru-RU" b="1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Рисунок 5" descr="C:\Users\User\Pictures\0_f0eb4_5b7cb5ff_X4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9" y="1371600"/>
            <a:ext cx="3276000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fontAlgn="t">
              <a:spcBef>
                <a:spcPts val="0"/>
              </a:spcBef>
            </a:pPr>
            <a:endParaRPr lang="ru-RU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59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Стили наставничества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Инструктаж</a:t>
            </a:r>
            <a:r>
              <a:rPr lang="ru-RU" sz="1800" i="1" dirty="0">
                <a:latin typeface="Segoe UI" pitchFamily="34" charset="0"/>
                <a:ea typeface="Calibri"/>
                <a:cs typeface="Segoe UI" pitchFamily="34" charset="0"/>
              </a:rPr>
              <a:t> — </a:t>
            </a:r>
            <a:r>
              <a:rPr lang="ru-RU" sz="1600" b="1" i="1" dirty="0">
                <a:latin typeface="Segoe UI" pitchFamily="34" charset="0"/>
                <a:ea typeface="Calibri"/>
                <a:cs typeface="Segoe UI" pitchFamily="34" charset="0"/>
              </a:rPr>
              <a:t>это стиль, при котором наставник дает четкие пошаговые указания обучаемому или предлагает ему копировать свои собственные действия. </a:t>
            </a:r>
          </a:p>
          <a:p>
            <a:r>
              <a:rPr lang="ru-RU" sz="18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Объяснение</a:t>
            </a:r>
            <a:r>
              <a:rPr lang="ru-RU" sz="1800" b="1" dirty="0">
                <a:latin typeface="Segoe UI" pitchFamily="34" charset="0"/>
                <a:ea typeface="Calibri"/>
                <a:cs typeface="Segoe UI" pitchFamily="34" charset="0"/>
              </a:rPr>
              <a:t> — </a:t>
            </a:r>
            <a:r>
              <a:rPr lang="ru-RU" sz="1600" b="1" i="1" dirty="0">
                <a:latin typeface="Segoe UI" pitchFamily="34" charset="0"/>
                <a:ea typeface="Calibri"/>
                <a:cs typeface="Segoe UI" pitchFamily="34" charset="0"/>
              </a:rPr>
              <a:t>стиль, при котором наставник показывает, как правильно выполнить ту или иную работу, и подробно объясняет каждый шаг, дает обоснование своим действиям. </a:t>
            </a:r>
          </a:p>
          <a:p>
            <a:r>
              <a:rPr lang="ru-RU" sz="18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Развитие</a:t>
            </a:r>
            <a:r>
              <a:rPr lang="ru-RU" sz="1800" i="1" dirty="0">
                <a:latin typeface="Segoe UI" pitchFamily="34" charset="0"/>
                <a:ea typeface="Calibri"/>
                <a:cs typeface="Segoe UI" pitchFamily="34" charset="0"/>
              </a:rPr>
              <a:t> </a:t>
            </a:r>
            <a:r>
              <a:rPr lang="ru-RU" sz="1800" dirty="0">
                <a:latin typeface="Segoe UI" pitchFamily="34" charset="0"/>
                <a:ea typeface="Calibri"/>
                <a:cs typeface="Segoe UI" pitchFamily="34" charset="0"/>
              </a:rPr>
              <a:t>— </a:t>
            </a:r>
            <a:r>
              <a:rPr lang="ru-RU" sz="1600" b="1" i="1" dirty="0">
                <a:latin typeface="Segoe UI" pitchFamily="34" charset="0"/>
                <a:ea typeface="Calibri"/>
                <a:cs typeface="Segoe UI" pitchFamily="34" charset="0"/>
              </a:rPr>
              <a:t>это стиль, при котором наставник просто ставит перед обучаемым вопросы и предлагает ему объяснить, что, как и почему он будет делать.</a:t>
            </a:r>
            <a:endParaRPr lang="ru-RU" sz="1600" b="1" i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7" name="Объект 6" descr="C:\Users\User\Pictures\0006-009-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00" y="4126886"/>
            <a:ext cx="31320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Pictures\MSS._Statya_8._Prevy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564000" cy="25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40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Главная цель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6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Наставничество – </a:t>
            </a:r>
            <a:r>
              <a:rPr lang="ru-RU" sz="2600" b="1" i="1" dirty="0">
                <a:latin typeface="Segoe UI" pitchFamily="34" charset="0"/>
                <a:ea typeface="Calibri"/>
                <a:cs typeface="Segoe UI" pitchFamily="34" charset="0"/>
              </a:rPr>
              <a:t>процесс долгий и трудоемкий. Человек, занимающий должность наставника, прежде всего, должен быть терпеливым и целеустремленным. </a:t>
            </a:r>
            <a:r>
              <a:rPr lang="ru-RU" sz="26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Цель</a:t>
            </a:r>
            <a:r>
              <a:rPr lang="ru-RU" sz="2600" b="1" i="1" dirty="0">
                <a:latin typeface="Segoe UI" pitchFamily="34" charset="0"/>
                <a:ea typeface="Calibri"/>
                <a:cs typeface="Segoe UI" pitchFamily="34" charset="0"/>
              </a:rPr>
              <a:t>, которая ставится перед наставником, – сделать, как правило, за один год из выпускника вуза </a:t>
            </a:r>
            <a:r>
              <a:rPr lang="ru-RU" sz="26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грамотного специалиста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pic>
        <p:nvPicPr>
          <p:cNvPr id="6" name="Рисунок 5" descr="C:\Users\User\Desktop\фото аттестаты\11А репортаж\RIG_86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780000" cy="50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 flipH="1">
            <a:off x="-381000" y="2667000"/>
            <a:ext cx="838200" cy="3459163"/>
          </a:xfrm>
        </p:spPr>
        <p:txBody>
          <a:bodyPr>
            <a:normAutofit fontScale="85000" lnSpcReduction="20000"/>
          </a:bodyPr>
          <a:lstStyle/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C:\Users\User\Desktop\фото аттестаты\11А репортаж\RIG_86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00" y="5223686"/>
            <a:ext cx="3168000" cy="16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39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Урок – это таинство</a:t>
            </a:r>
          </a:p>
        </p:txBody>
      </p:sp>
      <p:pic>
        <p:nvPicPr>
          <p:cNvPr id="5" name="Объект 4" descr="C:\Users\User\AppData\Local\Temp\IMG_461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4038600" cy="303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C:\Users\User\AppData\Local\Temp\IMG_460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038600" cy="303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7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Вне урока – тоже работа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C:\Users\User\AppData\Local\Temp\IMG_439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" y="1524000"/>
            <a:ext cx="4040188" cy="303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User\AppData\Local\Temp\IMG_7318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00" y="1524000"/>
            <a:ext cx="4041775" cy="303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AppData\Local\Temp\IMG_67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96000"/>
            <a:ext cx="3888000" cy="27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AppData\Local\Temp\IMG_46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76000"/>
            <a:ext cx="3708000" cy="25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24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800" b="1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Наставникам, хранившим юность нашу,</a:t>
            </a:r>
            <a:b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Всем </a:t>
            </a:r>
            <a:r>
              <a:rPr lang="ru-RU" sz="2400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честию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, и мертвым, и живым,</a:t>
            </a:r>
            <a:b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К устам подъяв признательную чашу,</a:t>
            </a:r>
            <a:b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Не помня зла, за благо воздадим.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rgbClr val="002060"/>
                </a:solidFill>
                <a:latin typeface="Segoe UI" pitchFamily="34" charset="0"/>
                <a:ea typeface="+mj-ea"/>
                <a:cs typeface="Segoe UI" pitchFamily="34" charset="0"/>
              </a:rPr>
              <a:t>А.С. Пушкин </a:t>
            </a:r>
          </a:p>
          <a:p>
            <a:pPr marL="0" indent="0" algn="r">
              <a:buNone/>
            </a:pPr>
            <a:r>
              <a:rPr lang="ru-RU" sz="2400" b="1" i="1" dirty="0">
                <a:solidFill>
                  <a:srgbClr val="002060"/>
                </a:solidFill>
                <a:latin typeface="Segoe UI" pitchFamily="34" charset="0"/>
                <a:ea typeface="+mj-ea"/>
                <a:cs typeface="Segoe UI" pitchFamily="34" charset="0"/>
              </a:rPr>
              <a:t>«19 октября»</a:t>
            </a:r>
            <a:endParaRPr lang="ru-RU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C:\Users\User\Pictures\0002-003-O-skolko-nam-otkrytij-chudnykh-gotovit-prosveschenja-dukh-A.S.-Pushk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267075" cy="3629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93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Работа учителя – это счастье</a:t>
            </a:r>
          </a:p>
        </p:txBody>
      </p:sp>
      <p:pic>
        <p:nvPicPr>
          <p:cNvPr id="5" name="Объект 4" descr="C:\Users\User\Desktop\фото у горельефа и с юлей\ФОТО праздник 23.02.2017\IMG_194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4915"/>
            <a:ext cx="4038600" cy="302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фото у горельефа и с юлей\Для школы\SO2JNs5UPn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2401"/>
            <a:ext cx="3780000" cy="27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User\Desktop\фото у горельефа и с юлей\ФОТО праздник 23.02.2017\IMG_1959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00" y="1262401"/>
            <a:ext cx="4038600" cy="302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Microsoft\Windows\INetCache\Content.Word\IMG_0692-21-02-17-12-23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23515"/>
            <a:ext cx="3744000" cy="27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49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Советы наставника </a:t>
            </a:r>
            <a:br>
              <a:rPr lang="ru-RU" sz="3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(о работе и жизни)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Делать то, что должно быть сделано, – СЕГОДНЯ.</a:t>
            </a:r>
            <a:endParaRPr lang="ru-RU" sz="2400" b="1" i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Превращать препятствия в историю успеха.</a:t>
            </a:r>
            <a:endParaRPr lang="ru-RU" sz="2400" b="1" i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Находить позитивное в самых негативных моментах и обстоятельствах.</a:t>
            </a:r>
            <a:endParaRPr lang="ru-RU" sz="2400" b="1" i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Выходить далеко за границы своей зоны комфорта.</a:t>
            </a:r>
            <a:endParaRPr lang="ru-RU" sz="2400" b="1" i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Записывать свои мысли и новые идеи, чтобы вернуться к ним позже.</a:t>
            </a:r>
            <a:endParaRPr lang="ru-RU" sz="2400" b="1" i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Быть открытым для критики и обратной связи.</a:t>
            </a:r>
            <a:endParaRPr lang="ru-RU" sz="2400" b="1" i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Окружить себя единомышленниками.</a:t>
            </a:r>
            <a:endParaRPr lang="ru-RU" sz="2400" b="1" i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6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2714" y="1972932"/>
            <a:ext cx="7772400" cy="14020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Плохой учитель преподносит истину, </a:t>
            </a:r>
            <a:br>
              <a:rPr lang="ru-RU" sz="2400" b="1" i="1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хороший учит ее находить. </a:t>
            </a:r>
            <a:br>
              <a:rPr lang="ru-RU" sz="2400" b="1" i="1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</a:br>
            <a:r>
              <a:rPr lang="ru-RU" sz="2800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                               </a:t>
            </a:r>
            <a:r>
              <a:rPr lang="ru-RU" sz="2000" b="1" i="1" dirty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А. </a:t>
            </a:r>
            <a:r>
              <a:rPr lang="ru-RU" sz="2000" b="1" i="1" dirty="0" err="1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Дистервег</a:t>
            </a:r>
            <a:r>
              <a:rPr lang="ru-RU" sz="2000" b="1" i="1" dirty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  <a:br>
              <a:rPr lang="ru-RU" sz="2800" dirty="0">
                <a:solidFill>
                  <a:srgbClr val="0070C0"/>
                </a:solidFill>
                <a:latin typeface="Segoe UI" pitchFamily="34" charset="0"/>
                <a:ea typeface="Calibri"/>
                <a:cs typeface="Segoe UI" pitchFamily="34" charset="0"/>
              </a:rPr>
            </a:br>
            <a:endParaRPr lang="ru-RU" sz="28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66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Наставник – это…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14" y="266700"/>
            <a:ext cx="773119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ea typeface="Calibri"/>
                <a:cs typeface="Segoe UI" pitchFamily="34" charset="0"/>
              </a:rPr>
              <a:t>     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ea typeface="Calibri"/>
                <a:cs typeface="Segoe UI" pitchFamily="34" charset="0"/>
              </a:rPr>
              <a:t>Учитель, руководитель, воспитатель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18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Преподаватель в среднем учебном    заведении,        выполняющий работу      классного воспитателя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  </a:t>
            </a:r>
            <a:r>
              <a:rPr lang="ru-RU" sz="1800" b="1" i="1" dirty="0">
                <a:latin typeface="Segoe UI" pitchFamily="34" charset="0"/>
                <a:ea typeface="Calibri"/>
                <a:cs typeface="Segoe UI" pitchFamily="34" charset="0"/>
              </a:rPr>
              <a:t>  Высококвалифицированный специалист или опытный работник, у которого другие работники могут получить совет или поддержку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b="1" i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pPr marL="0" indent="0">
              <a:buNone/>
            </a:pP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Segoe UI" pitchFamily="34" charset="0"/>
              <a:ea typeface="Calibri"/>
              <a:cs typeface="Segoe UI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17CFEE-391E-4289-BA98-9AE4698B8EBD}"/>
              </a:ext>
            </a:extLst>
          </p:cNvPr>
          <p:cNvSpPr/>
          <p:nvPr/>
        </p:nvSpPr>
        <p:spPr>
          <a:xfrm>
            <a:off x="2535053" y="2427049"/>
            <a:ext cx="3227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Этимологическая справка</a:t>
            </a:r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AB11D92B-B3C4-4450-BCF7-BD3601A63E80}"/>
              </a:ext>
            </a:extLst>
          </p:cNvPr>
          <p:cNvSpPr txBox="1">
            <a:spLocks/>
          </p:cNvSpPr>
          <p:nvPr/>
        </p:nvSpPr>
        <p:spPr>
          <a:xfrm>
            <a:off x="880403" y="2764115"/>
            <a:ext cx="2853397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>
                <a:latin typeface="Segoe UI" pitchFamily="34" charset="0"/>
                <a:cs typeface="Segoe UI" pitchFamily="34" charset="0"/>
              </a:rPr>
              <a:t>Наставник - МЕНТОР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965D26-1FDA-4E1E-A72B-30446737BA30}"/>
              </a:ext>
            </a:extLst>
          </p:cNvPr>
          <p:cNvSpPr/>
          <p:nvPr/>
        </p:nvSpPr>
        <p:spPr>
          <a:xfrm>
            <a:off x="880403" y="3087596"/>
            <a:ext cx="36153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История наставничества уходит далеко в прошлое, термин ментор (наставник) впервые появился в "</a:t>
            </a:r>
            <a:r>
              <a:rPr lang="ru-RU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Одисcее</a:t>
            </a: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" Гомера, где Ментору поручалось королем </a:t>
            </a:r>
            <a:r>
              <a:rPr lang="ru-RU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Одисcеем</a:t>
            </a: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присматривать за его сыном </a:t>
            </a:r>
            <a:r>
              <a:rPr lang="ru-RU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Телемакусом</a:t>
            </a: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и его дворцом, в то время как он отправлялся воевать в Троянской войне</a:t>
            </a:r>
            <a:endParaRPr lang="ru-RU" b="1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7A5D419-FC7D-4ECD-B36A-9ED7B9A342F8}"/>
              </a:ext>
            </a:extLst>
          </p:cNvPr>
          <p:cNvSpPr txBox="1">
            <a:spLocks/>
          </p:cNvSpPr>
          <p:nvPr/>
        </p:nvSpPr>
        <p:spPr>
          <a:xfrm>
            <a:off x="4787057" y="2742751"/>
            <a:ext cx="3227487" cy="45192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Segoe UI" pitchFamily="34" charset="0"/>
                <a:cs typeface="Segoe UI" pitchFamily="34" charset="0"/>
              </a:rPr>
              <a:t>(из греческого языка)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0720D703-64A5-43A9-B81E-2CC6AAF5CF9A}"/>
              </a:ext>
            </a:extLst>
          </p:cNvPr>
          <p:cNvSpPr txBox="1">
            <a:spLocks/>
          </p:cNvSpPr>
          <p:nvPr/>
        </p:nvSpPr>
        <p:spPr>
          <a:xfrm>
            <a:off x="4569826" y="3229327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M</a:t>
            </a:r>
            <a:r>
              <a:rPr lang="ru-RU" b="1" dirty="0" err="1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en</a:t>
            </a:r>
            <a:r>
              <a:rPr lang="ru-RU" b="1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  <a:r>
              <a:rPr lang="ru-RU" b="1" dirty="0">
                <a:latin typeface="Segoe UI" pitchFamily="34" charset="0"/>
                <a:ea typeface="Calibri"/>
                <a:cs typeface="Segoe UI" pitchFamily="34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  <a:r>
              <a:rPr lang="ru-RU" b="1" dirty="0">
                <a:latin typeface="Segoe UI" pitchFamily="34" charset="0"/>
                <a:ea typeface="Calibri"/>
                <a:cs typeface="Segoe UI" pitchFamily="34" charset="0"/>
              </a:rPr>
              <a:t>«тот, кто думает», </a:t>
            </a:r>
            <a:r>
              <a:rPr lang="ru-RU" b="1" dirty="0" err="1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tor</a:t>
            </a:r>
            <a:r>
              <a:rPr lang="ru-RU" b="1" dirty="0">
                <a:latin typeface="Segoe UI" pitchFamily="34" charset="0"/>
                <a:ea typeface="Calibri"/>
                <a:cs typeface="Segoe UI" pitchFamily="34" charset="0"/>
              </a:rPr>
              <a:t> -суффикс</a:t>
            </a:r>
            <a:r>
              <a:rPr lang="en-US" b="1" dirty="0">
                <a:latin typeface="Segoe UI" pitchFamily="34" charset="0"/>
                <a:ea typeface="Calibri"/>
                <a:cs typeface="Segoe UI" pitchFamily="34" charset="0"/>
              </a:rPr>
              <a:t> </a:t>
            </a:r>
            <a:r>
              <a:rPr lang="ru-RU" b="1" dirty="0">
                <a:latin typeface="Segoe UI" pitchFamily="34" charset="0"/>
                <a:ea typeface="Calibri"/>
                <a:cs typeface="Segoe UI" pitchFamily="34" charset="0"/>
              </a:rPr>
              <a:t>мужского рода</a:t>
            </a:r>
          </a:p>
        </p:txBody>
      </p:sp>
    </p:spTree>
    <p:extLst>
      <p:ext uri="{BB962C8B-B14F-4D97-AF65-F5344CB8AC3E}">
        <p14:creationId xmlns:p14="http://schemas.microsoft.com/office/powerpoint/2010/main" val="365800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Этимологическая справка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837" y="1454542"/>
            <a:ext cx="4040188" cy="639762"/>
          </a:xfrm>
        </p:spPr>
        <p:txBody>
          <a:bodyPr/>
          <a:lstStyle/>
          <a:p>
            <a:r>
              <a:rPr lang="ru-RU" i="1" dirty="0">
                <a:latin typeface="Segoe UI" pitchFamily="34" charset="0"/>
                <a:cs typeface="Segoe UI" pitchFamily="34" charset="0"/>
              </a:rPr>
              <a:t>Наставник - МЕНТОР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История наставничества уходит далеко в прошлое, термин ментор (наставник) впервые появился в "</a:t>
            </a:r>
            <a:r>
              <a:rPr lang="ru-RU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Одисcее</a:t>
            </a: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" Гомера, где Ментору поручалось королем </a:t>
            </a:r>
            <a:r>
              <a:rPr lang="ru-RU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Одисcеем</a:t>
            </a: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присматривать за его сыном </a:t>
            </a:r>
            <a:r>
              <a:rPr lang="ru-RU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Телемакусом</a:t>
            </a:r>
            <a:r>
              <a:rPr lang="ru-RU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и его дворцом, в то время как он отправлялся воевать в Троянской войне</a:t>
            </a:r>
            <a:endParaRPr lang="ru-RU" b="1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1524000"/>
            <a:ext cx="4041775" cy="639762"/>
          </a:xfrm>
        </p:spPr>
        <p:txBody>
          <a:bodyPr>
            <a:normAutofit/>
          </a:bodyPr>
          <a:lstStyle/>
          <a:p>
            <a:r>
              <a:rPr lang="ru-RU" i="1" dirty="0">
                <a:latin typeface="Segoe UI" pitchFamily="34" charset="0"/>
                <a:cs typeface="Segoe UI" pitchFamily="34" charset="0"/>
              </a:rPr>
              <a:t>(из греческого языка)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M</a:t>
            </a:r>
            <a:r>
              <a:rPr lang="ru-RU" sz="3200" b="1" dirty="0" err="1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en</a:t>
            </a:r>
            <a:r>
              <a:rPr lang="ru-RU" sz="3200" b="1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  <a:r>
              <a:rPr lang="ru-RU" sz="3200" b="1" dirty="0">
                <a:latin typeface="Segoe UI" pitchFamily="34" charset="0"/>
                <a:ea typeface="Calibri"/>
                <a:cs typeface="Segoe UI" pitchFamily="34" charset="0"/>
              </a:rPr>
              <a:t>-</a:t>
            </a:r>
            <a:r>
              <a:rPr lang="ru-RU" sz="3200" b="1" dirty="0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  <a:r>
              <a:rPr lang="ru-RU" sz="3200" b="1" dirty="0">
                <a:latin typeface="Segoe UI" pitchFamily="34" charset="0"/>
                <a:ea typeface="Calibri"/>
                <a:cs typeface="Segoe UI" pitchFamily="34" charset="0"/>
              </a:rPr>
              <a:t>«тот, кто думает», </a:t>
            </a:r>
            <a:r>
              <a:rPr lang="ru-RU" sz="3200" b="1" dirty="0" err="1">
                <a:solidFill>
                  <a:srgbClr val="FF0000"/>
                </a:solidFill>
                <a:latin typeface="Segoe UI" pitchFamily="34" charset="0"/>
                <a:ea typeface="Calibri"/>
                <a:cs typeface="Segoe UI" pitchFamily="34" charset="0"/>
              </a:rPr>
              <a:t>tor</a:t>
            </a:r>
            <a:r>
              <a:rPr lang="ru-RU" sz="3200" b="1" dirty="0">
                <a:latin typeface="Segoe UI" pitchFamily="34" charset="0"/>
                <a:ea typeface="Calibri"/>
                <a:cs typeface="Segoe UI" pitchFamily="34" charset="0"/>
              </a:rPr>
              <a:t> -суффикс</a:t>
            </a:r>
            <a:r>
              <a:rPr lang="en-US" sz="3200" b="1" dirty="0">
                <a:latin typeface="Segoe UI" pitchFamily="34" charset="0"/>
                <a:ea typeface="Calibri"/>
                <a:cs typeface="Segoe UI" pitchFamily="34" charset="0"/>
              </a:rPr>
              <a:t> </a:t>
            </a:r>
            <a:r>
              <a:rPr lang="ru-RU" sz="3200" b="1" dirty="0">
                <a:latin typeface="Segoe UI" pitchFamily="34" charset="0"/>
                <a:ea typeface="Calibri"/>
                <a:cs typeface="Segoe UI" pitchFamily="34" charset="0"/>
              </a:rPr>
              <a:t>мужского рода</a:t>
            </a:r>
          </a:p>
        </p:txBody>
      </p:sp>
    </p:spTree>
    <p:extLst>
      <p:ext uri="{BB962C8B-B14F-4D97-AF65-F5344CB8AC3E}">
        <p14:creationId xmlns:p14="http://schemas.microsoft.com/office/powerpoint/2010/main" val="375073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Синонимы</a:t>
            </a:r>
            <a:br>
              <a:rPr lang="ru-RU" sz="5400" b="1" i="1" dirty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 руководитель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 учитель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3 вождь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4 тренер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5 преподаватель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6 педагог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7 владыка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8 инструктор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9 воспитатель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10 мэтр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11 идеолог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12 пастырь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13 магистр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14 гуру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15 свами </a:t>
            </a:r>
          </a:p>
          <a:p>
            <a:pPr marL="0" lvl="0" indent="0">
              <a:buNone/>
            </a:pPr>
            <a:endParaRPr lang="ru-RU" sz="2400" b="1" i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16 дидактик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17 ментор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18 супервайзер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19 </a:t>
            </a:r>
            <a:r>
              <a:rPr lang="ru-RU" sz="2400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назидатель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20 </a:t>
            </a:r>
            <a:r>
              <a:rPr lang="ru-RU" sz="2400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нравоучитель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21 </a:t>
            </a:r>
            <a:r>
              <a:rPr lang="ru-RU" sz="2400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наставитель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22 пестун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23 бодхисатва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24 </a:t>
            </a:r>
            <a:r>
              <a:rPr lang="ru-RU" sz="2400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тьютор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25 </a:t>
            </a:r>
            <a:r>
              <a:rPr lang="ru-RU" sz="2400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наказатель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26 </a:t>
            </a:r>
            <a:r>
              <a:rPr lang="ru-RU" sz="2400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детоводитель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27 </a:t>
            </a:r>
            <a:r>
              <a:rPr lang="ru-RU" sz="2400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детовод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28 </a:t>
            </a:r>
            <a:r>
              <a:rPr lang="ru-RU" sz="2400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дидаскал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</a:p>
          <a:p>
            <a:pPr lvl="0"/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29 </a:t>
            </a:r>
            <a:r>
              <a:rPr lang="ru-RU" sz="2400" b="1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нуси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03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Аристотель</a:t>
            </a:r>
            <a:endParaRPr lang="ru-RU" sz="3200" i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Наставником </a:t>
            </a:r>
            <a:r>
              <a:rPr lang="ru-RU" sz="2400" b="1" i="1" dirty="0">
                <a:latin typeface="Segoe UI" pitchFamily="34" charset="0"/>
                <a:ea typeface="Calibri"/>
                <a:cs typeface="Segoe UI" pitchFamily="34" charset="0"/>
              </a:rPr>
              <a:t>Александра Македонского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 на протяжении 20 лет был мудрый философ </a:t>
            </a:r>
            <a:r>
              <a:rPr lang="ru-RU" sz="2400" b="1" i="1" dirty="0">
                <a:latin typeface="Segoe UI" pitchFamily="34" charset="0"/>
                <a:ea typeface="Calibri"/>
                <a:cs typeface="Segoe UI" pitchFamily="34" charset="0"/>
              </a:rPr>
              <a:t>Аристотель</a:t>
            </a:r>
            <a:r>
              <a:rPr lang="ru-RU" sz="2400" b="1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. Именно он передал мальчику гуманистическую философию и научил ценить человеческие жизни. Благодаря его советам мы помним Александра </a:t>
            </a:r>
            <a:r>
              <a:rPr lang="ru-RU" sz="2400" b="1" i="1" dirty="0">
                <a:latin typeface="Segoe UI" pitchFamily="34" charset="0"/>
                <a:ea typeface="Calibri"/>
                <a:cs typeface="Segoe UI" pitchFamily="34" charset="0"/>
              </a:rPr>
              <a:t>не как тирана, а как великого полководца, исследователя и просветителя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Pictures\aristot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06000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Pictures\81935_html_m7a38c7a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0" y="3657600"/>
            <a:ext cx="3619500" cy="288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34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Никита Зотов </a:t>
            </a:r>
            <a:r>
              <a:rPr lang="ru-RU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ок</a:t>
            </a:r>
            <a:r>
              <a:rPr lang="ru-RU" dirty="0">
                <a:solidFill>
                  <a:srgbClr val="002060"/>
                </a:solidFill>
                <a:latin typeface="Segoe UI" pitchFamily="34" charset="0"/>
                <a:ea typeface="Calibri"/>
                <a:cs typeface="Segoe UI" pitchFamily="34" charset="0"/>
              </a:rPr>
              <a:t>. 1644—1718) -</a:t>
            </a:r>
            <a:endParaRPr lang="ru-RU" i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000" b="1" i="1">
                <a:solidFill>
                  <a:srgbClr val="002060"/>
                </a:solidFill>
                <a:latin typeface="Segoe UI" pitchFamily="34" charset="0"/>
                <a:ea typeface="+mj-ea"/>
                <a:cs typeface="Segoe UI" pitchFamily="34" charset="0"/>
              </a:rPr>
              <a:t>первый </a:t>
            </a:r>
            <a:r>
              <a:rPr lang="ru-RU" sz="2000" b="1" i="1" dirty="0">
                <a:solidFill>
                  <a:srgbClr val="002060"/>
                </a:solidFill>
                <a:latin typeface="Segoe UI" pitchFamily="34" charset="0"/>
                <a:ea typeface="+mj-ea"/>
                <a:cs typeface="Segoe UI" pitchFamily="34" charset="0"/>
              </a:rPr>
              <a:t>наставник Петра 1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Объект 6" descr="C:\Users\User\Pictures\-----------------------------.---------------------------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" b="211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48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Наставники А.С. Пушкина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    </a:t>
            </a:r>
            <a:r>
              <a:rPr lang="ru-RU" sz="2800" i="1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В.А. Жуковский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i="1" dirty="0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Н.Ф. </a:t>
            </a:r>
            <a:r>
              <a:rPr lang="ru-RU" sz="2800" i="1" dirty="0" err="1">
                <a:solidFill>
                  <a:srgbClr val="C00000"/>
                </a:solidFill>
                <a:latin typeface="Segoe UI" pitchFamily="34" charset="0"/>
                <a:ea typeface="Calibri"/>
                <a:cs typeface="Segoe UI" pitchFamily="34" charset="0"/>
              </a:rPr>
              <a:t>Кошанский</a:t>
            </a:r>
            <a:endParaRPr lang="ru-RU" sz="2800" i="1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endParaRPr lang="ru-RU" sz="2000" i="1" dirty="0">
              <a:solidFill>
                <a:srgbClr val="C00000"/>
              </a:solidFill>
              <a:latin typeface="Segoe UI" pitchFamily="34" charset="0"/>
              <a:ea typeface="Calibri"/>
              <a:cs typeface="Segoe UI" pitchFamily="34" charset="0"/>
            </a:endParaRPr>
          </a:p>
        </p:txBody>
      </p:sp>
      <p:pic>
        <p:nvPicPr>
          <p:cNvPr id="7" name="Объект 6" descr="&amp;fcy;&amp;ocy;&amp;tcy;&amp;ocy;&amp;gcy;&amp;rcy;&amp;acy;&amp;fcy;&amp;icy;&amp;yacy; &amp;Ncy;&amp;icy;&amp;kcy;&amp;ocy;&amp;lcy;&amp;acy;&amp;jcy; &amp;Kcy;&amp;ocy;&amp;shcy;&amp;acy;&amp;ncy;&amp;scy;&amp;kcy;&amp;icy;&amp;jcy;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363092" cy="395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User\Pictures\Василий Андреевич Жуковский_3r_html_m24c165f7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974907" cy="395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56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Мой наставник – Тюрина </a:t>
            </a:r>
            <a:br>
              <a:rPr lang="ru-RU" sz="3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Антонина Сергеевна</a:t>
            </a:r>
          </a:p>
        </p:txBody>
      </p:sp>
      <p:pic>
        <p:nvPicPr>
          <p:cNvPr id="5" name="Picture 2" descr="C:\Users\Лорочка\Desktop\фото\43281550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32470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Лорочка\Desktop\фото\ОГПУ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667000"/>
            <a:ext cx="4038600" cy="265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50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819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Segoe UI</vt:lpstr>
      <vt:lpstr>Times New Roman</vt:lpstr>
      <vt:lpstr>Office Theme</vt:lpstr>
      <vt:lpstr>Секреты наставничества</vt:lpstr>
      <vt:lpstr>Презентация PowerPoint</vt:lpstr>
      <vt:lpstr>Наставник – это…</vt:lpstr>
      <vt:lpstr>Этимологическая справка</vt:lpstr>
      <vt:lpstr>Синонимы </vt:lpstr>
      <vt:lpstr>Аристотель</vt:lpstr>
      <vt:lpstr>Никита Зотов (ок. 1644—1718) -</vt:lpstr>
      <vt:lpstr>Наставники А.С. Пушкина</vt:lpstr>
      <vt:lpstr>Мой наставник – Тюрина  Антонина Сергеевна</vt:lpstr>
      <vt:lpstr>Наставником стала я сама…</vt:lpstr>
      <vt:lpstr>Конкурс «Лучший учитель русского языка и литературы – 2015»</vt:lpstr>
      <vt:lpstr>Презентация PowerPoint</vt:lpstr>
      <vt:lpstr>Самый первый наставник  (секрет Даши)</vt:lpstr>
      <vt:lpstr>Правила общения с молодым педагогом</vt:lpstr>
      <vt:lpstr>Роли педагога-наставника</vt:lpstr>
      <vt:lpstr>Стили наставничества</vt:lpstr>
      <vt:lpstr>Главная цель</vt:lpstr>
      <vt:lpstr>Урок – это таинство</vt:lpstr>
      <vt:lpstr>Вне урока – тоже работа</vt:lpstr>
      <vt:lpstr>Работа учителя – это счастье</vt:lpstr>
      <vt:lpstr>Советы наставника  (о работе и жизни)</vt:lpstr>
      <vt:lpstr>Плохой учитель преподносит истину,  хороший учит ее находить.                                 А. Дистервег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Г305</cp:lastModifiedBy>
  <cp:revision>58</cp:revision>
  <dcterms:created xsi:type="dcterms:W3CDTF">2013-10-20T14:54:06Z</dcterms:created>
  <dcterms:modified xsi:type="dcterms:W3CDTF">2022-12-12T11:39:58Z</dcterms:modified>
</cp:coreProperties>
</file>