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9" r:id="rId7"/>
    <p:sldId id="261" r:id="rId8"/>
    <p:sldId id="263" r:id="rId9"/>
    <p:sldId id="264" r:id="rId10"/>
    <p:sldId id="265" r:id="rId11"/>
    <p:sldId id="266" r:id="rId12"/>
    <p:sldId id="267" r:id="rId13"/>
    <p:sldId id="268" r:id="rId14"/>
    <p:sldId id="270"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107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B4C71EC6-210F-42DE-9C53-41977AD35B3D}" type="datetimeFigureOut">
              <a:rPr lang="ru-RU" smtClean="0"/>
              <a:t>10.12.2024</a:t>
            </a:fld>
            <a:endParaRPr 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t>10.12.2024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t>10.12.2024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t>10.12.2024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B4C71EC6-210F-42DE-9C53-41977AD35B3D}" type="datetimeFigureOut">
              <a:rPr lang="ru-RU" smtClean="0"/>
              <a:t>10.12.2024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Объект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4C71EC6-210F-42DE-9C53-41977AD35B3D}" type="datetimeFigureOut">
              <a:rPr lang="ru-RU" smtClean="0"/>
              <a:t>10.12.2024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B4C71EC6-210F-42DE-9C53-41977AD35B3D}" type="datetimeFigureOut">
              <a:rPr lang="ru-RU" smtClean="0"/>
              <a:t>10.12.2024</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B4C71EC6-210F-42DE-9C53-41977AD35B3D}" type="datetimeFigureOut">
              <a:rPr lang="ru-RU" smtClean="0"/>
              <a:t>10.12.2024</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B4C71EC6-210F-42DE-9C53-41977AD35B3D}" type="datetimeFigureOut">
              <a:rPr lang="ru-RU" smtClean="0"/>
              <a:t>10.12.2024</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extLst/>
          </a:lstStyle>
          <a:p>
            <a:fld id="{B4C71EC6-210F-42DE-9C53-41977AD35B3D}" type="datetimeFigureOut">
              <a:rPr lang="ru-RU" smtClean="0"/>
              <a:t>10.12.2024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B4C71EC6-210F-42DE-9C53-41977AD35B3D}" type="datetimeFigureOut">
              <a:rPr lang="ru-RU" smtClean="0"/>
              <a:t>10.12.2024</a:t>
            </a:fld>
            <a:endParaRPr lang="ru-RU"/>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ru-RU"/>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B19B0651-EE4F-4900-A07F-96A6BFA9D0F0}" type="slidenum">
              <a:rPr lang="ru-RU" smtClean="0"/>
              <a:t>‹#›</a:t>
            </a:fld>
            <a:endParaRPr lang="ru-RU"/>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B4C71EC6-210F-42DE-9C53-41977AD35B3D}" type="datetimeFigureOut">
              <a:rPr lang="ru-RU" smtClean="0"/>
              <a:t>10.12.2024</a:t>
            </a:fld>
            <a:endParaRPr lang="ru-RU"/>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ru-RU"/>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43608" y="1268760"/>
            <a:ext cx="7558608" cy="792087"/>
          </a:xfrm>
        </p:spPr>
        <p:txBody>
          <a:bodyPr>
            <a:noAutofit/>
          </a:bodyPr>
          <a:lstStyle/>
          <a:p>
            <a:pPr algn="ctr"/>
            <a:r>
              <a:rPr lang="ru-RU" sz="1800" b="1" dirty="0">
                <a:solidFill>
                  <a:schemeClr val="tx1"/>
                </a:solidFill>
              </a:rPr>
              <a:t>Муниципальное бюджетное  общеобразовательное учреждение </a:t>
            </a:r>
            <a:br>
              <a:rPr lang="ru-RU" sz="1800" b="1" dirty="0">
                <a:solidFill>
                  <a:schemeClr val="tx1"/>
                </a:solidFill>
              </a:rPr>
            </a:br>
            <a:r>
              <a:rPr lang="ru-RU" sz="1800" b="1" dirty="0">
                <a:solidFill>
                  <a:schemeClr val="tx1"/>
                </a:solidFill>
              </a:rPr>
              <a:t>           МБОУ «</a:t>
            </a:r>
            <a:r>
              <a:rPr lang="ru-RU" sz="1800" b="1" dirty="0" err="1">
                <a:solidFill>
                  <a:schemeClr val="tx1"/>
                </a:solidFill>
              </a:rPr>
              <a:t>Устьянская</a:t>
            </a:r>
            <a:r>
              <a:rPr lang="ru-RU" sz="1800" b="1" dirty="0">
                <a:solidFill>
                  <a:schemeClr val="tx1"/>
                </a:solidFill>
              </a:rPr>
              <a:t> СОШ» </a:t>
            </a:r>
            <a:br>
              <a:rPr lang="ru-RU" sz="1800" b="1" dirty="0">
                <a:solidFill>
                  <a:schemeClr val="tx1"/>
                </a:solidFill>
              </a:rPr>
            </a:br>
            <a:r>
              <a:rPr lang="ru-RU" sz="1800" b="1" dirty="0" err="1">
                <a:solidFill>
                  <a:schemeClr val="tx1"/>
                </a:solidFill>
              </a:rPr>
              <a:t>Бурлинский</a:t>
            </a:r>
            <a:r>
              <a:rPr lang="ru-RU" sz="1800" b="1" dirty="0">
                <a:solidFill>
                  <a:schemeClr val="tx1"/>
                </a:solidFill>
              </a:rPr>
              <a:t> район, Алтайский край. </a:t>
            </a:r>
          </a:p>
        </p:txBody>
      </p:sp>
      <p:sp>
        <p:nvSpPr>
          <p:cNvPr id="3" name="Подзаголовок 2"/>
          <p:cNvSpPr>
            <a:spLocks noGrp="1"/>
          </p:cNvSpPr>
          <p:nvPr>
            <p:ph type="subTitle" idx="1"/>
          </p:nvPr>
        </p:nvSpPr>
        <p:spPr>
          <a:xfrm>
            <a:off x="971600" y="2924944"/>
            <a:ext cx="6800800" cy="1440160"/>
          </a:xfrm>
        </p:spPr>
        <p:txBody>
          <a:bodyPr/>
          <a:lstStyle/>
          <a:p>
            <a:pPr algn="ctr"/>
            <a:r>
              <a:rPr lang="ru-RU" dirty="0" smtClean="0">
                <a:solidFill>
                  <a:schemeClr val="tx1"/>
                </a:solidFill>
              </a:rPr>
              <a:t>ПРОЕКТ:</a:t>
            </a:r>
          </a:p>
          <a:p>
            <a:pPr algn="ctr"/>
            <a:r>
              <a:rPr lang="ru-RU" sz="2000" dirty="0" smtClean="0">
                <a:solidFill>
                  <a:schemeClr val="tx1"/>
                </a:solidFill>
              </a:rPr>
              <a:t>«Современный спортивный зал»</a:t>
            </a:r>
            <a:endParaRPr lang="ru-RU" sz="2000" dirty="0">
              <a:solidFill>
                <a:schemeClr val="tx1"/>
              </a:solidFill>
            </a:endParaRPr>
          </a:p>
          <a:p>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4516818"/>
            <a:ext cx="201771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33289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6287" y="332656"/>
            <a:ext cx="201771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755576" y="332656"/>
            <a:ext cx="6102424" cy="2893100"/>
          </a:xfrm>
          <a:prstGeom prst="rect">
            <a:avLst/>
          </a:prstGeom>
        </p:spPr>
        <p:txBody>
          <a:bodyPr wrap="square">
            <a:spAutoFit/>
          </a:bodyPr>
          <a:lstStyle/>
          <a:p>
            <a:r>
              <a:rPr lang="ru-RU" sz="2800" dirty="0"/>
              <a:t>Золотое правило спорта</a:t>
            </a:r>
            <a:r>
              <a:rPr lang="ru-RU" dirty="0"/>
              <a:t>-это сочетание,безопасности,удобства.Именно таким </a:t>
            </a:r>
            <a:r>
              <a:rPr lang="ru-RU" dirty="0" smtClean="0"/>
              <a:t> </a:t>
            </a:r>
            <a:r>
              <a:rPr lang="ru-RU" dirty="0"/>
              <a:t>должен бать спортивный зал.</a:t>
            </a:r>
          </a:p>
          <a:p>
            <a:endParaRPr lang="ru-RU" dirty="0"/>
          </a:p>
          <a:p>
            <a:r>
              <a:rPr lang="ru-RU" sz="2800" dirty="0"/>
              <a:t>Большой спортзал </a:t>
            </a:r>
            <a:r>
              <a:rPr lang="ru-RU" dirty="0"/>
              <a:t>в школе-это место проведения не только уроков по физкультуре, занятий спортивных секциях и спортивных соревнований с соседними школами, но и площадка для организации больших спортивных праздников</a:t>
            </a:r>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11960" y="3429000"/>
            <a:ext cx="4341732" cy="3266475"/>
          </a:xfrm>
          <a:prstGeom prst="rect">
            <a:avLst/>
          </a:prstGeom>
        </p:spPr>
      </p:pic>
    </p:spTree>
    <p:extLst>
      <p:ext uri="{BB962C8B-B14F-4D97-AF65-F5344CB8AC3E}">
        <p14:creationId xmlns:p14="http://schemas.microsoft.com/office/powerpoint/2010/main" val="2287423367"/>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188640"/>
            <a:ext cx="6462464" cy="1569660"/>
          </a:xfrm>
          <a:prstGeom prst="rect">
            <a:avLst/>
          </a:prstGeom>
        </p:spPr>
        <p:txBody>
          <a:bodyPr wrap="square">
            <a:spAutoFit/>
          </a:bodyPr>
          <a:lstStyle/>
          <a:p>
            <a:r>
              <a:rPr lang="ru-RU" sz="2400" dirty="0"/>
              <a:t>Для обустройства </a:t>
            </a:r>
            <a:r>
              <a:rPr lang="ru-RU" sz="2400" dirty="0" smtClean="0"/>
              <a:t>школьного современного спортивного зала у </a:t>
            </a:r>
            <a:r>
              <a:rPr lang="ru-RU" sz="2400" dirty="0"/>
              <a:t>нас уже  готова комната, в которой нужно  покрасить стены и расставить мебель</a:t>
            </a:r>
            <a:endParaRPr lang="ru-RU" dirty="0"/>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1273" y="247950"/>
            <a:ext cx="201771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descr="C:\Users\hp\Desktop\e22267fa-85ea-4e12-89a8-53d5dcfad31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3688" y="1844824"/>
            <a:ext cx="4788024" cy="3591018"/>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rot="10800000" flipV="1">
            <a:off x="4008025" y="5512297"/>
            <a:ext cx="745340" cy="523220"/>
          </a:xfrm>
          <a:prstGeom prst="rect">
            <a:avLst/>
          </a:prstGeom>
        </p:spPr>
        <p:txBody>
          <a:bodyPr wrap="square">
            <a:spAutoFit/>
          </a:bodyPr>
          <a:lstStyle/>
          <a:p>
            <a:r>
              <a:rPr lang="ru-RU" sz="2800" dirty="0"/>
              <a:t>ДО</a:t>
            </a:r>
          </a:p>
        </p:txBody>
      </p:sp>
    </p:spTree>
    <p:extLst>
      <p:ext uri="{BB962C8B-B14F-4D97-AF65-F5344CB8AC3E}">
        <p14:creationId xmlns:p14="http://schemas.microsoft.com/office/powerpoint/2010/main" val="37664475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5188685"/>
            <a:ext cx="201771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descr="C:\Users\hp\Desktop\72344ea2-19d1-495c-85b7-b2df620cca9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8024" y="3378067"/>
            <a:ext cx="4322005" cy="3241504"/>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hp\Desktop\a73c413b-0463-44b7-be57-5b667c9ac75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42049"/>
            <a:ext cx="4035881" cy="3026911"/>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ttps://avatars.mds.yandex.net/i?id=ea8fdaa230a7178343ee677740f14de08fd7d041-7548061-images-thumbs&amp;n=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5976" y="354334"/>
            <a:ext cx="4572000" cy="2714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6573325"/>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286462299"/>
              </p:ext>
            </p:extLst>
          </p:nvPr>
        </p:nvGraphicFramePr>
        <p:xfrm>
          <a:off x="251520" y="188640"/>
          <a:ext cx="8082644" cy="6574472"/>
        </p:xfrm>
        <a:graphic>
          <a:graphicData uri="http://schemas.openxmlformats.org/drawingml/2006/table">
            <a:tbl>
              <a:tblPr firstRow="1" bandRow="1">
                <a:tableStyleId>{5C22544A-7EE6-4342-B048-85BDC9FD1C3A}</a:tableStyleId>
              </a:tblPr>
              <a:tblGrid>
                <a:gridCol w="980452"/>
                <a:gridCol w="3322280"/>
                <a:gridCol w="2036960"/>
                <a:gridCol w="1742952"/>
              </a:tblGrid>
              <a:tr h="345508">
                <a:tc>
                  <a:txBody>
                    <a:bodyPr/>
                    <a:lstStyle/>
                    <a:p>
                      <a:r>
                        <a:rPr lang="ru-RU" dirty="0" smtClean="0"/>
                        <a:t>№п/п</a:t>
                      </a:r>
                    </a:p>
                    <a:p>
                      <a:endParaRPr lang="ru-RU" dirty="0"/>
                    </a:p>
                  </a:txBody>
                  <a:tcPr/>
                </a:tc>
                <a:tc>
                  <a:txBody>
                    <a:bodyPr/>
                    <a:lstStyle/>
                    <a:p>
                      <a:r>
                        <a:rPr lang="ru-RU" dirty="0" smtClean="0"/>
                        <a:t>Наименование</a:t>
                      </a:r>
                      <a:endParaRPr lang="ru-RU" dirty="0"/>
                    </a:p>
                  </a:txBody>
                  <a:tcPr/>
                </a:tc>
                <a:tc>
                  <a:txBody>
                    <a:bodyPr/>
                    <a:lstStyle/>
                    <a:p>
                      <a:r>
                        <a:rPr lang="ru-RU" dirty="0" smtClean="0"/>
                        <a:t>Количество </a:t>
                      </a:r>
                      <a:endParaRPr lang="ru-RU" dirty="0"/>
                    </a:p>
                  </a:txBody>
                  <a:tcPr>
                    <a:lnR w="12700" cap="flat" cmpd="sng" algn="ctr">
                      <a:solidFill>
                        <a:schemeClr val="tx1"/>
                      </a:solidFill>
                      <a:prstDash val="solid"/>
                      <a:round/>
                      <a:headEnd type="none" w="med" len="med"/>
                      <a:tailEnd type="none" w="med" len="med"/>
                    </a:lnR>
                  </a:tcPr>
                </a:tc>
                <a:tc>
                  <a:txBody>
                    <a:bodyPr/>
                    <a:lstStyle/>
                    <a:p>
                      <a:r>
                        <a:rPr lang="ru-RU" dirty="0" smtClean="0"/>
                        <a:t>Цена </a:t>
                      </a:r>
                    </a:p>
                    <a:p>
                      <a:endParaRPr lang="ru-RU" dirty="0"/>
                    </a:p>
                  </a:txBody>
                  <a:tcPr>
                    <a:lnL w="12700" cap="flat" cmpd="sng" algn="ctr">
                      <a:solidFill>
                        <a:schemeClr val="tx1"/>
                      </a:solidFill>
                      <a:prstDash val="solid"/>
                      <a:round/>
                      <a:headEnd type="none" w="med" len="med"/>
                      <a:tailEnd type="none" w="med" len="med"/>
                    </a:lnL>
                  </a:tcPr>
                </a:tc>
              </a:tr>
              <a:tr h="345508">
                <a:tc>
                  <a:txBody>
                    <a:bodyPr/>
                    <a:lstStyle/>
                    <a:p>
                      <a:pPr algn="l"/>
                      <a:r>
                        <a:rPr lang="ru-RU" sz="1600" dirty="0" smtClean="0">
                          <a:latin typeface="Times New Roman" pitchFamily="18" charset="0"/>
                          <a:cs typeface="Times New Roman" pitchFamily="18" charset="0"/>
                        </a:rPr>
                        <a:t>1</a:t>
                      </a:r>
                      <a:endParaRPr lang="ru-RU" sz="1600" dirty="0">
                        <a:latin typeface="Times New Roman" pitchFamily="18" charset="0"/>
                        <a:cs typeface="Times New Roman" pitchFamily="18" charset="0"/>
                      </a:endParaRPr>
                    </a:p>
                  </a:txBody>
                  <a:tcPr/>
                </a:tc>
                <a:tc>
                  <a:txBody>
                    <a:bodyPr/>
                    <a:lstStyle/>
                    <a:p>
                      <a:r>
                        <a:rPr lang="ru-RU" sz="1600" dirty="0" smtClean="0">
                          <a:latin typeface="+mn-lt"/>
                          <a:cs typeface="Times New Roman" pitchFamily="18" charset="0"/>
                        </a:rPr>
                        <a:t> </a:t>
                      </a:r>
                    </a:p>
                    <a:p>
                      <a:r>
                        <a:rPr lang="ru-RU" sz="1600" dirty="0" smtClean="0">
                          <a:latin typeface="+mn-lt"/>
                          <a:cs typeface="Times New Roman" pitchFamily="18" charset="0"/>
                        </a:rPr>
                        <a:t>Ноутбук</a:t>
                      </a:r>
                      <a:endParaRPr lang="ru-RU" sz="1600" dirty="0">
                        <a:latin typeface="+mn-lt"/>
                        <a:cs typeface="Times New Roman" pitchFamily="18" charset="0"/>
                      </a:endParaRPr>
                    </a:p>
                  </a:txBody>
                  <a:tcPr/>
                </a:tc>
                <a:tc>
                  <a:txBody>
                    <a:bodyPr/>
                    <a:lstStyle/>
                    <a:p>
                      <a:endParaRPr lang="ru-RU" sz="1600" dirty="0" smtClean="0">
                        <a:latin typeface="Times New Roman" pitchFamily="18" charset="0"/>
                        <a:cs typeface="Times New Roman" pitchFamily="18" charset="0"/>
                      </a:endParaRPr>
                    </a:p>
                    <a:p>
                      <a:r>
                        <a:rPr lang="ru-RU" sz="1600" dirty="0" smtClean="0">
                          <a:latin typeface="Times New Roman" pitchFamily="18" charset="0"/>
                          <a:cs typeface="Times New Roman" pitchFamily="18" charset="0"/>
                        </a:rPr>
                        <a:t>1</a:t>
                      </a:r>
                      <a:endParaRPr lang="ru-RU" sz="1600" dirty="0">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endParaRPr lang="ru-RU" sz="1600" dirty="0" smtClean="0">
                        <a:latin typeface="Times New Roman" pitchFamily="18" charset="0"/>
                        <a:cs typeface="Times New Roman" pitchFamily="18" charset="0"/>
                      </a:endParaRPr>
                    </a:p>
                    <a:p>
                      <a:r>
                        <a:rPr lang="ru-RU" sz="1600" baseline="0" dirty="0" smtClean="0">
                          <a:latin typeface="Times New Roman" pitchFamily="18" charset="0"/>
                          <a:cs typeface="Times New Roman" pitchFamily="18" charset="0"/>
                        </a:rPr>
                        <a:t>47 816</a:t>
                      </a:r>
                      <a:endParaRPr lang="ru-RU" sz="16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tr>
              <a:tr h="345508">
                <a:tc>
                  <a:txBody>
                    <a:bodyPr/>
                    <a:lstStyle/>
                    <a:p>
                      <a:pPr algn="l"/>
                      <a:r>
                        <a:rPr lang="ru-RU" sz="1600" dirty="0" smtClean="0">
                          <a:latin typeface="Times New Roman" pitchFamily="18" charset="0"/>
                          <a:cs typeface="Times New Roman" pitchFamily="18" charset="0"/>
                        </a:rPr>
                        <a:t>2</a:t>
                      </a:r>
                      <a:endParaRPr lang="ru-RU" sz="1600" dirty="0">
                        <a:latin typeface="Times New Roman" pitchFamily="18" charset="0"/>
                        <a:cs typeface="Times New Roman" pitchFamily="18" charset="0"/>
                      </a:endParaRPr>
                    </a:p>
                  </a:txBody>
                  <a:tcPr/>
                </a:tc>
                <a:tc>
                  <a:txBody>
                    <a:bodyPr/>
                    <a:lstStyle/>
                    <a:p>
                      <a:r>
                        <a:rPr lang="ru-RU" sz="1600" dirty="0" smtClean="0">
                          <a:latin typeface="+mn-lt"/>
                          <a:cs typeface="Times New Roman" pitchFamily="18" charset="0"/>
                        </a:rPr>
                        <a:t>Принтер</a:t>
                      </a:r>
                      <a:endParaRPr lang="ru-RU" sz="1600" dirty="0">
                        <a:latin typeface="+mn-lt"/>
                        <a:cs typeface="Times New Roman" pitchFamily="18" charset="0"/>
                      </a:endParaRPr>
                    </a:p>
                  </a:txBody>
                  <a:tcPr/>
                </a:tc>
                <a:tc>
                  <a:txBody>
                    <a:bodyPr/>
                    <a:lstStyle/>
                    <a:p>
                      <a:r>
                        <a:rPr lang="ru-RU" sz="1600" dirty="0" smtClean="0">
                          <a:latin typeface="Times New Roman" pitchFamily="18" charset="0"/>
                          <a:cs typeface="Times New Roman" pitchFamily="18" charset="0"/>
                        </a:rPr>
                        <a:t>1</a:t>
                      </a:r>
                      <a:endParaRPr lang="ru-RU" sz="1600" dirty="0">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r>
                        <a:rPr lang="ru-RU" sz="1600" dirty="0" smtClean="0">
                          <a:latin typeface="Times New Roman" pitchFamily="18" charset="0"/>
                          <a:cs typeface="Times New Roman" pitchFamily="18" charset="0"/>
                        </a:rPr>
                        <a:t>28 994</a:t>
                      </a:r>
                      <a:endParaRPr lang="ru-RU" sz="16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tr>
              <a:tr h="345508">
                <a:tc>
                  <a:txBody>
                    <a:bodyPr/>
                    <a:lstStyle/>
                    <a:p>
                      <a:pPr algn="l"/>
                      <a:r>
                        <a:rPr lang="ru-RU" sz="1600" dirty="0" smtClean="0">
                          <a:latin typeface="Times New Roman" pitchFamily="18" charset="0"/>
                          <a:cs typeface="Times New Roman" pitchFamily="18" charset="0"/>
                        </a:rPr>
                        <a:t>3</a:t>
                      </a:r>
                      <a:endParaRPr lang="ru-RU" sz="1600" dirty="0">
                        <a:latin typeface="Times New Roman" pitchFamily="18" charset="0"/>
                        <a:cs typeface="Times New Roman" pitchFamily="18" charset="0"/>
                      </a:endParaRPr>
                    </a:p>
                  </a:txBody>
                  <a:tcPr/>
                </a:tc>
                <a:tc>
                  <a:txBody>
                    <a:bodyPr/>
                    <a:lstStyle/>
                    <a:p>
                      <a:r>
                        <a:rPr lang="ru-RU" sz="1600" dirty="0" smtClean="0">
                          <a:latin typeface="+mn-lt"/>
                          <a:cs typeface="Times New Roman" pitchFamily="18" charset="0"/>
                        </a:rPr>
                        <a:t>Счётчик судейский</a:t>
                      </a:r>
                      <a:endParaRPr lang="ru-RU" sz="1600" dirty="0">
                        <a:latin typeface="+mn-lt"/>
                        <a:cs typeface="Times New Roman" pitchFamily="18" charset="0"/>
                      </a:endParaRPr>
                    </a:p>
                  </a:txBody>
                  <a:tcPr/>
                </a:tc>
                <a:tc>
                  <a:txBody>
                    <a:bodyPr/>
                    <a:lstStyle/>
                    <a:p>
                      <a:r>
                        <a:rPr lang="ru-RU" sz="1600" dirty="0" smtClean="0">
                          <a:latin typeface="Times New Roman" pitchFamily="18" charset="0"/>
                          <a:cs typeface="Times New Roman" pitchFamily="18" charset="0"/>
                        </a:rPr>
                        <a:t>1</a:t>
                      </a:r>
                      <a:endParaRPr lang="ru-RU" sz="1600" dirty="0">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r>
                        <a:rPr lang="ru-RU" sz="1600" dirty="0" smtClean="0">
                          <a:latin typeface="Times New Roman" pitchFamily="18" charset="0"/>
                          <a:cs typeface="Times New Roman" pitchFamily="18" charset="0"/>
                        </a:rPr>
                        <a:t>3 450</a:t>
                      </a:r>
                      <a:endParaRPr lang="ru-RU" sz="16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tr>
              <a:tr h="345508">
                <a:tc>
                  <a:txBody>
                    <a:bodyPr/>
                    <a:lstStyle/>
                    <a:p>
                      <a:pPr algn="l"/>
                      <a:r>
                        <a:rPr lang="ru-RU" sz="1600" dirty="0" smtClean="0">
                          <a:latin typeface="Times New Roman" pitchFamily="18" charset="0"/>
                          <a:cs typeface="Times New Roman" pitchFamily="18" charset="0"/>
                        </a:rPr>
                        <a:t>4</a:t>
                      </a:r>
                      <a:endParaRPr lang="ru-RU" sz="1600" dirty="0">
                        <a:latin typeface="Times New Roman" pitchFamily="18" charset="0"/>
                        <a:cs typeface="Times New Roman" pitchFamily="18" charset="0"/>
                      </a:endParaRPr>
                    </a:p>
                  </a:txBody>
                  <a:tcPr/>
                </a:tc>
                <a:tc>
                  <a:txBody>
                    <a:bodyPr/>
                    <a:lstStyle/>
                    <a:p>
                      <a:r>
                        <a:rPr lang="ru-RU" sz="1600" dirty="0" smtClean="0">
                          <a:latin typeface="+mn-lt"/>
                          <a:cs typeface="Times New Roman" pitchFamily="18" charset="0"/>
                        </a:rPr>
                        <a:t>Дорожка для прыжков</a:t>
                      </a:r>
                      <a:endParaRPr lang="ru-RU" sz="1600" dirty="0">
                        <a:latin typeface="+mn-lt"/>
                        <a:cs typeface="Times New Roman" pitchFamily="18" charset="0"/>
                      </a:endParaRPr>
                    </a:p>
                  </a:txBody>
                  <a:tcPr/>
                </a:tc>
                <a:tc>
                  <a:txBody>
                    <a:bodyPr/>
                    <a:lstStyle/>
                    <a:p>
                      <a:r>
                        <a:rPr lang="ru-RU" sz="1600" dirty="0" smtClean="0">
                          <a:latin typeface="Times New Roman" pitchFamily="18" charset="0"/>
                          <a:cs typeface="Times New Roman" pitchFamily="18" charset="0"/>
                        </a:rPr>
                        <a:t>1</a:t>
                      </a:r>
                      <a:endParaRPr lang="ru-RU" sz="1600" dirty="0">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r>
                        <a:rPr lang="ru-RU" sz="1600" dirty="0" smtClean="0">
                          <a:latin typeface="Times New Roman" pitchFamily="18" charset="0"/>
                          <a:cs typeface="Times New Roman" pitchFamily="18" charset="0"/>
                        </a:rPr>
                        <a:t>17</a:t>
                      </a:r>
                      <a:r>
                        <a:rPr lang="ru-RU" sz="1600" baseline="0" dirty="0" smtClean="0">
                          <a:latin typeface="Times New Roman" pitchFamily="18" charset="0"/>
                          <a:cs typeface="Times New Roman" pitchFamily="18" charset="0"/>
                        </a:rPr>
                        <a:t> 727</a:t>
                      </a:r>
                      <a:endParaRPr lang="ru-RU" sz="16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tr>
              <a:tr h="345508">
                <a:tc>
                  <a:txBody>
                    <a:bodyPr/>
                    <a:lstStyle/>
                    <a:p>
                      <a:pPr algn="l"/>
                      <a:r>
                        <a:rPr lang="ru-RU" sz="1600" dirty="0" smtClean="0">
                          <a:latin typeface="Times New Roman" pitchFamily="18" charset="0"/>
                          <a:cs typeface="Times New Roman" pitchFamily="18" charset="0"/>
                        </a:rPr>
                        <a:t>5</a:t>
                      </a:r>
                      <a:endParaRPr lang="ru-RU" sz="1600" dirty="0">
                        <a:latin typeface="Times New Roman" pitchFamily="18" charset="0"/>
                        <a:cs typeface="Times New Roman" pitchFamily="18" charset="0"/>
                      </a:endParaRPr>
                    </a:p>
                  </a:txBody>
                  <a:tcPr/>
                </a:tc>
                <a:tc>
                  <a:txBody>
                    <a:bodyPr/>
                    <a:lstStyle/>
                    <a:p>
                      <a:r>
                        <a:rPr lang="ru-RU" sz="1600" dirty="0" smtClean="0">
                          <a:latin typeface="+mn-lt"/>
                          <a:cs typeface="Times New Roman" pitchFamily="18" charset="0"/>
                        </a:rPr>
                        <a:t>Мяч</a:t>
                      </a:r>
                      <a:r>
                        <a:rPr lang="ru-RU" sz="1600" baseline="0" dirty="0" smtClean="0">
                          <a:latin typeface="+mn-lt"/>
                          <a:cs typeface="Times New Roman" pitchFamily="18" charset="0"/>
                        </a:rPr>
                        <a:t> футбольный </a:t>
                      </a:r>
                      <a:endParaRPr lang="ru-RU" sz="1600" dirty="0">
                        <a:latin typeface="+mn-lt"/>
                        <a:cs typeface="Times New Roman" pitchFamily="18" charset="0"/>
                      </a:endParaRPr>
                    </a:p>
                  </a:txBody>
                  <a:tcPr/>
                </a:tc>
                <a:tc>
                  <a:txBody>
                    <a:bodyPr/>
                    <a:lstStyle/>
                    <a:p>
                      <a:r>
                        <a:rPr lang="ru-RU" sz="1600" dirty="0" smtClean="0">
                          <a:latin typeface="Times New Roman" pitchFamily="18" charset="0"/>
                          <a:cs typeface="Times New Roman" pitchFamily="18" charset="0"/>
                        </a:rPr>
                        <a:t>5</a:t>
                      </a:r>
                      <a:endParaRPr lang="ru-RU" sz="1600" dirty="0">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r>
                        <a:rPr lang="ru-RU" sz="1600" dirty="0" smtClean="0">
                          <a:latin typeface="Times New Roman" pitchFamily="18" charset="0"/>
                          <a:cs typeface="Times New Roman" pitchFamily="18" charset="0"/>
                        </a:rPr>
                        <a:t>21</a:t>
                      </a:r>
                      <a:r>
                        <a:rPr lang="ru-RU" sz="1600" baseline="0" dirty="0" smtClean="0">
                          <a:latin typeface="Times New Roman" pitchFamily="18" charset="0"/>
                          <a:cs typeface="Times New Roman" pitchFamily="18" charset="0"/>
                        </a:rPr>
                        <a:t> 000</a:t>
                      </a:r>
                      <a:endParaRPr lang="ru-RU" sz="16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tr>
              <a:tr h="345508">
                <a:tc>
                  <a:txBody>
                    <a:bodyPr/>
                    <a:lstStyle/>
                    <a:p>
                      <a:pPr algn="l"/>
                      <a:r>
                        <a:rPr lang="ru-RU" sz="1600" dirty="0" smtClean="0">
                          <a:latin typeface="Times New Roman" pitchFamily="18" charset="0"/>
                          <a:cs typeface="Times New Roman" pitchFamily="18" charset="0"/>
                        </a:rPr>
                        <a:t>6</a:t>
                      </a:r>
                      <a:endParaRPr lang="ru-RU" sz="1600" dirty="0">
                        <a:latin typeface="Times New Roman" pitchFamily="18" charset="0"/>
                        <a:cs typeface="Times New Roman" pitchFamily="18" charset="0"/>
                      </a:endParaRPr>
                    </a:p>
                  </a:txBody>
                  <a:tcPr/>
                </a:tc>
                <a:tc>
                  <a:txBody>
                    <a:bodyPr/>
                    <a:lstStyle/>
                    <a:p>
                      <a:r>
                        <a:rPr lang="ru-RU" sz="1600" dirty="0" smtClean="0">
                          <a:latin typeface="+mn-lt"/>
                          <a:cs typeface="Times New Roman" pitchFamily="18" charset="0"/>
                        </a:rPr>
                        <a:t>Мяч баскетбольный </a:t>
                      </a:r>
                      <a:endParaRPr lang="ru-RU" sz="1600" dirty="0">
                        <a:latin typeface="+mn-lt"/>
                        <a:cs typeface="Times New Roman" pitchFamily="18" charset="0"/>
                      </a:endParaRPr>
                    </a:p>
                  </a:txBody>
                  <a:tcPr/>
                </a:tc>
                <a:tc>
                  <a:txBody>
                    <a:bodyPr/>
                    <a:lstStyle/>
                    <a:p>
                      <a:r>
                        <a:rPr lang="ru-RU" sz="1600" dirty="0" smtClean="0">
                          <a:latin typeface="Times New Roman" pitchFamily="18" charset="0"/>
                          <a:cs typeface="Times New Roman" pitchFamily="18" charset="0"/>
                        </a:rPr>
                        <a:t>10</a:t>
                      </a:r>
                      <a:endParaRPr lang="ru-RU" sz="1600" dirty="0">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r>
                        <a:rPr lang="ru-RU" sz="1600" dirty="0" smtClean="0">
                          <a:latin typeface="Times New Roman" pitchFamily="18" charset="0"/>
                          <a:cs typeface="Times New Roman" pitchFamily="18" charset="0"/>
                        </a:rPr>
                        <a:t>21 990</a:t>
                      </a:r>
                      <a:endParaRPr lang="ru-RU" sz="16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tr>
              <a:tr h="345508">
                <a:tc>
                  <a:txBody>
                    <a:bodyPr/>
                    <a:lstStyle/>
                    <a:p>
                      <a:pPr algn="l"/>
                      <a:r>
                        <a:rPr lang="ru-RU" sz="1600" dirty="0" smtClean="0">
                          <a:latin typeface="Times New Roman" pitchFamily="18" charset="0"/>
                          <a:cs typeface="Times New Roman" pitchFamily="18" charset="0"/>
                        </a:rPr>
                        <a:t>8</a:t>
                      </a:r>
                      <a:endParaRPr lang="ru-RU" sz="1600" dirty="0">
                        <a:latin typeface="Times New Roman" pitchFamily="18" charset="0"/>
                        <a:cs typeface="Times New Roman" pitchFamily="18" charset="0"/>
                      </a:endParaRPr>
                    </a:p>
                  </a:txBody>
                  <a:tcPr/>
                </a:tc>
                <a:tc>
                  <a:txBody>
                    <a:bodyPr/>
                    <a:lstStyle/>
                    <a:p>
                      <a:r>
                        <a:rPr lang="ru-RU" sz="1600" dirty="0" smtClean="0">
                          <a:latin typeface="+mn-lt"/>
                          <a:cs typeface="Times New Roman" pitchFamily="18" charset="0"/>
                        </a:rPr>
                        <a:t>Колонка</a:t>
                      </a:r>
                      <a:endParaRPr lang="ru-RU" sz="1600" dirty="0">
                        <a:latin typeface="+mn-lt"/>
                        <a:cs typeface="Times New Roman" pitchFamily="18" charset="0"/>
                      </a:endParaRPr>
                    </a:p>
                  </a:txBody>
                  <a:tcPr/>
                </a:tc>
                <a:tc>
                  <a:txBody>
                    <a:bodyPr/>
                    <a:lstStyle/>
                    <a:p>
                      <a:r>
                        <a:rPr lang="ru-RU" sz="1600" dirty="0" smtClean="0">
                          <a:latin typeface="Times New Roman" pitchFamily="18" charset="0"/>
                          <a:cs typeface="Times New Roman" pitchFamily="18" charset="0"/>
                        </a:rPr>
                        <a:t>1</a:t>
                      </a:r>
                      <a:endParaRPr lang="ru-RU" sz="1600" dirty="0">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r>
                        <a:rPr lang="ru-RU" sz="1600" dirty="0" smtClean="0">
                          <a:latin typeface="Times New Roman" pitchFamily="18" charset="0"/>
                          <a:cs typeface="Times New Roman" pitchFamily="18" charset="0"/>
                        </a:rPr>
                        <a:t>8990</a:t>
                      </a:r>
                      <a:endParaRPr lang="ru-RU" sz="16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tr>
              <a:tr h="345508">
                <a:tc>
                  <a:txBody>
                    <a:bodyPr/>
                    <a:lstStyle/>
                    <a:p>
                      <a:pPr algn="l"/>
                      <a:r>
                        <a:rPr lang="ru-RU" sz="1600" dirty="0" smtClean="0">
                          <a:latin typeface="Times New Roman" pitchFamily="18" charset="0"/>
                          <a:cs typeface="Times New Roman" pitchFamily="18" charset="0"/>
                        </a:rPr>
                        <a:t>9</a:t>
                      </a:r>
                      <a:endParaRPr lang="ru-RU" sz="1600" dirty="0">
                        <a:latin typeface="Times New Roman" pitchFamily="18" charset="0"/>
                        <a:cs typeface="Times New Roman" pitchFamily="18" charset="0"/>
                      </a:endParaRPr>
                    </a:p>
                  </a:txBody>
                  <a:tcPr/>
                </a:tc>
                <a:tc>
                  <a:txBody>
                    <a:bodyPr/>
                    <a:lstStyle/>
                    <a:p>
                      <a:r>
                        <a:rPr lang="ru-RU" sz="1600" dirty="0" smtClean="0">
                          <a:latin typeface="+mn-lt"/>
                          <a:cs typeface="Times New Roman" pitchFamily="18" charset="0"/>
                        </a:rPr>
                        <a:t>Мяч волейбольный </a:t>
                      </a:r>
                      <a:endParaRPr lang="ru-RU" sz="1600" dirty="0">
                        <a:latin typeface="+mn-lt"/>
                        <a:cs typeface="Times New Roman" pitchFamily="18" charset="0"/>
                      </a:endParaRPr>
                    </a:p>
                  </a:txBody>
                  <a:tcPr/>
                </a:tc>
                <a:tc>
                  <a:txBody>
                    <a:bodyPr/>
                    <a:lstStyle/>
                    <a:p>
                      <a:r>
                        <a:rPr lang="ru-RU" sz="1600" dirty="0" smtClean="0">
                          <a:latin typeface="Times New Roman" pitchFamily="18" charset="0"/>
                          <a:cs typeface="Times New Roman" pitchFamily="18" charset="0"/>
                        </a:rPr>
                        <a:t>10</a:t>
                      </a:r>
                      <a:endParaRPr lang="ru-RU" sz="1600" dirty="0">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r>
                        <a:rPr lang="ru-RU" sz="1600" dirty="0" smtClean="0">
                          <a:latin typeface="Times New Roman" pitchFamily="18" charset="0"/>
                          <a:cs typeface="Times New Roman" pitchFamily="18" charset="0"/>
                        </a:rPr>
                        <a:t>26</a:t>
                      </a:r>
                      <a:r>
                        <a:rPr lang="ru-RU" sz="1600" baseline="0" dirty="0" smtClean="0">
                          <a:latin typeface="Times New Roman" pitchFamily="18" charset="0"/>
                          <a:cs typeface="Times New Roman" pitchFamily="18" charset="0"/>
                        </a:rPr>
                        <a:t> 770</a:t>
                      </a:r>
                      <a:endParaRPr lang="ru-RU" sz="16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tr>
              <a:tr h="345508">
                <a:tc>
                  <a:txBody>
                    <a:bodyPr/>
                    <a:lstStyle/>
                    <a:p>
                      <a:pPr algn="l"/>
                      <a:r>
                        <a:rPr lang="ru-RU" sz="1600" dirty="0" smtClean="0">
                          <a:latin typeface="Times New Roman" pitchFamily="18" charset="0"/>
                          <a:cs typeface="Times New Roman" pitchFamily="18" charset="0"/>
                        </a:rPr>
                        <a:t>10</a:t>
                      </a:r>
                      <a:endParaRPr lang="ru-RU" sz="1600" dirty="0">
                        <a:latin typeface="Times New Roman" pitchFamily="18" charset="0"/>
                        <a:cs typeface="Times New Roman" pitchFamily="18" charset="0"/>
                      </a:endParaRPr>
                    </a:p>
                  </a:txBody>
                  <a:tcPr/>
                </a:tc>
                <a:tc>
                  <a:txBody>
                    <a:bodyPr/>
                    <a:lstStyle/>
                    <a:p>
                      <a:r>
                        <a:rPr lang="ru-RU" sz="1600" dirty="0" smtClean="0">
                          <a:latin typeface="+mn-lt"/>
                          <a:cs typeface="Times New Roman" pitchFamily="18" charset="0"/>
                        </a:rPr>
                        <a:t>Лыжные ботинки </a:t>
                      </a:r>
                      <a:endParaRPr lang="ru-RU" sz="1600" dirty="0">
                        <a:latin typeface="+mn-lt"/>
                        <a:cs typeface="Times New Roman" pitchFamily="18" charset="0"/>
                      </a:endParaRPr>
                    </a:p>
                  </a:txBody>
                  <a:tcPr/>
                </a:tc>
                <a:tc>
                  <a:txBody>
                    <a:bodyPr/>
                    <a:lstStyle/>
                    <a:p>
                      <a:r>
                        <a:rPr lang="ru-RU" sz="1600" dirty="0" smtClean="0">
                          <a:latin typeface="Times New Roman" pitchFamily="18" charset="0"/>
                          <a:cs typeface="Times New Roman" pitchFamily="18" charset="0"/>
                        </a:rPr>
                        <a:t>29</a:t>
                      </a:r>
                    </a:p>
                  </a:txBody>
                  <a:tcPr>
                    <a:lnR w="12700" cap="flat" cmpd="sng" algn="ctr">
                      <a:solidFill>
                        <a:schemeClr val="tx1"/>
                      </a:solidFill>
                      <a:prstDash val="solid"/>
                      <a:round/>
                      <a:headEnd type="none" w="med" len="med"/>
                      <a:tailEnd type="none" w="med" len="med"/>
                    </a:lnR>
                  </a:tcPr>
                </a:tc>
                <a:tc>
                  <a:txBody>
                    <a:bodyPr/>
                    <a:lstStyle/>
                    <a:p>
                      <a:r>
                        <a:rPr lang="ru-RU" sz="1600" dirty="0" smtClean="0">
                          <a:latin typeface="Times New Roman" pitchFamily="18" charset="0"/>
                          <a:cs typeface="Times New Roman" pitchFamily="18" charset="0"/>
                        </a:rPr>
                        <a:t>33</a:t>
                      </a:r>
                      <a:r>
                        <a:rPr lang="ru-RU" sz="1600" baseline="0" dirty="0" smtClean="0">
                          <a:latin typeface="Times New Roman" pitchFamily="18" charset="0"/>
                          <a:cs typeface="Times New Roman" pitchFamily="18" charset="0"/>
                        </a:rPr>
                        <a:t> 096</a:t>
                      </a:r>
                      <a:endParaRPr lang="ru-RU" sz="1600" dirty="0" smtClean="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tr>
              <a:tr h="345508">
                <a:tc>
                  <a:txBody>
                    <a:bodyPr/>
                    <a:lstStyle/>
                    <a:p>
                      <a:pPr algn="l"/>
                      <a:r>
                        <a:rPr lang="ru-RU" sz="1600" dirty="0" smtClean="0">
                          <a:latin typeface="Times New Roman" pitchFamily="18" charset="0"/>
                          <a:cs typeface="Times New Roman" pitchFamily="18" charset="0"/>
                        </a:rPr>
                        <a:t>11</a:t>
                      </a:r>
                      <a:endParaRPr lang="ru-RU" sz="1600" dirty="0">
                        <a:latin typeface="Times New Roman" pitchFamily="18" charset="0"/>
                        <a:cs typeface="Times New Roman" pitchFamily="18" charset="0"/>
                      </a:endParaRPr>
                    </a:p>
                  </a:txBody>
                  <a:tcPr/>
                </a:tc>
                <a:tc>
                  <a:txBody>
                    <a:bodyPr/>
                    <a:lstStyle/>
                    <a:p>
                      <a:r>
                        <a:rPr lang="ru-RU" sz="1600" dirty="0" smtClean="0">
                          <a:latin typeface="+mn-lt"/>
                          <a:cs typeface="Times New Roman" pitchFamily="18" charset="0"/>
                        </a:rPr>
                        <a:t>Лыжи</a:t>
                      </a:r>
                      <a:endParaRPr lang="ru-RU" sz="1600" dirty="0">
                        <a:latin typeface="+mn-lt"/>
                        <a:cs typeface="Times New Roman" pitchFamily="18" charset="0"/>
                      </a:endParaRPr>
                    </a:p>
                  </a:txBody>
                  <a:tcPr/>
                </a:tc>
                <a:tc>
                  <a:txBody>
                    <a:bodyPr/>
                    <a:lstStyle/>
                    <a:p>
                      <a:r>
                        <a:rPr lang="ru-RU" sz="1600" dirty="0" smtClean="0">
                          <a:latin typeface="Times New Roman" pitchFamily="18" charset="0"/>
                          <a:cs typeface="Times New Roman" pitchFamily="18" charset="0"/>
                        </a:rPr>
                        <a:t>20</a:t>
                      </a:r>
                    </a:p>
                  </a:txBody>
                  <a:tcPr>
                    <a:lnR w="12700" cap="flat" cmpd="sng" algn="ctr">
                      <a:solidFill>
                        <a:schemeClr val="tx1"/>
                      </a:solidFill>
                      <a:prstDash val="solid"/>
                      <a:round/>
                      <a:headEnd type="none" w="med" len="med"/>
                      <a:tailEnd type="none" w="med" len="med"/>
                    </a:lnR>
                  </a:tcPr>
                </a:tc>
                <a:tc>
                  <a:txBody>
                    <a:bodyPr/>
                    <a:lstStyle/>
                    <a:p>
                      <a:r>
                        <a:rPr lang="ru-RU" sz="1600" dirty="0" smtClean="0">
                          <a:latin typeface="Times New Roman" pitchFamily="18" charset="0"/>
                          <a:cs typeface="Times New Roman" pitchFamily="18" charset="0"/>
                        </a:rPr>
                        <a:t>47 250</a:t>
                      </a:r>
                    </a:p>
                  </a:txBody>
                  <a:tcPr>
                    <a:lnL w="12700" cap="flat" cmpd="sng" algn="ctr">
                      <a:solidFill>
                        <a:schemeClr val="tx1"/>
                      </a:solidFill>
                      <a:prstDash val="solid"/>
                      <a:round/>
                      <a:headEnd type="none" w="med" len="med"/>
                      <a:tailEnd type="none" w="med" len="med"/>
                    </a:lnL>
                  </a:tcPr>
                </a:tc>
              </a:tr>
              <a:tr h="345508">
                <a:tc>
                  <a:txBody>
                    <a:bodyPr/>
                    <a:lstStyle/>
                    <a:p>
                      <a:pPr algn="l"/>
                      <a:r>
                        <a:rPr lang="ru-RU" sz="1600" dirty="0" smtClean="0">
                          <a:latin typeface="Times New Roman" pitchFamily="18" charset="0"/>
                          <a:cs typeface="Times New Roman" pitchFamily="18" charset="0"/>
                        </a:rPr>
                        <a:t>12</a:t>
                      </a:r>
                      <a:endParaRPr lang="ru-RU" sz="1600" dirty="0">
                        <a:latin typeface="Times New Roman" pitchFamily="18" charset="0"/>
                        <a:cs typeface="Times New Roman" pitchFamily="18" charset="0"/>
                      </a:endParaRPr>
                    </a:p>
                  </a:txBody>
                  <a:tcPr/>
                </a:tc>
                <a:tc>
                  <a:txBody>
                    <a:bodyPr/>
                    <a:lstStyle/>
                    <a:p>
                      <a:r>
                        <a:rPr lang="ru-RU" sz="1600" dirty="0" smtClean="0">
                          <a:latin typeface="+mn-lt"/>
                          <a:cs typeface="Times New Roman" pitchFamily="18" charset="0"/>
                        </a:rPr>
                        <a:t>Проектор</a:t>
                      </a:r>
                      <a:endParaRPr lang="ru-RU" sz="1600" dirty="0">
                        <a:latin typeface="+mn-lt"/>
                        <a:cs typeface="Times New Roman" pitchFamily="18" charset="0"/>
                      </a:endParaRPr>
                    </a:p>
                  </a:txBody>
                  <a:tcPr/>
                </a:tc>
                <a:tc>
                  <a:txBody>
                    <a:bodyPr/>
                    <a:lstStyle/>
                    <a:p>
                      <a:r>
                        <a:rPr lang="ru-RU" sz="1600" dirty="0" smtClean="0">
                          <a:latin typeface="Times New Roman" pitchFamily="18" charset="0"/>
                          <a:cs typeface="Times New Roman" pitchFamily="18" charset="0"/>
                        </a:rPr>
                        <a:t>1</a:t>
                      </a:r>
                    </a:p>
                  </a:txBody>
                  <a:tcPr>
                    <a:lnR w="12700" cap="flat" cmpd="sng" algn="ctr">
                      <a:solidFill>
                        <a:schemeClr val="tx1"/>
                      </a:solidFill>
                      <a:prstDash val="solid"/>
                      <a:round/>
                      <a:headEnd type="none" w="med" len="med"/>
                      <a:tailEnd type="none" w="med" len="med"/>
                    </a:lnR>
                  </a:tcPr>
                </a:tc>
                <a:tc>
                  <a:txBody>
                    <a:bodyPr/>
                    <a:lstStyle/>
                    <a:p>
                      <a:r>
                        <a:rPr lang="ru-RU" sz="1600" dirty="0" smtClean="0">
                          <a:latin typeface="Times New Roman" pitchFamily="18" charset="0"/>
                          <a:cs typeface="Times New Roman" pitchFamily="18" charset="0"/>
                        </a:rPr>
                        <a:t>56 600</a:t>
                      </a:r>
                    </a:p>
                  </a:txBody>
                  <a:tcPr>
                    <a:lnL w="12700" cap="flat" cmpd="sng" algn="ctr">
                      <a:solidFill>
                        <a:schemeClr val="tx1"/>
                      </a:solidFill>
                      <a:prstDash val="solid"/>
                      <a:round/>
                      <a:headEnd type="none" w="med" len="med"/>
                      <a:tailEnd type="none" w="med" len="med"/>
                    </a:lnL>
                  </a:tcPr>
                </a:tc>
              </a:tr>
              <a:tr h="345508">
                <a:tc>
                  <a:txBody>
                    <a:bodyPr/>
                    <a:lstStyle/>
                    <a:p>
                      <a:pPr algn="l"/>
                      <a:r>
                        <a:rPr lang="ru-RU" sz="1600" dirty="0" smtClean="0">
                          <a:latin typeface="Times New Roman" pitchFamily="18" charset="0"/>
                          <a:cs typeface="Times New Roman" pitchFamily="18" charset="0"/>
                        </a:rPr>
                        <a:t>13</a:t>
                      </a:r>
                      <a:endParaRPr lang="ru-RU" sz="1600" dirty="0">
                        <a:latin typeface="Times New Roman" pitchFamily="18" charset="0"/>
                        <a:cs typeface="Times New Roman" pitchFamily="18" charset="0"/>
                      </a:endParaRPr>
                    </a:p>
                  </a:txBody>
                  <a:tcPr/>
                </a:tc>
                <a:tc>
                  <a:txBody>
                    <a:bodyPr/>
                    <a:lstStyle/>
                    <a:p>
                      <a:r>
                        <a:rPr lang="ru-RU" sz="1600" dirty="0" smtClean="0">
                          <a:latin typeface="+mn-lt"/>
                          <a:cs typeface="Times New Roman" pitchFamily="18" charset="0"/>
                        </a:rPr>
                        <a:t>Палки </a:t>
                      </a:r>
                      <a:r>
                        <a:rPr lang="ru-RU" sz="1600" smtClean="0">
                          <a:latin typeface="+mn-lt"/>
                          <a:cs typeface="Times New Roman" pitchFamily="18" charset="0"/>
                        </a:rPr>
                        <a:t>для лыж</a:t>
                      </a:r>
                      <a:endParaRPr lang="ru-RU" sz="1600" dirty="0">
                        <a:latin typeface="+mn-lt"/>
                        <a:cs typeface="Times New Roman" pitchFamily="18" charset="0"/>
                      </a:endParaRPr>
                    </a:p>
                  </a:txBody>
                  <a:tcPr/>
                </a:tc>
                <a:tc>
                  <a:txBody>
                    <a:bodyPr/>
                    <a:lstStyle/>
                    <a:p>
                      <a:r>
                        <a:rPr lang="ru-RU" sz="1600" dirty="0" smtClean="0">
                          <a:latin typeface="Times New Roman" pitchFamily="18" charset="0"/>
                          <a:cs typeface="Times New Roman" pitchFamily="18" charset="0"/>
                        </a:rPr>
                        <a:t>20</a:t>
                      </a:r>
                    </a:p>
                  </a:txBody>
                  <a:tcPr>
                    <a:lnR w="12700" cap="flat" cmpd="sng" algn="ctr">
                      <a:solidFill>
                        <a:schemeClr val="tx1"/>
                      </a:solidFill>
                      <a:prstDash val="solid"/>
                      <a:round/>
                      <a:headEnd type="none" w="med" len="med"/>
                      <a:tailEnd type="none" w="med" len="med"/>
                    </a:lnR>
                  </a:tcPr>
                </a:tc>
                <a:tc>
                  <a:txBody>
                    <a:bodyPr/>
                    <a:lstStyle/>
                    <a:p>
                      <a:r>
                        <a:rPr lang="ru-RU" sz="1600" dirty="0" smtClean="0">
                          <a:latin typeface="Times New Roman" pitchFamily="18" charset="0"/>
                          <a:cs typeface="Times New Roman" pitchFamily="18" charset="0"/>
                        </a:rPr>
                        <a:t>22 125</a:t>
                      </a:r>
                    </a:p>
                  </a:txBody>
                  <a:tcPr>
                    <a:lnL w="12700" cap="flat" cmpd="sng" algn="ctr">
                      <a:solidFill>
                        <a:schemeClr val="tx1"/>
                      </a:solidFill>
                      <a:prstDash val="solid"/>
                      <a:round/>
                      <a:headEnd type="none" w="med" len="med"/>
                      <a:tailEnd type="none" w="med" len="med"/>
                    </a:lnL>
                  </a:tcPr>
                </a:tc>
              </a:tr>
              <a:tr h="345508">
                <a:tc>
                  <a:txBody>
                    <a:bodyPr/>
                    <a:lstStyle/>
                    <a:p>
                      <a:pPr algn="l"/>
                      <a:r>
                        <a:rPr lang="ru-RU" sz="1600" dirty="0" smtClean="0">
                          <a:latin typeface="Times New Roman" pitchFamily="18" charset="0"/>
                          <a:cs typeface="Times New Roman" pitchFamily="18" charset="0"/>
                        </a:rPr>
                        <a:t>14</a:t>
                      </a:r>
                      <a:endParaRPr lang="ru-RU" sz="1600" dirty="0">
                        <a:latin typeface="Times New Roman" pitchFamily="18" charset="0"/>
                        <a:cs typeface="Times New Roman" pitchFamily="18" charset="0"/>
                      </a:endParaRPr>
                    </a:p>
                  </a:txBody>
                  <a:tcPr/>
                </a:tc>
                <a:tc>
                  <a:txBody>
                    <a:bodyPr/>
                    <a:lstStyle/>
                    <a:p>
                      <a:r>
                        <a:rPr lang="ru-RU" sz="1600" dirty="0" smtClean="0"/>
                        <a:t>Медицинбол</a:t>
                      </a:r>
                      <a:endParaRPr lang="ru-RU" sz="1600" dirty="0"/>
                    </a:p>
                  </a:txBody>
                  <a:tcPr/>
                </a:tc>
                <a:tc>
                  <a:txBody>
                    <a:bodyPr/>
                    <a:lstStyle/>
                    <a:p>
                      <a:r>
                        <a:rPr lang="ru-RU" sz="1600" dirty="0" smtClean="0">
                          <a:latin typeface="Times New Roman" pitchFamily="18" charset="0"/>
                          <a:cs typeface="Times New Roman" pitchFamily="18" charset="0"/>
                        </a:rPr>
                        <a:t>2</a:t>
                      </a:r>
                    </a:p>
                  </a:txBody>
                  <a:tcPr>
                    <a:lnR w="12700" cap="flat" cmpd="sng" algn="ctr">
                      <a:solidFill>
                        <a:schemeClr val="tx1"/>
                      </a:solidFill>
                      <a:prstDash val="solid"/>
                      <a:round/>
                      <a:headEnd type="none" w="med" len="med"/>
                      <a:tailEnd type="none" w="med" len="med"/>
                    </a:lnR>
                  </a:tcPr>
                </a:tc>
                <a:tc>
                  <a:txBody>
                    <a:bodyPr/>
                    <a:lstStyle/>
                    <a:p>
                      <a:r>
                        <a:rPr lang="ru-RU" sz="1600" baseline="0" dirty="0" smtClean="0">
                          <a:latin typeface="Times New Roman" pitchFamily="18" charset="0"/>
                          <a:cs typeface="Times New Roman" pitchFamily="18" charset="0"/>
                        </a:rPr>
                        <a:t>2416</a:t>
                      </a:r>
                      <a:endParaRPr lang="ru-RU" sz="1600" dirty="0" smtClean="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tr>
              <a:tr h="345508">
                <a:tc>
                  <a:txBody>
                    <a:bodyPr/>
                    <a:lstStyle/>
                    <a:p>
                      <a:pPr algn="l"/>
                      <a:r>
                        <a:rPr lang="ru-RU" sz="1600" dirty="0" smtClean="0">
                          <a:latin typeface="Times New Roman" pitchFamily="18" charset="0"/>
                          <a:cs typeface="Times New Roman" pitchFamily="18" charset="0"/>
                        </a:rPr>
                        <a:t>15</a:t>
                      </a:r>
                      <a:endParaRPr lang="ru-RU" sz="1600" dirty="0">
                        <a:latin typeface="Times New Roman" pitchFamily="18" charset="0"/>
                        <a:cs typeface="Times New Roman" pitchFamily="18" charset="0"/>
                      </a:endParaRPr>
                    </a:p>
                  </a:txBody>
                  <a:tcPr/>
                </a:tc>
                <a:tc>
                  <a:txBody>
                    <a:bodyPr/>
                    <a:lstStyle/>
                    <a:p>
                      <a:r>
                        <a:rPr lang="ru-RU" sz="1600" dirty="0" smtClean="0"/>
                        <a:t>Тумба для наклонов </a:t>
                      </a:r>
                      <a:endParaRPr lang="ru-RU" sz="1600" dirty="0"/>
                    </a:p>
                  </a:txBody>
                  <a:tcPr/>
                </a:tc>
                <a:tc>
                  <a:txBody>
                    <a:bodyPr/>
                    <a:lstStyle/>
                    <a:p>
                      <a:r>
                        <a:rPr lang="ru-RU" sz="1600" dirty="0" smtClean="0">
                          <a:latin typeface="Times New Roman" pitchFamily="18" charset="0"/>
                          <a:cs typeface="Times New Roman" pitchFamily="18" charset="0"/>
                        </a:rPr>
                        <a:t>1</a:t>
                      </a:r>
                    </a:p>
                  </a:txBody>
                  <a:tcPr>
                    <a:lnR w="12700" cap="flat" cmpd="sng" algn="ctr">
                      <a:solidFill>
                        <a:schemeClr val="tx1"/>
                      </a:solidFill>
                      <a:prstDash val="solid"/>
                      <a:round/>
                      <a:headEnd type="none" w="med" len="med"/>
                      <a:tailEnd type="none" w="med" len="med"/>
                    </a:lnR>
                  </a:tcPr>
                </a:tc>
                <a:tc>
                  <a:txBody>
                    <a:bodyPr/>
                    <a:lstStyle/>
                    <a:p>
                      <a:r>
                        <a:rPr lang="ru-RU" sz="1600" dirty="0" smtClean="0">
                          <a:latin typeface="Times New Roman" pitchFamily="18" charset="0"/>
                          <a:cs typeface="Times New Roman" pitchFamily="18" charset="0"/>
                        </a:rPr>
                        <a:t>5454</a:t>
                      </a:r>
                    </a:p>
                  </a:txBody>
                  <a:tcPr>
                    <a:lnL w="12700" cap="flat" cmpd="sng" algn="ctr">
                      <a:solidFill>
                        <a:schemeClr val="tx1"/>
                      </a:solidFill>
                      <a:prstDash val="solid"/>
                      <a:round/>
                      <a:headEnd type="none" w="med" len="med"/>
                      <a:tailEnd type="none" w="med" len="med"/>
                    </a:lnL>
                  </a:tcPr>
                </a:tc>
              </a:tr>
              <a:tr h="345508">
                <a:tc>
                  <a:txBody>
                    <a:bodyPr/>
                    <a:lstStyle/>
                    <a:p>
                      <a:pPr algn="l"/>
                      <a:r>
                        <a:rPr lang="ru-RU" sz="1600" dirty="0" smtClean="0">
                          <a:latin typeface="Times New Roman" pitchFamily="18" charset="0"/>
                          <a:cs typeface="Times New Roman" pitchFamily="18" charset="0"/>
                        </a:rPr>
                        <a:t>16</a:t>
                      </a:r>
                      <a:endParaRPr lang="ru-RU" sz="1600" dirty="0">
                        <a:latin typeface="Times New Roman" pitchFamily="18" charset="0"/>
                        <a:cs typeface="Times New Roman" pitchFamily="18" charset="0"/>
                      </a:endParaRPr>
                    </a:p>
                  </a:txBody>
                  <a:tcPr/>
                </a:tc>
                <a:tc>
                  <a:txBody>
                    <a:bodyPr/>
                    <a:lstStyle/>
                    <a:p>
                      <a:r>
                        <a:rPr lang="ru-RU" sz="1600" dirty="0" smtClean="0"/>
                        <a:t>Стол для армрестлинга</a:t>
                      </a:r>
                      <a:endParaRPr lang="ru-RU" sz="1600" dirty="0"/>
                    </a:p>
                  </a:txBody>
                  <a:tcPr/>
                </a:tc>
                <a:tc>
                  <a:txBody>
                    <a:bodyPr/>
                    <a:lstStyle/>
                    <a:p>
                      <a:r>
                        <a:rPr lang="ru-RU" sz="1600" dirty="0" smtClean="0">
                          <a:latin typeface="Times New Roman" pitchFamily="18" charset="0"/>
                          <a:cs typeface="Times New Roman" pitchFamily="18" charset="0"/>
                        </a:rPr>
                        <a:t>1</a:t>
                      </a:r>
                    </a:p>
                  </a:txBody>
                  <a:tcPr>
                    <a:lnR w="12700" cap="flat" cmpd="sng" algn="ctr">
                      <a:solidFill>
                        <a:schemeClr val="tx1"/>
                      </a:solidFill>
                      <a:prstDash val="solid"/>
                      <a:round/>
                      <a:headEnd type="none" w="med" len="med"/>
                      <a:tailEnd type="none" w="med" len="med"/>
                    </a:lnR>
                  </a:tcPr>
                </a:tc>
                <a:tc>
                  <a:txBody>
                    <a:bodyPr/>
                    <a:lstStyle/>
                    <a:p>
                      <a:r>
                        <a:rPr lang="ru-RU" sz="1600" dirty="0" smtClean="0">
                          <a:latin typeface="Times New Roman" pitchFamily="18" charset="0"/>
                          <a:cs typeface="Times New Roman" pitchFamily="18" charset="0"/>
                        </a:rPr>
                        <a:t>32</a:t>
                      </a:r>
                      <a:r>
                        <a:rPr lang="ru-RU" sz="1600" baseline="0" dirty="0" smtClean="0">
                          <a:latin typeface="Times New Roman" pitchFamily="18" charset="0"/>
                          <a:cs typeface="Times New Roman" pitchFamily="18" charset="0"/>
                        </a:rPr>
                        <a:t> 158</a:t>
                      </a:r>
                      <a:endParaRPr lang="ru-RU" sz="1600" dirty="0" smtClean="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tr>
              <a:tr h="191538">
                <a:tc>
                  <a:txBody>
                    <a:bodyPr/>
                    <a:lstStyle/>
                    <a:p>
                      <a:pPr algn="l"/>
                      <a:endParaRPr lang="ru-RU" sz="1600" dirty="0">
                        <a:latin typeface="Times New Roman" pitchFamily="18" charset="0"/>
                        <a:cs typeface="Times New Roman" pitchFamily="18" charset="0"/>
                      </a:endParaRPr>
                    </a:p>
                  </a:txBody>
                  <a:tcPr/>
                </a:tc>
                <a:tc>
                  <a:txBody>
                    <a:bodyPr/>
                    <a:lstStyle/>
                    <a:p>
                      <a:r>
                        <a:rPr lang="ru-RU" sz="2800" dirty="0" smtClean="0"/>
                        <a:t>ИТОГО</a:t>
                      </a:r>
                      <a:endParaRPr lang="ru-RU" sz="2800" dirty="0"/>
                    </a:p>
                  </a:txBody>
                  <a:tcPr/>
                </a:tc>
                <a:tc>
                  <a:txBody>
                    <a:bodyPr/>
                    <a:lstStyle/>
                    <a:p>
                      <a:r>
                        <a:rPr lang="ru-RU" sz="1600" dirty="0" smtClean="0">
                          <a:latin typeface="Times New Roman" pitchFamily="18" charset="0"/>
                          <a:cs typeface="Times New Roman" pitchFamily="18" charset="0"/>
                        </a:rPr>
                        <a:t>1</a:t>
                      </a:r>
                    </a:p>
                  </a:txBody>
                  <a:tcPr>
                    <a:lnR w="12700" cap="flat" cmpd="sng" algn="ctr">
                      <a:solidFill>
                        <a:schemeClr val="tx1"/>
                      </a:solidFill>
                      <a:prstDash val="solid"/>
                      <a:round/>
                      <a:headEnd type="none" w="med" len="med"/>
                      <a:tailEnd type="none" w="med" len="med"/>
                    </a:lnR>
                  </a:tcPr>
                </a:tc>
                <a:tc>
                  <a:txBody>
                    <a:bodyPr/>
                    <a:lstStyle/>
                    <a:p>
                      <a:r>
                        <a:rPr lang="ru-RU" sz="2800" dirty="0" smtClean="0">
                          <a:latin typeface="Times New Roman" pitchFamily="18" charset="0"/>
                          <a:cs typeface="Times New Roman" pitchFamily="18" charset="0"/>
                        </a:rPr>
                        <a:t>430 </a:t>
                      </a:r>
                      <a:r>
                        <a:rPr lang="ru-RU" sz="2800" dirty="0" err="1" smtClean="0">
                          <a:latin typeface="Times New Roman" pitchFamily="18" charset="0"/>
                          <a:cs typeface="Times New Roman" pitchFamily="18" charset="0"/>
                        </a:rPr>
                        <a:t>тыс</a:t>
                      </a:r>
                      <a:endParaRPr lang="ru-RU" sz="2800" dirty="0" smtClean="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tr>
            </a:tbl>
          </a:graphicData>
        </a:graphic>
      </p:graphicFrame>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326" y="0"/>
            <a:ext cx="201771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6124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43808" y="116632"/>
            <a:ext cx="2141799" cy="769441"/>
          </a:xfrm>
          <a:prstGeom prst="rect">
            <a:avLst/>
          </a:prstGeom>
        </p:spPr>
        <p:txBody>
          <a:bodyPr wrap="square">
            <a:spAutoFit/>
          </a:bodyPr>
          <a:lstStyle/>
          <a:p>
            <a:r>
              <a:rPr lang="ru-RU" sz="4400" dirty="0">
                <a:solidFill>
                  <a:srgbClr val="FF0000"/>
                </a:solidFill>
                <a:latin typeface="Times New Roman" panose="02020603050405020304" pitchFamily="18" charset="0"/>
                <a:cs typeface="Times New Roman" panose="02020603050405020304" pitchFamily="18" charset="0"/>
              </a:rPr>
              <a:t>Вывод</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6287" y="95213"/>
            <a:ext cx="201771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1475656" y="979450"/>
            <a:ext cx="5382344" cy="2392643"/>
          </a:xfrm>
          <a:prstGeom prst="rect">
            <a:avLst/>
          </a:prstGeom>
        </p:spPr>
        <p:txBody>
          <a:bodyPr wrap="square">
            <a:spAutoFit/>
          </a:bodyPr>
          <a:lstStyle/>
          <a:p>
            <a:r>
              <a:rPr lang="ru-RU" dirty="0"/>
              <a:t>Спортивный зал нам нужен для того, чтобы поддерживать свое здоровье. Мышечная нагрузка очень важна нашему телу не только для того, чтобы мышцы не были дряблыми. Мышечная нагрузка улучшает работу всех систем организма, нормализует обмен веществ и работу гормональной системы. Мышечная нагрузка необходима не только взрослым, но и детям.</a:t>
            </a:r>
          </a:p>
        </p:txBody>
      </p:sp>
    </p:spTree>
    <p:extLst>
      <p:ext uri="{BB962C8B-B14F-4D97-AF65-F5344CB8AC3E}">
        <p14:creationId xmlns:p14="http://schemas.microsoft.com/office/powerpoint/2010/main" val="2715099016"/>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320931"/>
            <a:ext cx="6534472" cy="2739211"/>
          </a:xfrm>
          <a:prstGeom prst="rect">
            <a:avLst/>
          </a:prstGeom>
        </p:spPr>
        <p:txBody>
          <a:bodyPr wrap="square">
            <a:spAutoFit/>
          </a:bodyPr>
          <a:lstStyle/>
          <a:p>
            <a:r>
              <a:rPr lang="ru-RU" sz="2800" dirty="0"/>
              <a:t>План:</a:t>
            </a:r>
          </a:p>
          <a:p>
            <a:endParaRPr lang="ru-RU" dirty="0"/>
          </a:p>
          <a:p>
            <a:r>
              <a:rPr lang="ru-RU" dirty="0"/>
              <a:t>1.  Цели и задачи проекта.</a:t>
            </a:r>
          </a:p>
          <a:p>
            <a:endParaRPr lang="ru-RU" dirty="0"/>
          </a:p>
          <a:p>
            <a:r>
              <a:rPr lang="ru-RU" dirty="0"/>
              <a:t>2.  Что такое современный спортивный зал, и зачем он нужен?</a:t>
            </a:r>
          </a:p>
          <a:p>
            <a:endParaRPr lang="ru-RU" dirty="0"/>
          </a:p>
          <a:p>
            <a:r>
              <a:rPr lang="ru-RU" dirty="0" smtClean="0"/>
              <a:t>3.Спортивные советы ученикам .</a:t>
            </a:r>
            <a:endParaRPr lang="ru-RU" dirty="0"/>
          </a:p>
          <a:p>
            <a:endParaRPr lang="ru-RU" dirty="0"/>
          </a:p>
          <a:p>
            <a:r>
              <a:rPr lang="ru-RU" dirty="0"/>
              <a:t>4.  Реализация проекта</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7953" y="3206750"/>
            <a:ext cx="4286250" cy="365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1078" y="235228"/>
            <a:ext cx="201771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1383748"/>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340768"/>
            <a:ext cx="6606480" cy="1477328"/>
          </a:xfrm>
          <a:prstGeom prst="rect">
            <a:avLst/>
          </a:prstGeom>
        </p:spPr>
        <p:txBody>
          <a:bodyPr wrap="square">
            <a:spAutoFit/>
          </a:bodyPr>
          <a:lstStyle/>
          <a:p>
            <a:r>
              <a:rPr lang="ru-RU" dirty="0"/>
              <a:t>Создать современный зал для школьников, обеспечить комфортное условия для тренировок, доступность современных технологий, разнообразие спортивных направлений способствующие повышению уровню активности и развитию спортивных талантов.</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61243"/>
            <a:ext cx="4395787" cy="127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6287" y="178796"/>
            <a:ext cx="201771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Picture backgroun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08289" y="2818096"/>
            <a:ext cx="3435995" cy="3435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37652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865687" cy="127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323528" y="1052736"/>
            <a:ext cx="6912768" cy="1477328"/>
          </a:xfrm>
          <a:prstGeom prst="rect">
            <a:avLst/>
          </a:prstGeom>
        </p:spPr>
        <p:txBody>
          <a:bodyPr wrap="square">
            <a:spAutoFit/>
          </a:bodyPr>
          <a:lstStyle/>
          <a:p>
            <a:r>
              <a:rPr lang="ru-RU" dirty="0"/>
              <a:t>1.Привлечение обучающихся школы к объединение на основе общности интересов в команды по различным видом спорта;</a:t>
            </a:r>
          </a:p>
          <a:p>
            <a:r>
              <a:rPr lang="ru-RU" dirty="0"/>
              <a:t>2.Воспитание у обучающихся школы устойчивого интереса к систематическим занятием физической культурой,спортом,туризмом,к здоровому образу жизни.</a:t>
            </a: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168499"/>
            <a:ext cx="201771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https://avatars.mds.yandex.net/i?id=b0fce2f881dd69bd75042dd3d490b348a5509ace-12752528-images-thumbs&amp;n=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7977" y="3429000"/>
            <a:ext cx="3048000" cy="304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8649851"/>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50305"/>
            <a:ext cx="6535737" cy="127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1273" y="247950"/>
            <a:ext cx="201771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descr="C:\Users\hp\Desktop\0a4e4b87-7476-45ed-86fe-3157edf250e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65154" y="3420126"/>
            <a:ext cx="4583832" cy="343787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467544" y="1132187"/>
            <a:ext cx="6189526" cy="1807858"/>
          </a:xfrm>
          <a:prstGeom prst="rect">
            <a:avLst/>
          </a:prstGeom>
        </p:spPr>
        <p:txBody>
          <a:bodyPr wrap="square">
            <a:spAutoFit/>
          </a:bodyPr>
          <a:lstStyle/>
          <a:p>
            <a:r>
              <a:rPr lang="ru-RU" dirty="0"/>
              <a:t>Спортзал в школе является неотъемлемой частью образовательной среды, способствующей физическому развитию и здоровью учащихся. Однако создание и оборудование подходящего спортивного пространства требует внимательного планирования и учета множества ключевых аспектов.</a:t>
            </a:r>
          </a:p>
        </p:txBody>
      </p:sp>
    </p:spTree>
    <p:extLst>
      <p:ext uri="{BB962C8B-B14F-4D97-AF65-F5344CB8AC3E}">
        <p14:creationId xmlns:p14="http://schemas.microsoft.com/office/powerpoint/2010/main" val="9893745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1273" y="247950"/>
            <a:ext cx="201771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https://avatars.mds.yandex.net/i?id=86b8da476c6ea48ed756df8ab372fbbf51e88540-10415168-images-thumbs&amp;n=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5667" y="2852936"/>
            <a:ext cx="3983319" cy="398332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323528" y="247950"/>
            <a:ext cx="6534472" cy="2062103"/>
          </a:xfrm>
          <a:prstGeom prst="rect">
            <a:avLst/>
          </a:prstGeom>
        </p:spPr>
        <p:txBody>
          <a:bodyPr wrap="square">
            <a:spAutoFit/>
          </a:bodyPr>
          <a:lstStyle/>
          <a:p>
            <a:r>
              <a:rPr lang="ru-RU" sz="2800" dirty="0"/>
              <a:t>Физическая культура </a:t>
            </a:r>
            <a:r>
              <a:rPr lang="ru-RU" dirty="0"/>
              <a:t>– </a:t>
            </a:r>
            <a:r>
              <a:rPr lang="ru-RU" sz="2000" dirty="0"/>
              <a:t>часть общей культуры общества, направленная на укрепление и повышение уровня здоровья. Созданию основы для сохранения и улучшения физического и духовного здоровья учащихся в значительной степени способствует организация спортивно-оздоровительной работы в школе.</a:t>
            </a:r>
          </a:p>
        </p:txBody>
      </p:sp>
      <p:pic>
        <p:nvPicPr>
          <p:cNvPr id="1026" name="Picture 2" descr="https://avatars.mds.yandex.net/i?id=7ddfb29318618b5efb9cb25c854cd4e1-5234336-images-thumbs&amp;n=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678" y="3059630"/>
            <a:ext cx="3048000" cy="304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3426472"/>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1273" y="247950"/>
            <a:ext cx="201771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179512" y="247950"/>
            <a:ext cx="6678488" cy="2431435"/>
          </a:xfrm>
          <a:prstGeom prst="rect">
            <a:avLst/>
          </a:prstGeom>
        </p:spPr>
        <p:txBody>
          <a:bodyPr wrap="square">
            <a:spAutoFit/>
          </a:bodyPr>
          <a:lstStyle/>
          <a:p>
            <a:r>
              <a:rPr lang="ru-RU" sz="3200" b="1" dirty="0"/>
              <a:t>Спорт — это </a:t>
            </a:r>
            <a:r>
              <a:rPr lang="ru-RU" sz="2000" b="1" dirty="0"/>
              <a:t>не только укрепление мышц и костей</a:t>
            </a:r>
            <a:r>
              <a:rPr lang="ru-RU" sz="2000" dirty="0"/>
              <a:t>, </a:t>
            </a:r>
            <a:endParaRPr lang="ru-RU" sz="2000" dirty="0" smtClean="0"/>
          </a:p>
          <a:p>
            <a:r>
              <a:rPr lang="ru-RU" sz="2000" b="1" dirty="0"/>
              <a:t>-</a:t>
            </a:r>
            <a:r>
              <a:rPr lang="ru-RU" sz="2000" b="1" dirty="0" smtClean="0"/>
              <a:t>Укрепление </a:t>
            </a:r>
            <a:r>
              <a:rPr lang="ru-RU" sz="2000" b="1" dirty="0"/>
              <a:t>сердечно-сосудистой системы</a:t>
            </a:r>
            <a:r>
              <a:rPr lang="ru-RU" sz="2000" dirty="0" smtClean="0"/>
              <a:t>..</a:t>
            </a:r>
            <a:r>
              <a:rPr lang="ru-RU" sz="2000" dirty="0"/>
              <a:t> </a:t>
            </a:r>
          </a:p>
          <a:p>
            <a:r>
              <a:rPr lang="ru-RU" sz="2000" b="1" dirty="0" smtClean="0"/>
              <a:t>-Улучшение </a:t>
            </a:r>
            <a:r>
              <a:rPr lang="ru-RU" sz="2000" b="1" dirty="0"/>
              <a:t>обмена веществ</a:t>
            </a:r>
            <a:r>
              <a:rPr lang="ru-RU" sz="2000" dirty="0" smtClean="0"/>
              <a:t>..</a:t>
            </a:r>
            <a:r>
              <a:rPr lang="ru-RU" sz="2000" dirty="0"/>
              <a:t> </a:t>
            </a:r>
          </a:p>
          <a:p>
            <a:r>
              <a:rPr lang="ru-RU" sz="2000" b="1" dirty="0" smtClean="0"/>
              <a:t>-Повышение </a:t>
            </a:r>
            <a:r>
              <a:rPr lang="ru-RU" sz="2000" b="1" dirty="0"/>
              <a:t>выносливости</a:t>
            </a:r>
            <a:r>
              <a:rPr lang="ru-RU" sz="2000" dirty="0"/>
              <a:t>.  </a:t>
            </a:r>
          </a:p>
          <a:p>
            <a:r>
              <a:rPr lang="ru-RU" sz="2000" b="1" dirty="0" smtClean="0"/>
              <a:t>-Выработка </a:t>
            </a:r>
            <a:r>
              <a:rPr lang="ru-RU" sz="2000" b="1" dirty="0"/>
              <a:t>эндорфинов</a:t>
            </a:r>
            <a:r>
              <a:rPr lang="ru-RU" sz="2000" dirty="0"/>
              <a:t>.  </a:t>
            </a:r>
            <a:endParaRPr lang="ru-RU" sz="2000" dirty="0" smtClean="0"/>
          </a:p>
          <a:p>
            <a:r>
              <a:rPr lang="ru-RU" sz="2000" b="1" dirty="0"/>
              <a:t>-</a:t>
            </a:r>
            <a:r>
              <a:rPr lang="ru-RU" sz="2000" b="1" dirty="0" smtClean="0"/>
              <a:t>Укрепление </a:t>
            </a:r>
            <a:r>
              <a:rPr lang="ru-RU" sz="2000" b="1" dirty="0"/>
              <a:t>и развитие нервной системы</a:t>
            </a:r>
            <a:r>
              <a:rPr lang="ru-RU" sz="2000" dirty="0" smtClean="0"/>
              <a:t>..</a:t>
            </a:r>
            <a:r>
              <a:rPr lang="ru-RU" sz="2000" dirty="0"/>
              <a:t> </a:t>
            </a:r>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08431" y="2924944"/>
            <a:ext cx="4653468" cy="3501008"/>
          </a:xfrm>
          <a:prstGeom prst="rect">
            <a:avLst/>
          </a:prstGeom>
        </p:spPr>
      </p:pic>
    </p:spTree>
    <p:extLst>
      <p:ext uri="{BB962C8B-B14F-4D97-AF65-F5344CB8AC3E}">
        <p14:creationId xmlns:p14="http://schemas.microsoft.com/office/powerpoint/2010/main" val="7788341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1273" y="247950"/>
            <a:ext cx="201771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323528" y="116632"/>
            <a:ext cx="4427984" cy="3170099"/>
          </a:xfrm>
          <a:prstGeom prst="rect">
            <a:avLst/>
          </a:prstGeom>
        </p:spPr>
        <p:txBody>
          <a:bodyPr wrap="square">
            <a:spAutoFit/>
          </a:bodyPr>
          <a:lstStyle/>
          <a:p>
            <a:r>
              <a:rPr lang="ru-RU" b="1" dirty="0" smtClean="0"/>
              <a:t> </a:t>
            </a:r>
            <a:r>
              <a:rPr lang="ru-RU" sz="2800" dirty="0" smtClean="0"/>
              <a:t>Спортивные советы ученикам </a:t>
            </a:r>
          </a:p>
          <a:p>
            <a:r>
              <a:rPr lang="ru-RU" sz="2400" b="1" dirty="0" smtClean="0"/>
              <a:t>-Подготовиться </a:t>
            </a:r>
            <a:r>
              <a:rPr lang="ru-RU" sz="2400" b="1" dirty="0"/>
              <a:t>к занятиям заранее</a:t>
            </a:r>
            <a:r>
              <a:rPr lang="ru-RU" sz="2400" dirty="0" smtClean="0"/>
              <a:t>..</a:t>
            </a:r>
            <a:r>
              <a:rPr lang="ru-RU" sz="2400" dirty="0"/>
              <a:t> </a:t>
            </a:r>
          </a:p>
          <a:p>
            <a:r>
              <a:rPr lang="ru-RU" sz="2400" b="1" dirty="0"/>
              <a:t>Создать привычку к спортивным занятиям</a:t>
            </a:r>
            <a:r>
              <a:rPr lang="ru-RU" sz="2400" dirty="0"/>
              <a:t>. </a:t>
            </a:r>
            <a:endParaRPr lang="ru-RU" sz="2400" dirty="0" smtClean="0"/>
          </a:p>
          <a:p>
            <a:r>
              <a:rPr lang="ru-RU" sz="2400" b="1" dirty="0"/>
              <a:t>-</a:t>
            </a:r>
            <a:r>
              <a:rPr lang="ru-RU" sz="2400" b="1" dirty="0" smtClean="0"/>
              <a:t>Учитывать </a:t>
            </a:r>
            <a:r>
              <a:rPr lang="ru-RU" sz="2400" b="1" dirty="0"/>
              <a:t>собственную индивидуальность</a:t>
            </a:r>
            <a:r>
              <a:rPr lang="ru-RU" sz="2400" dirty="0"/>
              <a:t>. </a:t>
            </a:r>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23928" y="2996952"/>
            <a:ext cx="4749180" cy="3573015"/>
          </a:xfrm>
          <a:prstGeom prst="rect">
            <a:avLst/>
          </a:prstGeom>
        </p:spPr>
      </p:pic>
    </p:spTree>
    <p:extLst>
      <p:ext uri="{BB962C8B-B14F-4D97-AF65-F5344CB8AC3E}">
        <p14:creationId xmlns:p14="http://schemas.microsoft.com/office/powerpoint/2010/main" val="235139386"/>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1273" y="247950"/>
            <a:ext cx="201771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323528" y="332656"/>
            <a:ext cx="6534472" cy="1815882"/>
          </a:xfrm>
          <a:prstGeom prst="rect">
            <a:avLst/>
          </a:prstGeom>
        </p:spPr>
        <p:txBody>
          <a:bodyPr wrap="square">
            <a:spAutoFit/>
          </a:bodyPr>
          <a:lstStyle/>
          <a:p>
            <a:r>
              <a:rPr lang="ru-RU" sz="2800" b="1" dirty="0" smtClean="0"/>
              <a:t>-Добавить </a:t>
            </a:r>
            <a:r>
              <a:rPr lang="ru-RU" sz="2800" b="1" dirty="0"/>
              <a:t>эмоциональный фон</a:t>
            </a:r>
            <a:r>
              <a:rPr lang="ru-RU" sz="2800" dirty="0" smtClean="0"/>
              <a:t>..</a:t>
            </a:r>
            <a:r>
              <a:rPr lang="ru-RU" sz="2800" dirty="0"/>
              <a:t> </a:t>
            </a:r>
          </a:p>
          <a:p>
            <a:r>
              <a:rPr lang="ru-RU" sz="2800" b="1" dirty="0" smtClean="0"/>
              <a:t>-Преодолевать </a:t>
            </a:r>
            <a:r>
              <a:rPr lang="ru-RU" sz="2800" b="1" dirty="0"/>
              <a:t>«откаты»</a:t>
            </a:r>
            <a:r>
              <a:rPr lang="ru-RU" sz="2800" dirty="0"/>
              <a:t>. </a:t>
            </a:r>
            <a:endParaRPr lang="ru-RU" sz="2800" dirty="0" smtClean="0"/>
          </a:p>
          <a:p>
            <a:r>
              <a:rPr lang="ru-RU" sz="2800" b="1" dirty="0"/>
              <a:t>-</a:t>
            </a:r>
            <a:r>
              <a:rPr lang="ru-RU" sz="2800" b="1" dirty="0" smtClean="0"/>
              <a:t>Быть </a:t>
            </a:r>
            <a:r>
              <a:rPr lang="ru-RU" sz="2800" b="1" dirty="0"/>
              <a:t>внимательным и осторожным</a:t>
            </a:r>
            <a:r>
              <a:rPr lang="ru-RU" sz="2800" dirty="0" smtClean="0"/>
              <a:t>..</a:t>
            </a:r>
            <a:endParaRPr lang="ru-RU" sz="2800" dirty="0"/>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5856" y="2924944"/>
            <a:ext cx="4557757" cy="3429000"/>
          </a:xfrm>
          <a:prstGeom prst="rect">
            <a:avLst/>
          </a:prstGeom>
        </p:spPr>
      </p:pic>
    </p:spTree>
    <p:extLst>
      <p:ext uri="{BB962C8B-B14F-4D97-AF65-F5344CB8AC3E}">
        <p14:creationId xmlns:p14="http://schemas.microsoft.com/office/powerpoint/2010/main" val="7765966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306</TotalTime>
  <Words>364</Words>
  <Application>Microsoft Office PowerPoint</Application>
  <PresentationFormat>Экран (4:3)</PresentationFormat>
  <Paragraphs>107</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Открытая</vt:lpstr>
      <vt:lpstr>Муниципальное бюджетное  общеобразовательное учреждение             МБОУ «Устьянская СОШ»  Бурлинский район, Алтайский край.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Муниципальное бюджетное  общеобразовательное учреждение             МБОУ «Устьянская СОШ»  Бурлинский район, Алтайский край. </dc:title>
  <dc:creator>hp</dc:creator>
  <cp:lastModifiedBy>Пользователь</cp:lastModifiedBy>
  <cp:revision>25</cp:revision>
  <dcterms:created xsi:type="dcterms:W3CDTF">2024-12-01T11:10:27Z</dcterms:created>
  <dcterms:modified xsi:type="dcterms:W3CDTF">2024-12-10T04:49:11Z</dcterms:modified>
</cp:coreProperties>
</file>