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18" autoAdjust="0"/>
    <p:restoredTop sz="94660"/>
  </p:normalViewPr>
  <p:slideViewPr>
    <p:cSldViewPr>
      <p:cViewPr>
        <p:scale>
          <a:sx n="66" d="100"/>
          <a:sy n="66" d="100"/>
        </p:scale>
        <p:origin x="-13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3437C-BD2B-4942-97AF-6149769B2AA4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8B5DF-3CA1-4EB8-8C70-87CC10270A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64A32-66AD-4249-8A6E-70113818487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8DE-D0B0-4EA5-ACAB-63EB6BDC12AB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946A-59DC-4B9C-A8B1-2EB3940D5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8DE-D0B0-4EA5-ACAB-63EB6BDC12AB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946A-59DC-4B9C-A8B1-2EB3940D5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8DE-D0B0-4EA5-ACAB-63EB6BDC12AB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946A-59DC-4B9C-A8B1-2EB3940D5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8DE-D0B0-4EA5-ACAB-63EB6BDC12AB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946A-59DC-4B9C-A8B1-2EB3940D5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8DE-D0B0-4EA5-ACAB-63EB6BDC12AB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946A-59DC-4B9C-A8B1-2EB3940D5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8DE-D0B0-4EA5-ACAB-63EB6BDC12AB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946A-59DC-4B9C-A8B1-2EB3940D5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8DE-D0B0-4EA5-ACAB-63EB6BDC12AB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946A-59DC-4B9C-A8B1-2EB3940D5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8DE-D0B0-4EA5-ACAB-63EB6BDC12AB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946A-59DC-4B9C-A8B1-2EB3940D5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8DE-D0B0-4EA5-ACAB-63EB6BDC12AB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946A-59DC-4B9C-A8B1-2EB3940D5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8DE-D0B0-4EA5-ACAB-63EB6BDC12AB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946A-59DC-4B9C-A8B1-2EB3940D5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8DE-D0B0-4EA5-ACAB-63EB6BDC12AB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946A-59DC-4B9C-A8B1-2EB3940D5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7E8DE-D0B0-4EA5-ACAB-63EB6BDC12AB}" type="datetimeFigureOut">
              <a:rPr lang="ru-RU" smtClean="0"/>
              <a:pPr/>
              <a:t>20.09.2024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7946A-59DC-4B9C-A8B1-2EB3940D5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572000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Е</a:t>
            </a:r>
            <a:r>
              <a:rPr lang="ru-RU" sz="2400" b="1" dirty="0" smtClean="0"/>
              <a:t>сли действие произошло</a:t>
            </a:r>
            <a:r>
              <a:rPr lang="en-US" sz="2400" b="1" dirty="0" smtClean="0"/>
              <a:t> </a:t>
            </a:r>
            <a:r>
              <a:rPr lang="ru-RU" sz="2400" b="1" dirty="0" smtClean="0"/>
              <a:t>(завершилось) до настоящего момента</a:t>
            </a:r>
            <a:endParaRPr lang="en-US" sz="2400" dirty="0"/>
          </a:p>
          <a:p>
            <a:r>
              <a:rPr lang="en-US" sz="2400" dirty="0" smtClean="0">
                <a:solidFill>
                  <a:srgbClr val="C00000"/>
                </a:solidFill>
                <a:latin typeface="Britannic Bold" pitchFamily="34" charset="0"/>
                <a:cs typeface="BrowalliaUPC" pitchFamily="34" charset="-34"/>
              </a:rPr>
              <a:t>Just </a:t>
            </a:r>
            <a:r>
              <a:rPr lang="en-US" sz="2400" b="1" dirty="0" smtClean="0">
                <a:latin typeface="Britannic Bold" pitchFamily="34" charset="0"/>
                <a:cs typeface="BrowalliaUPC" pitchFamily="34" charset="-34"/>
              </a:rPr>
              <a:t>– </a:t>
            </a:r>
            <a:r>
              <a:rPr lang="ru-RU" sz="2400" b="1" dirty="0" smtClean="0">
                <a:cs typeface="BrowalliaUPC" pitchFamily="34" charset="-34"/>
              </a:rPr>
              <a:t>только - что</a:t>
            </a:r>
            <a:endParaRPr lang="en-US" sz="2400" b="1" dirty="0" smtClean="0">
              <a:latin typeface="Britannic Bold" pitchFamily="34" charset="0"/>
              <a:cs typeface="BrowalliaUPC" pitchFamily="34" charset="-34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Britannic Bold" pitchFamily="34" charset="0"/>
                <a:cs typeface="BrowalliaUPC" pitchFamily="34" charset="-34"/>
              </a:rPr>
              <a:t>Already </a:t>
            </a:r>
            <a:r>
              <a:rPr lang="en-US" sz="2400" b="1" dirty="0" smtClean="0">
                <a:latin typeface="Britannic Bold" pitchFamily="34" charset="0"/>
                <a:cs typeface="BrowalliaUPC" pitchFamily="34" charset="-34"/>
              </a:rPr>
              <a:t>– </a:t>
            </a:r>
            <a:r>
              <a:rPr lang="ru-RU" sz="2400" b="1" dirty="0" smtClean="0">
                <a:cs typeface="BrowalliaUPC" pitchFamily="34" charset="-34"/>
              </a:rPr>
              <a:t>уже</a:t>
            </a:r>
            <a:endParaRPr lang="en-US" sz="2400" b="1" dirty="0" smtClean="0">
              <a:latin typeface="Britannic Bold" pitchFamily="34" charset="0"/>
              <a:cs typeface="BrowalliaUPC" pitchFamily="34" charset="-34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Britannic Bold" pitchFamily="34" charset="0"/>
                <a:cs typeface="BrowalliaUPC" pitchFamily="34" charset="-34"/>
              </a:rPr>
              <a:t>Yet </a:t>
            </a:r>
            <a:r>
              <a:rPr lang="en-US" sz="2400" b="1" dirty="0" smtClean="0">
                <a:latin typeface="Britannic Bold" pitchFamily="34" charset="0"/>
                <a:cs typeface="BrowalliaUPC" pitchFamily="34" charset="-34"/>
              </a:rPr>
              <a:t>– </a:t>
            </a:r>
            <a:r>
              <a:rPr lang="ru-RU" sz="2400" b="1" dirty="0">
                <a:cs typeface="BrowalliaUPC" pitchFamily="34" charset="-34"/>
              </a:rPr>
              <a:t>е</a:t>
            </a:r>
            <a:r>
              <a:rPr lang="ru-RU" sz="2400" b="1" dirty="0" smtClean="0">
                <a:cs typeface="BrowalliaUPC" pitchFamily="34" charset="-34"/>
              </a:rPr>
              <a:t>щё не</a:t>
            </a:r>
            <a:endParaRPr lang="en-US" sz="2400" b="1" dirty="0" smtClean="0">
              <a:latin typeface="Britannic Bold" pitchFamily="34" charset="0"/>
              <a:cs typeface="BrowalliaUPC" pitchFamily="34" charset="-34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Britannic Bold" pitchFamily="34" charset="0"/>
                <a:cs typeface="BrowalliaUPC" pitchFamily="34" charset="-34"/>
              </a:rPr>
              <a:t>Ever</a:t>
            </a:r>
            <a:r>
              <a:rPr lang="en-US" sz="2400" dirty="0" smtClean="0">
                <a:latin typeface="Britannic Bold" pitchFamily="34" charset="0"/>
                <a:cs typeface="BrowalliaUPC" pitchFamily="34" charset="-34"/>
              </a:rPr>
              <a:t> </a:t>
            </a:r>
            <a:r>
              <a:rPr lang="en-US" sz="2400" b="1" dirty="0" smtClean="0">
                <a:latin typeface="Britannic Bold" pitchFamily="34" charset="0"/>
                <a:cs typeface="BrowalliaUPC" pitchFamily="34" charset="-34"/>
              </a:rPr>
              <a:t>–</a:t>
            </a:r>
            <a:r>
              <a:rPr lang="ru-RU" sz="2400" b="1" dirty="0" smtClean="0">
                <a:cs typeface="BrowalliaUPC" pitchFamily="34" charset="-34"/>
              </a:rPr>
              <a:t> когда - </a:t>
            </a:r>
            <a:r>
              <a:rPr lang="ru-RU" sz="2400" b="1" dirty="0" err="1" smtClean="0">
                <a:cs typeface="BrowalliaUPC" pitchFamily="34" charset="-34"/>
              </a:rPr>
              <a:t>нибудь</a:t>
            </a:r>
            <a:endParaRPr lang="en-US" sz="2400" b="1" dirty="0" smtClean="0">
              <a:latin typeface="Britannic Bold" pitchFamily="34" charset="0"/>
              <a:cs typeface="BrowalliaUPC" pitchFamily="34" charset="-34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Britannic Bold" pitchFamily="34" charset="0"/>
                <a:cs typeface="BrowalliaUPC" pitchFamily="34" charset="-34"/>
              </a:rPr>
              <a:t>Never</a:t>
            </a:r>
            <a:r>
              <a:rPr lang="en-US" sz="2400" dirty="0" smtClean="0">
                <a:latin typeface="Britannic Bold" pitchFamily="34" charset="0"/>
                <a:cs typeface="BrowalliaUPC" pitchFamily="34" charset="-34"/>
              </a:rPr>
              <a:t> </a:t>
            </a:r>
            <a:r>
              <a:rPr lang="en-US" sz="2400" b="1" dirty="0" smtClean="0">
                <a:latin typeface="Britannic Bold" pitchFamily="34" charset="0"/>
                <a:cs typeface="BrowalliaUPC" pitchFamily="34" charset="-34"/>
              </a:rPr>
              <a:t>– </a:t>
            </a:r>
            <a:r>
              <a:rPr lang="ru-RU" sz="2400" b="1" dirty="0" smtClean="0">
                <a:cs typeface="BrowalliaUPC" pitchFamily="34" charset="-34"/>
              </a:rPr>
              <a:t>никогда</a:t>
            </a:r>
            <a:endParaRPr lang="en-US" sz="2400" b="1" dirty="0" smtClean="0">
              <a:latin typeface="Britannic Bold" pitchFamily="34" charset="0"/>
              <a:cs typeface="BrowalliaUPC" pitchFamily="34" charset="-34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Britannic Bold" pitchFamily="34" charset="0"/>
                <a:cs typeface="BrowalliaUPC" pitchFamily="34" charset="-34"/>
              </a:rPr>
              <a:t>Lately</a:t>
            </a:r>
            <a:r>
              <a:rPr lang="en-US" sz="2400" b="1" dirty="0" smtClean="0">
                <a:solidFill>
                  <a:srgbClr val="C00000"/>
                </a:solidFill>
                <a:latin typeface="Britannic Bold" pitchFamily="34" charset="0"/>
                <a:cs typeface="BrowalliaUPC" pitchFamily="34" charset="-34"/>
              </a:rPr>
              <a:t> </a:t>
            </a:r>
            <a:r>
              <a:rPr lang="en-US" sz="2400" b="1" dirty="0" smtClean="0">
                <a:latin typeface="Britannic Bold" pitchFamily="34" charset="0"/>
                <a:cs typeface="BrowalliaUPC" pitchFamily="34" charset="-34"/>
              </a:rPr>
              <a:t>–</a:t>
            </a:r>
            <a:r>
              <a:rPr lang="ru-RU" sz="2400" b="1" dirty="0" smtClean="0">
                <a:cs typeface="BrowalliaUPC" pitchFamily="34" charset="-34"/>
              </a:rPr>
              <a:t> за последнее время</a:t>
            </a:r>
          </a:p>
          <a:p>
            <a:endParaRPr lang="en-US" sz="2400" b="1" dirty="0" smtClean="0"/>
          </a:p>
          <a:p>
            <a:r>
              <a:rPr lang="ru-RU" sz="2400" b="1" dirty="0" smtClean="0"/>
              <a:t>но результат этого действия видим сейчас, то глагол надо употреблять в </a:t>
            </a:r>
            <a:r>
              <a:rPr lang="en-US" sz="2400" b="1" dirty="0" smtClean="0">
                <a:solidFill>
                  <a:srgbClr val="C00000"/>
                </a:solidFill>
              </a:rPr>
              <a:t>Present Perfect </a:t>
            </a:r>
          </a:p>
          <a:p>
            <a:r>
              <a:rPr lang="en-US" sz="2400" b="1" dirty="0" smtClean="0"/>
              <a:t>         </a:t>
            </a:r>
            <a:r>
              <a:rPr lang="ru-RU" sz="2400" b="1" dirty="0" smtClean="0"/>
              <a:t> </a:t>
            </a:r>
            <a:r>
              <a:rPr lang="en-US" sz="2400" b="1" dirty="0" smtClean="0"/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Cooper Black" pitchFamily="18" charset="0"/>
              </a:rPr>
              <a:t>Have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Cooper Black" pitchFamily="18" charset="0"/>
              </a:rPr>
              <a:t>       Has     </a:t>
            </a:r>
            <a:r>
              <a:rPr lang="en-US" sz="2400" b="1" dirty="0" smtClean="0">
                <a:latin typeface="Cooper Black" pitchFamily="18" charset="0"/>
              </a:rPr>
              <a:t>+ </a:t>
            </a:r>
            <a:r>
              <a:rPr lang="en-US" sz="4000" b="1" dirty="0" smtClean="0">
                <a:latin typeface="Britannic Bold" pitchFamily="34" charset="0"/>
              </a:rPr>
              <a:t>V</a:t>
            </a:r>
            <a:r>
              <a:rPr lang="en-US" sz="3200" b="1" dirty="0" smtClean="0">
                <a:latin typeface="Britannic Bold" pitchFamily="34" charset="0"/>
              </a:rPr>
              <a:t> 3 (</a:t>
            </a:r>
            <a:r>
              <a:rPr lang="en-US" sz="3200" b="1" dirty="0" err="1" smtClean="0">
                <a:latin typeface="Britannic Bold" pitchFamily="34" charset="0"/>
              </a:rPr>
              <a:t>ed</a:t>
            </a:r>
            <a:r>
              <a:rPr lang="ru-RU" sz="3200" b="1" dirty="0" smtClean="0"/>
              <a:t>)</a:t>
            </a:r>
          </a:p>
          <a:p>
            <a:r>
              <a:rPr lang="en-US" sz="2800" b="1" dirty="0" smtClean="0"/>
              <a:t>I can’ t  unlock the door, I </a:t>
            </a:r>
            <a:r>
              <a:rPr lang="en-US" sz="2800" b="1" dirty="0" smtClean="0">
                <a:solidFill>
                  <a:srgbClr val="C00000"/>
                </a:solidFill>
              </a:rPr>
              <a:t>have lost</a:t>
            </a:r>
            <a:r>
              <a:rPr lang="en-US" sz="2800" b="1" dirty="0" smtClean="0"/>
              <a:t> my key.</a:t>
            </a:r>
            <a:endParaRPr lang="ru-RU" sz="2800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786314" y="0"/>
            <a:ext cx="4357686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Если действие произошло в определённый период времени в прошлом и этот период закончился в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Britannic Bold" pitchFamily="34" charset="0"/>
              </a:rPr>
              <a:t>Last year </a:t>
            </a:r>
            <a:r>
              <a:rPr lang="en-US" sz="2400" dirty="0" smtClean="0">
                <a:latin typeface="Britannic Bold" pitchFamily="34" charset="0"/>
              </a:rPr>
              <a:t>–</a:t>
            </a:r>
            <a:r>
              <a:rPr lang="ru-RU" sz="2400" dirty="0" smtClean="0">
                <a:latin typeface="Cooper Black" pitchFamily="18" charset="0"/>
              </a:rPr>
              <a:t> в прошлом году</a:t>
            </a:r>
            <a:endParaRPr lang="en-US" sz="2400" dirty="0" smtClean="0">
              <a:latin typeface="Britannic Bold" pitchFamily="34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Britannic Bold" pitchFamily="34" charset="0"/>
              </a:rPr>
              <a:t>Last week </a:t>
            </a:r>
            <a:r>
              <a:rPr lang="en-US" sz="2400" dirty="0" smtClean="0">
                <a:latin typeface="Britannic Bold" pitchFamily="34" charset="0"/>
              </a:rPr>
              <a:t>– </a:t>
            </a:r>
            <a:r>
              <a:rPr lang="ru-RU" sz="2400" dirty="0" smtClean="0">
                <a:latin typeface="Cooper Black" pitchFamily="18" charset="0"/>
              </a:rPr>
              <a:t>на прошлой неделе</a:t>
            </a:r>
            <a:endParaRPr lang="en-US" sz="2400" dirty="0" smtClean="0">
              <a:latin typeface="Britannic Bold" pitchFamily="34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Britannic Bold" pitchFamily="34" charset="0"/>
              </a:rPr>
              <a:t>Last month </a:t>
            </a:r>
            <a:r>
              <a:rPr lang="en-US" sz="2400" dirty="0" smtClean="0">
                <a:latin typeface="Britannic Bold" pitchFamily="34" charset="0"/>
              </a:rPr>
              <a:t>–</a:t>
            </a:r>
            <a:r>
              <a:rPr lang="ru-RU" sz="2400" dirty="0" smtClean="0">
                <a:latin typeface="Cooper Black" pitchFamily="18" charset="0"/>
              </a:rPr>
              <a:t> в прошлом месяце</a:t>
            </a:r>
            <a:endParaRPr lang="en-US" sz="2400" dirty="0" smtClean="0">
              <a:latin typeface="Britannic Bold" pitchFamily="34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Britannic Bold" pitchFamily="34" charset="0"/>
              </a:rPr>
              <a:t>Yesterday</a:t>
            </a:r>
            <a:r>
              <a:rPr lang="en-US" sz="2400" dirty="0" smtClean="0">
                <a:latin typeface="Britannic Bold" pitchFamily="34" charset="0"/>
              </a:rPr>
              <a:t> – </a:t>
            </a:r>
            <a:r>
              <a:rPr lang="ru-RU" sz="2400" dirty="0" smtClean="0">
                <a:latin typeface="Cooper Black" pitchFamily="18" charset="0"/>
              </a:rPr>
              <a:t> вчера</a:t>
            </a:r>
            <a:endParaRPr lang="en-US" sz="2400" dirty="0" smtClean="0">
              <a:latin typeface="Britannic Bold" pitchFamily="34" charset="0"/>
            </a:endParaRPr>
          </a:p>
          <a:p>
            <a:r>
              <a:rPr lang="en-US" sz="2400" dirty="0" smtClean="0">
                <a:latin typeface="Britannic Bold" pitchFamily="34" charset="0"/>
              </a:rPr>
              <a:t>…</a:t>
            </a:r>
            <a:r>
              <a:rPr lang="en-US" sz="2400" dirty="0" smtClean="0">
                <a:solidFill>
                  <a:srgbClr val="C00000"/>
                </a:solidFill>
                <a:latin typeface="Britannic Bold" pitchFamily="34" charset="0"/>
              </a:rPr>
              <a:t>days/month/years ago </a:t>
            </a:r>
            <a:r>
              <a:rPr lang="en-US" sz="2400" dirty="0" smtClean="0">
                <a:latin typeface="Britannic Bold" pitchFamily="34" charset="0"/>
              </a:rPr>
              <a:t>–</a:t>
            </a:r>
            <a:r>
              <a:rPr lang="ru-RU" sz="2400" dirty="0" smtClean="0">
                <a:latin typeface="Cooper Black" pitchFamily="18" charset="0"/>
              </a:rPr>
              <a:t> … дней</a:t>
            </a:r>
            <a:r>
              <a:rPr lang="en-US" sz="2400" dirty="0" smtClean="0">
                <a:latin typeface="Cooper Black" pitchFamily="18" charset="0"/>
              </a:rPr>
              <a:t>/</a:t>
            </a:r>
            <a:r>
              <a:rPr lang="ru-RU" sz="2400" dirty="0" smtClean="0">
                <a:latin typeface="Cooper Black" pitchFamily="18" charset="0"/>
              </a:rPr>
              <a:t> месяцев</a:t>
            </a:r>
            <a:r>
              <a:rPr lang="en-US" sz="2400" dirty="0" smtClean="0">
                <a:latin typeface="Cooper Black" pitchFamily="18" charset="0"/>
              </a:rPr>
              <a:t>/</a:t>
            </a:r>
            <a:r>
              <a:rPr lang="ru-RU" sz="2400" dirty="0" smtClean="0">
                <a:latin typeface="Cooper Black" pitchFamily="18" charset="0"/>
              </a:rPr>
              <a:t>лет назад</a:t>
            </a:r>
            <a:endParaRPr lang="en-US" sz="2400" dirty="0" smtClean="0">
              <a:latin typeface="Britannic Bold" pitchFamily="34" charset="0"/>
            </a:endParaRPr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ru-RU" sz="2400" b="1" dirty="0" smtClean="0"/>
              <a:t>то глагол надо употреблять в </a:t>
            </a:r>
            <a:r>
              <a:rPr lang="en-US" sz="2400" b="1" dirty="0" smtClean="0">
                <a:solidFill>
                  <a:srgbClr val="C00000"/>
                </a:solidFill>
              </a:rPr>
              <a:t>Past Simple</a:t>
            </a:r>
            <a:endParaRPr lang="en-US" sz="2400" b="1" dirty="0"/>
          </a:p>
          <a:p>
            <a:r>
              <a:rPr lang="en-US" sz="2400" b="1" dirty="0" smtClean="0"/>
              <a:t>             </a:t>
            </a:r>
            <a:r>
              <a:rPr lang="en-US" sz="3600" b="1" dirty="0" smtClean="0">
                <a:latin typeface="Britannic Bold" pitchFamily="34" charset="0"/>
              </a:rPr>
              <a:t>V</a:t>
            </a:r>
            <a:r>
              <a:rPr lang="en-US" sz="3200" b="1" dirty="0" smtClean="0">
                <a:latin typeface="Britannic Bold" pitchFamily="34" charset="0"/>
              </a:rPr>
              <a:t>2(</a:t>
            </a:r>
            <a:r>
              <a:rPr lang="en-US" sz="3200" b="1" dirty="0" err="1" smtClean="0">
                <a:latin typeface="Britannic Bold" pitchFamily="34" charset="0"/>
              </a:rPr>
              <a:t>ed</a:t>
            </a:r>
            <a:r>
              <a:rPr lang="en-US" sz="3200" b="1" dirty="0" smtClean="0">
                <a:latin typeface="Britannic Bold" pitchFamily="34" charset="0"/>
              </a:rPr>
              <a:t>)    </a:t>
            </a:r>
          </a:p>
          <a:p>
            <a:r>
              <a:rPr lang="ru-RU" sz="3200" b="1" dirty="0" smtClean="0">
                <a:latin typeface="Britannic Bold" pitchFamily="34" charset="0"/>
              </a:rPr>
              <a:t>      </a:t>
            </a:r>
            <a:r>
              <a:rPr lang="en-US" sz="3200" b="1" dirty="0" smtClean="0">
                <a:latin typeface="Britannic Bold" pitchFamily="34" charset="0"/>
              </a:rPr>
              <a:t>? – </a:t>
            </a:r>
            <a:r>
              <a:rPr lang="en-US" sz="3200" b="1" dirty="0" smtClean="0">
                <a:solidFill>
                  <a:srgbClr val="C00000"/>
                </a:solidFill>
                <a:latin typeface="Britannic Bold" pitchFamily="34" charset="0"/>
              </a:rPr>
              <a:t>Did</a:t>
            </a:r>
            <a:r>
              <a:rPr lang="en-US" sz="3200" b="1" dirty="0" smtClean="0">
                <a:latin typeface="Britannic Bold" pitchFamily="34" charset="0"/>
              </a:rPr>
              <a:t> + </a:t>
            </a:r>
            <a:r>
              <a:rPr lang="en-US" sz="3600" b="1" dirty="0" smtClean="0">
                <a:latin typeface="Britannic Bold" pitchFamily="34" charset="0"/>
              </a:rPr>
              <a:t>V</a:t>
            </a:r>
            <a:r>
              <a:rPr lang="en-US" sz="3200" b="1" dirty="0" smtClean="0">
                <a:latin typeface="Britannic Bold" pitchFamily="34" charset="0"/>
              </a:rPr>
              <a:t>1 </a:t>
            </a:r>
          </a:p>
          <a:p>
            <a:r>
              <a:rPr lang="en-US" sz="2800" b="1" dirty="0" smtClean="0"/>
              <a:t>I </a:t>
            </a:r>
            <a:r>
              <a:rPr lang="en-US" sz="2800" b="1" dirty="0" smtClean="0">
                <a:solidFill>
                  <a:srgbClr val="C00000"/>
                </a:solidFill>
              </a:rPr>
              <a:t>lost</a:t>
            </a:r>
            <a:r>
              <a:rPr lang="en-US" sz="2800" b="1" dirty="0" smtClean="0"/>
              <a:t> my key </a:t>
            </a:r>
            <a:r>
              <a:rPr lang="en-US" sz="2800" b="1" dirty="0" smtClean="0">
                <a:solidFill>
                  <a:srgbClr val="C00000"/>
                </a:solidFill>
              </a:rPr>
              <a:t>two </a:t>
            </a:r>
            <a:r>
              <a:rPr lang="en-US" sz="2800" b="1" smtClean="0">
                <a:solidFill>
                  <a:srgbClr val="C00000"/>
                </a:solidFill>
              </a:rPr>
              <a:t>weeks ago</a:t>
            </a:r>
            <a:endParaRPr lang="en-US" sz="2800" b="1" dirty="0" smtClean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57818" y="514351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+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Если действие началось в прошлом и всё ещё продолжается в настоящее время </a:t>
            </a:r>
          </a:p>
          <a:p>
            <a:r>
              <a:rPr lang="en-US" sz="2800" dirty="0" smtClean="0">
                <a:solidFill>
                  <a:srgbClr val="C00000"/>
                </a:solidFill>
                <a:latin typeface="Britannic Bold" pitchFamily="34" charset="0"/>
              </a:rPr>
              <a:t>all my life </a:t>
            </a:r>
            <a:r>
              <a:rPr lang="en-US" sz="2800" dirty="0" smtClean="0">
                <a:latin typeface="Britannic Bold" pitchFamily="34" charset="0"/>
              </a:rPr>
              <a:t>– </a:t>
            </a:r>
            <a:r>
              <a:rPr lang="ru-RU" sz="2800" dirty="0" smtClean="0"/>
              <a:t>всю жизнь</a:t>
            </a:r>
            <a:endParaRPr lang="en-US" sz="2800" dirty="0" smtClean="0">
              <a:latin typeface="Britannic Bold" pitchFamily="34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Britannic Bold" pitchFamily="34" charset="0"/>
              </a:rPr>
              <a:t>All these years </a:t>
            </a:r>
            <a:r>
              <a:rPr lang="en-US" sz="2800" dirty="0" smtClean="0">
                <a:latin typeface="Britannic Bold" pitchFamily="34" charset="0"/>
              </a:rPr>
              <a:t>–</a:t>
            </a:r>
            <a:r>
              <a:rPr lang="ru-RU" sz="2800" dirty="0" smtClean="0"/>
              <a:t>все эти годы</a:t>
            </a:r>
            <a:endParaRPr lang="en-US" sz="2800" dirty="0" smtClean="0">
              <a:latin typeface="Britannic Bold" pitchFamily="34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Britannic Bold" pitchFamily="34" charset="0"/>
              </a:rPr>
              <a:t>Lately</a:t>
            </a:r>
            <a:r>
              <a:rPr lang="en-US" sz="2800" dirty="0" smtClean="0">
                <a:latin typeface="Britannic Bold" pitchFamily="34" charset="0"/>
              </a:rPr>
              <a:t> –</a:t>
            </a:r>
            <a:r>
              <a:rPr lang="ru-RU" sz="2800" dirty="0" smtClean="0"/>
              <a:t> в последнее время</a:t>
            </a:r>
            <a:endParaRPr lang="en-US" sz="2800" dirty="0" smtClean="0">
              <a:latin typeface="Britannic Bold" pitchFamily="34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Britannic Bold" pitchFamily="34" charset="0"/>
              </a:rPr>
              <a:t>For</a:t>
            </a:r>
            <a:r>
              <a:rPr lang="en-US" sz="2800" dirty="0" smtClean="0">
                <a:latin typeface="Britannic Bold" pitchFamily="34" charset="0"/>
              </a:rPr>
              <a:t> –</a:t>
            </a:r>
            <a:r>
              <a:rPr lang="ru-RU" sz="2800" dirty="0" smtClean="0"/>
              <a:t> в течение…</a:t>
            </a:r>
            <a:endParaRPr lang="en-US" sz="2800" dirty="0" smtClean="0">
              <a:latin typeface="Britannic Bold" pitchFamily="34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Britannic Bold" pitchFamily="34" charset="0"/>
              </a:rPr>
              <a:t>Since</a:t>
            </a:r>
            <a:r>
              <a:rPr lang="en-US" sz="2800" dirty="0" smtClean="0">
                <a:latin typeface="Britannic Bold" pitchFamily="34" charset="0"/>
              </a:rPr>
              <a:t> –</a:t>
            </a:r>
            <a:r>
              <a:rPr lang="ru-RU" sz="2800" dirty="0" smtClean="0"/>
              <a:t> с, с тех пор, с тех пор, как</a:t>
            </a:r>
            <a:endParaRPr lang="en-US" sz="2800" dirty="0" smtClean="0">
              <a:latin typeface="Britannic Bold" pitchFamily="34" charset="0"/>
            </a:endParaRPr>
          </a:p>
          <a:p>
            <a:endParaRPr lang="ru-RU" sz="2800" b="1" dirty="0" smtClean="0"/>
          </a:p>
          <a:p>
            <a:r>
              <a:rPr lang="ru-RU" sz="2800" b="1" dirty="0" smtClean="0"/>
              <a:t> то глагол употребляем в </a:t>
            </a:r>
            <a:r>
              <a:rPr lang="en-US" sz="2800" b="1" dirty="0" smtClean="0">
                <a:solidFill>
                  <a:srgbClr val="C00000"/>
                </a:solidFill>
                <a:latin typeface="Albertus Extra Bold" pitchFamily="34" charset="0"/>
              </a:rPr>
              <a:t>Present Perfect</a:t>
            </a:r>
            <a:r>
              <a:rPr lang="en-US" sz="2800" b="1" dirty="0" smtClean="0">
                <a:latin typeface="Albertus Extra Bold" pitchFamily="34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lbertus Extra Bold" pitchFamily="34" charset="0"/>
              </a:rPr>
              <a:t>Progressive</a:t>
            </a:r>
            <a:r>
              <a:rPr lang="en-US" sz="2800" b="1" dirty="0" smtClean="0">
                <a:latin typeface="Albertus Extra Bold" pitchFamily="34" charset="0"/>
              </a:rPr>
              <a:t> </a:t>
            </a:r>
            <a:r>
              <a:rPr lang="en-US" sz="2800" b="1" dirty="0" smtClean="0"/>
              <a:t>(</a:t>
            </a:r>
            <a:r>
              <a:rPr lang="ru-RU" sz="2800" b="1" dirty="0" smtClean="0"/>
              <a:t>настоящее совершённое длящееся время</a:t>
            </a:r>
            <a:r>
              <a:rPr lang="en-US" sz="2800" b="1" dirty="0" smtClean="0"/>
              <a:t>)</a:t>
            </a:r>
            <a:endParaRPr lang="ru-RU" sz="2800" b="1" dirty="0" smtClean="0"/>
          </a:p>
          <a:p>
            <a:r>
              <a:rPr lang="ru-RU" sz="2800" b="1" dirty="0" smtClean="0"/>
              <a:t>                                </a:t>
            </a:r>
            <a:r>
              <a:rPr lang="en-US" sz="3600" b="1" dirty="0" smtClean="0">
                <a:solidFill>
                  <a:srgbClr val="C00000"/>
                </a:solidFill>
                <a:latin typeface="Britannic Bold" pitchFamily="34" charset="0"/>
              </a:rPr>
              <a:t>Have</a:t>
            </a:r>
          </a:p>
          <a:p>
            <a:r>
              <a:rPr lang="en-US" sz="3600" b="1" dirty="0" smtClean="0">
                <a:solidFill>
                  <a:srgbClr val="C00000"/>
                </a:solidFill>
                <a:latin typeface="Britannic Bold" pitchFamily="34" charset="0"/>
              </a:rPr>
              <a:t>                   Has     been </a:t>
            </a:r>
            <a:r>
              <a:rPr lang="en-US" sz="3600" b="1" dirty="0" smtClean="0">
                <a:latin typeface="Britannic Bold" pitchFamily="34" charset="0"/>
              </a:rPr>
              <a:t>+ </a:t>
            </a:r>
            <a:r>
              <a:rPr lang="en-US" sz="4000" b="1" dirty="0" smtClean="0">
                <a:latin typeface="Britannic Bold" pitchFamily="34" charset="0"/>
              </a:rPr>
              <a:t>V</a:t>
            </a:r>
            <a:r>
              <a:rPr lang="en-US" sz="3600" b="1" dirty="0" smtClean="0">
                <a:latin typeface="Britannic Bold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Britannic Bold" pitchFamily="34" charset="0"/>
              </a:rPr>
              <a:t>ing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endParaRPr lang="ru-RU" sz="2800" b="1" dirty="0"/>
          </a:p>
          <a:p>
            <a:r>
              <a:rPr lang="en-US" sz="2800" b="1" dirty="0" smtClean="0"/>
              <a:t> </a:t>
            </a:r>
            <a:r>
              <a:rPr lang="en-US" sz="3200" dirty="0" smtClean="0">
                <a:latin typeface="Britannic Bold" pitchFamily="34" charset="0"/>
              </a:rPr>
              <a:t>I </a:t>
            </a:r>
            <a:r>
              <a:rPr lang="en-US" sz="3200" dirty="0" smtClean="0">
                <a:solidFill>
                  <a:srgbClr val="C00000"/>
                </a:solidFill>
                <a:latin typeface="Britannic Bold" pitchFamily="34" charset="0"/>
              </a:rPr>
              <a:t>have been </a:t>
            </a:r>
            <a:r>
              <a:rPr lang="en-US" sz="3200" dirty="0" smtClean="0">
                <a:latin typeface="Britannic Bold" pitchFamily="34" charset="0"/>
              </a:rPr>
              <a:t>read</a:t>
            </a:r>
            <a:r>
              <a:rPr lang="en-US" sz="3200" dirty="0" smtClean="0">
                <a:solidFill>
                  <a:srgbClr val="C00000"/>
                </a:solidFill>
                <a:latin typeface="Britannic Bold" pitchFamily="34" charset="0"/>
              </a:rPr>
              <a:t>ing</a:t>
            </a:r>
            <a:r>
              <a:rPr lang="en-US" sz="3200" dirty="0" smtClean="0">
                <a:latin typeface="Britannic Bold" pitchFamily="34" charset="0"/>
              </a:rPr>
              <a:t> this book  for a week.</a:t>
            </a:r>
          </a:p>
          <a:p>
            <a:endParaRPr lang="ru-RU" sz="2800" b="1" dirty="0" smtClean="0"/>
          </a:p>
          <a:p>
            <a:endParaRPr lang="ru-RU" sz="2800" b="1" dirty="0"/>
          </a:p>
          <a:p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428604"/>
            <a:ext cx="850112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Stative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verbs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употребляются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Present Perfect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Continuous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!!!</a:t>
            </a: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love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любить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believe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верить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remember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помнить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want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хотеть-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understand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понимать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know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знать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see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видеть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forget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забывать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hear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слышать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need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нуждаться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hate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ненавидеть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be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быть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like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нравиться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have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иметь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Вместо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Present Perfect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Continuous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употребляются в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Present Perfect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!!!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301</Words>
  <Application>Microsoft Office PowerPoint</Application>
  <PresentationFormat>Экран (4:3)</PresentationFormat>
  <Paragraphs>54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учитель</cp:lastModifiedBy>
  <cp:revision>12</cp:revision>
  <dcterms:created xsi:type="dcterms:W3CDTF">2016-12-10T02:08:30Z</dcterms:created>
  <dcterms:modified xsi:type="dcterms:W3CDTF">2024-09-20T01:37:12Z</dcterms:modified>
</cp:coreProperties>
</file>