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77" r:id="rId2"/>
    <p:sldId id="256" r:id="rId3"/>
    <p:sldId id="257" r:id="rId4"/>
    <p:sldId id="284" r:id="rId5"/>
    <p:sldId id="28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6" r:id="rId22"/>
    <p:sldId id="280" r:id="rId23"/>
    <p:sldId id="279" r:id="rId24"/>
    <p:sldId id="281" r:id="rId25"/>
    <p:sldId id="286" r:id="rId26"/>
    <p:sldId id="288"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5/30/2025</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21918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5/30/2025</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7560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5/30/2025</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666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5/30/2025</a:t>
            </a:fld>
            <a:endParaRPr lang="en-US"/>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2804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5/30/2025</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9963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5/30/2025</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476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5/30/2025</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8374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5/30/2025</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4900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5/30/2025</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2191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5/30/2025</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8736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5/30/2025</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9094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5/30/2025</a:t>
            </a:fld>
            <a:endParaRPr lang="en-US"/>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38266666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88" r:id="rId8"/>
    <p:sldLayoutId id="2147483689" r:id="rId9"/>
    <p:sldLayoutId id="2147483690" r:id="rId10"/>
    <p:sldLayoutId id="2147483698"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3DF9EC-80CD-572F-381A-C2E18EA4983D}"/>
              </a:ext>
            </a:extLst>
          </p:cNvPr>
          <p:cNvSpPr txBox="1"/>
          <p:nvPr/>
        </p:nvSpPr>
        <p:spPr>
          <a:xfrm>
            <a:off x="792480" y="111760"/>
            <a:ext cx="1061720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2400" dirty="0">
                <a:latin typeface="Arial"/>
                <a:cs typeface="Segoe UI"/>
              </a:rPr>
              <a:t>ГОСУДАРСТВЕННОЕ БЮДЖЕТНОЕ ПРОФЕССИОНАЛЬНОЕ</a:t>
            </a:r>
            <a:r>
              <a:rPr lang="en-US" sz="2400" dirty="0">
                <a:latin typeface="Arial"/>
                <a:cs typeface="Segoe UI"/>
              </a:rPr>
              <a:t>​</a:t>
            </a:r>
          </a:p>
          <a:p>
            <a:pPr algn="ctr"/>
            <a:r>
              <a:rPr lang="ru-RU" sz="2400" dirty="0">
                <a:latin typeface="Arial"/>
                <a:cs typeface="Segoe UI"/>
              </a:rPr>
              <a:t> ОБРАЗОВАТЕЛЬНОЕ УЧРЕЖДЕНИЕ</a:t>
            </a:r>
            <a:r>
              <a:rPr lang="en-US" sz="2400" dirty="0">
                <a:latin typeface="Arial"/>
                <a:cs typeface="Segoe UI"/>
              </a:rPr>
              <a:t>​</a:t>
            </a:r>
          </a:p>
          <a:p>
            <a:pPr algn="ctr"/>
            <a:r>
              <a:rPr lang="ru-RU" sz="2400" dirty="0">
                <a:latin typeface="Arial"/>
                <a:cs typeface="Segoe UI"/>
              </a:rPr>
              <a:t>"ЗЛАТОУСТОВСКИЙ МЕДИЦИНСКИЙ ТЕХНИКУМ"</a:t>
            </a:r>
            <a:r>
              <a:rPr lang="en-US" sz="2400" dirty="0">
                <a:latin typeface="Arial"/>
                <a:cs typeface="Segoe UI"/>
              </a:rPr>
              <a:t>​</a:t>
            </a:r>
          </a:p>
          <a:p>
            <a:pPr algn="ctr"/>
            <a:r>
              <a:rPr lang="ru-RU" sz="2400" dirty="0">
                <a:latin typeface="Arial"/>
                <a:cs typeface="Segoe UI"/>
              </a:rPr>
              <a:t>​</a:t>
            </a:r>
          </a:p>
          <a:p>
            <a:pPr algn="ctr"/>
            <a:r>
              <a:rPr lang="ru-RU" sz="2400" dirty="0">
                <a:latin typeface="Arial"/>
                <a:cs typeface="Segoe UI"/>
              </a:rPr>
              <a:t>ПРЕЗЕНТАЦИЯ</a:t>
            </a:r>
            <a:r>
              <a:rPr lang="en-US" sz="2400" dirty="0">
                <a:latin typeface="Arial"/>
                <a:cs typeface="Segoe UI"/>
              </a:rPr>
              <a:t>​</a:t>
            </a:r>
          </a:p>
          <a:p>
            <a:pPr algn="ctr"/>
            <a:r>
              <a:rPr lang="ru-RU" sz="2400" dirty="0">
                <a:latin typeface="Arial"/>
                <a:cs typeface="Segoe UI"/>
              </a:rPr>
              <a:t>ПОЗВОНОЧНИК ЧЕЛОВЕКА</a:t>
            </a:r>
            <a:r>
              <a:rPr lang="en-US" sz="2400" dirty="0">
                <a:latin typeface="Arial"/>
                <a:cs typeface="Segoe UI"/>
              </a:rPr>
              <a:t>​</a:t>
            </a:r>
          </a:p>
          <a:p>
            <a:pPr algn="ctr"/>
            <a:r>
              <a:rPr lang="ru-RU" sz="2400" dirty="0">
                <a:latin typeface="Arial"/>
                <a:cs typeface="Segoe UI"/>
              </a:rPr>
              <a:t>По дисциплине: « Анатомия</a:t>
            </a:r>
            <a:r>
              <a:rPr lang="en-US" sz="2400" dirty="0">
                <a:latin typeface="Arial"/>
                <a:cs typeface="Segoe UI"/>
              </a:rPr>
              <a:t>​</a:t>
            </a:r>
            <a:r>
              <a:rPr lang="ru-RU" sz="2400" dirty="0">
                <a:latin typeface="Arial"/>
                <a:cs typeface="Segoe UI"/>
              </a:rPr>
              <a:t> и </a:t>
            </a:r>
            <a:r>
              <a:rPr lang="ru-RU" sz="2400">
                <a:latin typeface="Arial"/>
                <a:cs typeface="Segoe UI"/>
              </a:rPr>
              <a:t>физиология человека»</a:t>
            </a:r>
            <a:endParaRPr lang="en-US" sz="2400" dirty="0">
              <a:latin typeface="Arial"/>
              <a:cs typeface="Segoe UI"/>
            </a:endParaRPr>
          </a:p>
          <a:p>
            <a:pPr algn="ctr"/>
            <a:r>
              <a:rPr lang="ru-RU" sz="2400" dirty="0">
                <a:latin typeface="Arial"/>
                <a:cs typeface="Segoe UI"/>
              </a:rPr>
              <a:t>​</a:t>
            </a:r>
          </a:p>
          <a:p>
            <a:pPr algn="r"/>
            <a:endParaRPr lang="ru-RU" sz="2400" dirty="0">
              <a:latin typeface="Arial"/>
              <a:cs typeface="Segoe UI"/>
            </a:endParaRPr>
          </a:p>
          <a:p>
            <a:pPr algn="r"/>
            <a:r>
              <a:rPr lang="ru-RU" sz="2400" dirty="0">
                <a:latin typeface="Arial"/>
                <a:cs typeface="Segoe UI"/>
              </a:rPr>
              <a:t>Выполнили: Баранова Алёна </a:t>
            </a:r>
            <a:endParaRPr lang="ru-RU" dirty="0"/>
          </a:p>
          <a:p>
            <a:pPr algn="r"/>
            <a:r>
              <a:rPr lang="ru-RU" sz="2400" dirty="0">
                <a:latin typeface="Arial"/>
                <a:cs typeface="Segoe UI"/>
              </a:rPr>
              <a:t>Александровна</a:t>
            </a:r>
            <a:endParaRPr lang="ru-RU" dirty="0"/>
          </a:p>
          <a:p>
            <a:pPr algn="r"/>
            <a:r>
              <a:rPr lang="en-US" sz="2400" dirty="0" err="1">
                <a:latin typeface="Arial"/>
                <a:cs typeface="Segoe UI"/>
              </a:rPr>
              <a:t>Сайгафарова</a:t>
            </a:r>
            <a:r>
              <a:rPr lang="en-US" sz="2400" dirty="0">
                <a:latin typeface="Arial"/>
                <a:cs typeface="Segoe UI"/>
              </a:rPr>
              <a:t> </a:t>
            </a:r>
            <a:r>
              <a:rPr lang="en-US" sz="2400" dirty="0" err="1">
                <a:latin typeface="Arial"/>
                <a:cs typeface="Segoe UI"/>
              </a:rPr>
              <a:t>Эвилина</a:t>
            </a:r>
            <a:r>
              <a:rPr lang="en-US" sz="2400" dirty="0">
                <a:latin typeface="Arial"/>
                <a:cs typeface="Segoe UI"/>
              </a:rPr>
              <a:t> </a:t>
            </a:r>
            <a:endParaRPr lang="en-US" dirty="0">
              <a:latin typeface="Avenir Next LT Pro"/>
              <a:cs typeface="Segoe UI"/>
            </a:endParaRPr>
          </a:p>
          <a:p>
            <a:pPr algn="r"/>
            <a:r>
              <a:rPr lang="en-US" sz="2400" dirty="0" err="1">
                <a:latin typeface="Arial"/>
                <a:cs typeface="Segoe UI"/>
              </a:rPr>
              <a:t>Ильмировна</a:t>
            </a:r>
            <a:r>
              <a:rPr lang="en-US" sz="2400" dirty="0">
                <a:latin typeface="Arial"/>
                <a:cs typeface="Segoe UI"/>
              </a:rPr>
              <a:t>​</a:t>
            </a:r>
            <a:endParaRPr lang="en-US" dirty="0"/>
          </a:p>
          <a:p>
            <a:pPr algn="r"/>
            <a:r>
              <a:rPr lang="ru-RU" sz="2400" dirty="0">
                <a:latin typeface="Arial"/>
                <a:cs typeface="Segoe UI"/>
              </a:rPr>
              <a:t>Специальность: Лечебное дело</a:t>
            </a:r>
            <a:r>
              <a:rPr lang="en-US" sz="2400" dirty="0">
                <a:latin typeface="Arial"/>
                <a:cs typeface="Segoe UI"/>
              </a:rPr>
              <a:t>​</a:t>
            </a:r>
          </a:p>
          <a:p>
            <a:pPr algn="r"/>
            <a:r>
              <a:rPr lang="ru-RU" sz="2400" dirty="0">
                <a:latin typeface="Arial"/>
                <a:cs typeface="Segoe UI"/>
              </a:rPr>
              <a:t>Курс:2 Группа:2ф9</a:t>
            </a:r>
            <a:r>
              <a:rPr lang="en-US" sz="2400" dirty="0">
                <a:latin typeface="Arial"/>
                <a:cs typeface="Segoe UI"/>
              </a:rPr>
              <a:t>​</a:t>
            </a:r>
          </a:p>
          <a:p>
            <a:pPr algn="r"/>
            <a:r>
              <a:rPr lang="ru-RU" sz="2400" dirty="0">
                <a:latin typeface="Arial"/>
                <a:cs typeface="Segoe UI"/>
              </a:rPr>
              <a:t>Руководитель: Князькова Елена</a:t>
            </a:r>
          </a:p>
          <a:p>
            <a:pPr algn="r"/>
            <a:r>
              <a:rPr lang="ru-RU" sz="2400" dirty="0">
                <a:latin typeface="Arial"/>
                <a:cs typeface="Segoe UI"/>
              </a:rPr>
              <a:t> Александровна</a:t>
            </a:r>
            <a:r>
              <a:rPr lang="en-US" sz="2400" dirty="0">
                <a:latin typeface="Arial"/>
                <a:cs typeface="Segoe UI"/>
              </a:rPr>
              <a:t>​</a:t>
            </a:r>
            <a:endParaRPr lang="en-US" dirty="0"/>
          </a:p>
          <a:p>
            <a:pPr algn="ctr"/>
            <a:r>
              <a:rPr lang="ru-RU" sz="2400" dirty="0">
                <a:latin typeface="Arial"/>
                <a:cs typeface="Segoe UI"/>
              </a:rPr>
              <a:t>202</a:t>
            </a:r>
            <a:r>
              <a:rPr lang="en-US" sz="2400" dirty="0">
                <a:latin typeface="Arial"/>
                <a:cs typeface="Segoe UI"/>
              </a:rPr>
              <a:t>5</a:t>
            </a:r>
            <a:r>
              <a:rPr lang="ru-RU" sz="2400" dirty="0">
                <a:latin typeface="Arial"/>
                <a:cs typeface="Segoe UI"/>
              </a:rPr>
              <a:t> г</a:t>
            </a:r>
          </a:p>
        </p:txBody>
      </p:sp>
    </p:spTree>
    <p:extLst>
      <p:ext uri="{BB962C8B-B14F-4D97-AF65-F5344CB8AC3E}">
        <p14:creationId xmlns:p14="http://schemas.microsoft.com/office/powerpoint/2010/main" val="74700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icture background">
            <a:extLst>
              <a:ext uri="{FF2B5EF4-FFF2-40B4-BE49-F238E27FC236}">
                <a16:creationId xmlns:a16="http://schemas.microsoft.com/office/drawing/2014/main" id="{8A3E1DBB-6807-D6E3-6428-D6192CEA396F}"/>
              </a:ext>
            </a:extLst>
          </p:cNvPr>
          <p:cNvPicPr>
            <a:picLocks noChangeAspect="1"/>
          </p:cNvPicPr>
          <p:nvPr/>
        </p:nvPicPr>
        <p:blipFill>
          <a:blip r:embed="rId2"/>
          <a:stretch>
            <a:fillRect/>
          </a:stretch>
        </p:blipFill>
        <p:spPr>
          <a:xfrm>
            <a:off x="0" y="16953"/>
            <a:ext cx="12192000" cy="6824094"/>
          </a:xfrm>
          <a:prstGeom prst="rect">
            <a:avLst/>
          </a:prstGeom>
        </p:spPr>
      </p:pic>
      <p:pic>
        <p:nvPicPr>
          <p:cNvPr id="3" name="Рисунок 2" descr="Picture background">
            <a:extLst>
              <a:ext uri="{FF2B5EF4-FFF2-40B4-BE49-F238E27FC236}">
                <a16:creationId xmlns:a16="http://schemas.microsoft.com/office/drawing/2014/main" id="{2EFCB766-8411-8C49-E5B5-682863C7AF3E}"/>
              </a:ext>
            </a:extLst>
          </p:cNvPr>
          <p:cNvPicPr>
            <a:picLocks noChangeAspect="1"/>
          </p:cNvPicPr>
          <p:nvPr/>
        </p:nvPicPr>
        <p:blipFill>
          <a:blip r:embed="rId3"/>
          <a:stretch>
            <a:fillRect/>
          </a:stretch>
        </p:blipFill>
        <p:spPr>
          <a:xfrm>
            <a:off x="7789034" y="1935784"/>
            <a:ext cx="4399583" cy="4433128"/>
          </a:xfrm>
          <a:prstGeom prst="rect">
            <a:avLst/>
          </a:prstGeom>
        </p:spPr>
      </p:pic>
      <p:sp>
        <p:nvSpPr>
          <p:cNvPr id="4" name="Прямоугольник: скругленные углы 3">
            <a:extLst>
              <a:ext uri="{FF2B5EF4-FFF2-40B4-BE49-F238E27FC236}">
                <a16:creationId xmlns:a16="http://schemas.microsoft.com/office/drawing/2014/main" id="{5AFF238B-B164-FED7-16C3-1EDB85110401}"/>
              </a:ext>
            </a:extLst>
          </p:cNvPr>
          <p:cNvSpPr/>
          <p:nvPr/>
        </p:nvSpPr>
        <p:spPr>
          <a:xfrm>
            <a:off x="806072" y="2514280"/>
            <a:ext cx="6531188" cy="3514981"/>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latin typeface="Arial"/>
                <a:ea typeface="+mn-lt"/>
                <a:cs typeface="+mn-lt"/>
              </a:rPr>
              <a:t>Копчик представляет собой рудимент, он помогает женщинам во время родов. У рожающих кости копчика могут слегка расходиться, обеспечивая возможность прохождения новорожденного через родовые пути. Копчик помогает позвоночнику справляться с нагрузкой на него во время сидения. </a:t>
            </a:r>
            <a:endParaRPr lang="ru-RU" sz="2000">
              <a:latin typeface="Arial"/>
              <a:ea typeface="+mn-lt"/>
              <a:cs typeface="Arial"/>
            </a:endParaRPr>
          </a:p>
          <a:p>
            <a:pPr algn="just"/>
            <a:r>
              <a:rPr lang="ru-RU" sz="2000">
                <a:latin typeface="Arial"/>
                <a:ea typeface="+mn-lt"/>
                <a:cs typeface="+mn-lt"/>
              </a:rPr>
              <a:t>Через отверстия нижней части позвоночного столба происходит иннервация органов малого таза и нижних конечностей.</a:t>
            </a:r>
            <a:endParaRPr lang="ru-RU" sz="2000">
              <a:latin typeface="Arial"/>
              <a:cs typeface="Arial"/>
            </a:endParaRPr>
          </a:p>
        </p:txBody>
      </p:sp>
      <p:sp>
        <p:nvSpPr>
          <p:cNvPr id="6" name="TextBox 5">
            <a:extLst>
              <a:ext uri="{FF2B5EF4-FFF2-40B4-BE49-F238E27FC236}">
                <a16:creationId xmlns:a16="http://schemas.microsoft.com/office/drawing/2014/main" id="{018D459B-82C5-FF37-F75F-5E912D7BCBFD}"/>
              </a:ext>
            </a:extLst>
          </p:cNvPr>
          <p:cNvSpPr txBox="1"/>
          <p:nvPr/>
        </p:nvSpPr>
        <p:spPr>
          <a:xfrm>
            <a:off x="4072835" y="1245704"/>
            <a:ext cx="34720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b="1">
                <a:latin typeface="Arial"/>
              </a:rPr>
              <a:t>СТРОЕНИЕ КОПЧИКА</a:t>
            </a:r>
            <a:r>
              <a:rPr lang="ru-RU" sz="2400">
                <a:latin typeface="Arial"/>
                <a:cs typeface="Arial"/>
              </a:rPr>
              <a:t>​</a:t>
            </a:r>
            <a:endParaRPr lang="ru-RU"/>
          </a:p>
        </p:txBody>
      </p:sp>
    </p:spTree>
    <p:extLst>
      <p:ext uri="{BB962C8B-B14F-4D97-AF65-F5344CB8AC3E}">
        <p14:creationId xmlns:p14="http://schemas.microsoft.com/office/powerpoint/2010/main" val="410149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icture background">
            <a:extLst>
              <a:ext uri="{FF2B5EF4-FFF2-40B4-BE49-F238E27FC236}">
                <a16:creationId xmlns:a16="http://schemas.microsoft.com/office/drawing/2014/main" id="{F94EE4B4-8355-7066-07E7-9CF1FFE5A654}"/>
              </a:ext>
            </a:extLst>
          </p:cNvPr>
          <p:cNvPicPr>
            <a:picLocks noChangeAspect="1"/>
          </p:cNvPicPr>
          <p:nvPr/>
        </p:nvPicPr>
        <p:blipFill>
          <a:blip r:embed="rId2"/>
          <a:stretch>
            <a:fillRect/>
          </a:stretch>
        </p:blipFill>
        <p:spPr>
          <a:xfrm>
            <a:off x="4763" y="4763"/>
            <a:ext cx="12182475" cy="6848475"/>
          </a:xfrm>
          <a:prstGeom prst="rect">
            <a:avLst/>
          </a:prstGeom>
        </p:spPr>
      </p:pic>
      <p:sp>
        <p:nvSpPr>
          <p:cNvPr id="3" name="TextBox 2">
            <a:extLst>
              <a:ext uri="{FF2B5EF4-FFF2-40B4-BE49-F238E27FC236}">
                <a16:creationId xmlns:a16="http://schemas.microsoft.com/office/drawing/2014/main" id="{78BB0B26-26FF-9337-A5C9-26EC893190DF}"/>
              </a:ext>
            </a:extLst>
          </p:cNvPr>
          <p:cNvSpPr txBox="1"/>
          <p:nvPr/>
        </p:nvSpPr>
        <p:spPr>
          <a:xfrm>
            <a:off x="245398" y="360881"/>
            <a:ext cx="3562407"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chemeClr val="bg1"/>
                </a:solidFill>
                <a:latin typeface="Arial"/>
                <a:cs typeface="Arial"/>
              </a:rPr>
              <a:t>Шейный</a:t>
            </a:r>
            <a:r>
              <a:rPr lang="en-US" sz="2000">
                <a:solidFill>
                  <a:schemeClr val="bg1"/>
                </a:solidFill>
                <a:latin typeface="Arial"/>
                <a:cs typeface="Arial"/>
              </a:rPr>
              <a:t> </a:t>
            </a:r>
            <a:r>
              <a:rPr lang="en-US" sz="2000" err="1">
                <a:solidFill>
                  <a:schemeClr val="bg1"/>
                </a:solidFill>
                <a:latin typeface="Arial"/>
                <a:cs typeface="Arial"/>
              </a:rPr>
              <a:t>отдел</a:t>
            </a:r>
            <a:r>
              <a:rPr lang="en-US" sz="2000">
                <a:solidFill>
                  <a:schemeClr val="bg1"/>
                </a:solidFill>
                <a:latin typeface="Arial"/>
                <a:cs typeface="Arial"/>
              </a:rPr>
              <a:t> — </a:t>
            </a:r>
            <a:r>
              <a:rPr lang="en-US" sz="2000" err="1">
                <a:solidFill>
                  <a:schemeClr val="bg1"/>
                </a:solidFill>
                <a:latin typeface="Arial"/>
                <a:cs typeface="Arial"/>
              </a:rPr>
              <a:t>состоит</a:t>
            </a:r>
            <a:r>
              <a:rPr lang="en-US" sz="2000">
                <a:solidFill>
                  <a:schemeClr val="bg1"/>
                </a:solidFill>
                <a:latin typeface="Arial"/>
                <a:cs typeface="Arial"/>
              </a:rPr>
              <a:t> </a:t>
            </a:r>
            <a:r>
              <a:rPr lang="en-US" sz="2000" err="1">
                <a:solidFill>
                  <a:schemeClr val="bg1"/>
                </a:solidFill>
                <a:latin typeface="Arial"/>
                <a:cs typeface="Arial"/>
              </a:rPr>
              <a:t>из</a:t>
            </a:r>
            <a:r>
              <a:rPr lang="en-US" sz="2000">
                <a:solidFill>
                  <a:schemeClr val="bg1"/>
                </a:solidFill>
                <a:latin typeface="Arial"/>
                <a:cs typeface="Arial"/>
              </a:rPr>
              <a:t> 7 </a:t>
            </a:r>
            <a:r>
              <a:rPr lang="en-US" sz="2000" err="1">
                <a:solidFill>
                  <a:schemeClr val="bg1"/>
                </a:solidFill>
                <a:latin typeface="Arial"/>
                <a:cs typeface="Arial"/>
              </a:rPr>
              <a:t>позвонков</a:t>
            </a:r>
            <a:endParaRPr lang="ru-RU" sz="2000" err="1">
              <a:solidFill>
                <a:schemeClr val="bg1"/>
              </a:solidFill>
              <a:latin typeface="Arial"/>
              <a:cs typeface="Arial"/>
            </a:endParaRPr>
          </a:p>
          <a:p>
            <a:pPr algn="l"/>
            <a:endParaRPr lang="ru-RU"/>
          </a:p>
        </p:txBody>
      </p:sp>
      <p:sp>
        <p:nvSpPr>
          <p:cNvPr id="4" name="TextBox 3">
            <a:extLst>
              <a:ext uri="{FF2B5EF4-FFF2-40B4-BE49-F238E27FC236}">
                <a16:creationId xmlns:a16="http://schemas.microsoft.com/office/drawing/2014/main" id="{0E4A828A-BB9F-8106-B4C0-0E336C28EB91}"/>
              </a:ext>
            </a:extLst>
          </p:cNvPr>
          <p:cNvSpPr txBox="1"/>
          <p:nvPr/>
        </p:nvSpPr>
        <p:spPr>
          <a:xfrm>
            <a:off x="266619" y="1571702"/>
            <a:ext cx="33671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2000" baseline="0">
                <a:solidFill>
                  <a:srgbClr val="FFFFFF"/>
                </a:solidFill>
                <a:latin typeface="Arial"/>
              </a:rPr>
              <a:t>Грудной отдел  — состоит из 12 позвонков </a:t>
            </a:r>
            <a:r>
              <a:rPr lang="ru-RU" sz="2000">
                <a:latin typeface="Arial"/>
                <a:ea typeface="Arial"/>
                <a:cs typeface="Arial"/>
              </a:rPr>
              <a:t>​</a:t>
            </a:r>
            <a:endParaRPr lang="ru-RU"/>
          </a:p>
        </p:txBody>
      </p:sp>
      <p:sp>
        <p:nvSpPr>
          <p:cNvPr id="6" name="TextBox 5">
            <a:extLst>
              <a:ext uri="{FF2B5EF4-FFF2-40B4-BE49-F238E27FC236}">
                <a16:creationId xmlns:a16="http://schemas.microsoft.com/office/drawing/2014/main" id="{06A32000-8689-A185-4605-93191C244EFE}"/>
              </a:ext>
            </a:extLst>
          </p:cNvPr>
          <p:cNvSpPr txBox="1"/>
          <p:nvPr/>
        </p:nvSpPr>
        <p:spPr>
          <a:xfrm>
            <a:off x="248346" y="2718878"/>
            <a:ext cx="399172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2000" baseline="0">
                <a:solidFill>
                  <a:srgbClr val="FFFFFF"/>
                </a:solidFill>
                <a:latin typeface="Arial"/>
              </a:rPr>
              <a:t>Поясничный отдел  — состоит из 5 позвонков</a:t>
            </a:r>
            <a:r>
              <a:rPr lang="ru-RU" sz="2000">
                <a:latin typeface="Arial"/>
                <a:ea typeface="Arial"/>
                <a:cs typeface="Arial"/>
              </a:rPr>
              <a:t>​</a:t>
            </a:r>
            <a:endParaRPr lang="ru-RU"/>
          </a:p>
        </p:txBody>
      </p:sp>
      <p:sp>
        <p:nvSpPr>
          <p:cNvPr id="7" name="TextBox 6">
            <a:extLst>
              <a:ext uri="{FF2B5EF4-FFF2-40B4-BE49-F238E27FC236}">
                <a16:creationId xmlns:a16="http://schemas.microsoft.com/office/drawing/2014/main" id="{3665D08F-F4A1-BCE5-42AC-96DEA54BE101}"/>
              </a:ext>
            </a:extLst>
          </p:cNvPr>
          <p:cNvSpPr txBox="1"/>
          <p:nvPr/>
        </p:nvSpPr>
        <p:spPr>
          <a:xfrm>
            <a:off x="242882" y="3853336"/>
            <a:ext cx="3340194"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chemeClr val="bg1"/>
                </a:solidFill>
                <a:latin typeface="Arial"/>
                <a:cs typeface="Arial"/>
              </a:rPr>
              <a:t>Крестцовый</a:t>
            </a:r>
            <a:r>
              <a:rPr lang="en-US" sz="2000">
                <a:solidFill>
                  <a:schemeClr val="bg1"/>
                </a:solidFill>
                <a:latin typeface="Arial"/>
                <a:cs typeface="Arial"/>
              </a:rPr>
              <a:t> </a:t>
            </a:r>
            <a:r>
              <a:rPr lang="en-US" sz="2000" err="1">
                <a:solidFill>
                  <a:schemeClr val="bg1"/>
                </a:solidFill>
                <a:latin typeface="Arial"/>
                <a:cs typeface="Arial"/>
              </a:rPr>
              <a:t>отдел</a:t>
            </a:r>
            <a:r>
              <a:rPr lang="en-US" sz="2000">
                <a:solidFill>
                  <a:schemeClr val="bg1"/>
                </a:solidFill>
                <a:latin typeface="Arial"/>
                <a:cs typeface="Arial"/>
              </a:rPr>
              <a:t>   — </a:t>
            </a:r>
            <a:r>
              <a:rPr lang="en-US" sz="2000" err="1">
                <a:solidFill>
                  <a:schemeClr val="bg1"/>
                </a:solidFill>
                <a:latin typeface="Arial"/>
                <a:cs typeface="Arial"/>
              </a:rPr>
              <a:t>состоит</a:t>
            </a:r>
            <a:r>
              <a:rPr lang="en-US" sz="2000">
                <a:solidFill>
                  <a:schemeClr val="bg1"/>
                </a:solidFill>
                <a:latin typeface="Arial"/>
                <a:cs typeface="Arial"/>
              </a:rPr>
              <a:t> </a:t>
            </a:r>
            <a:r>
              <a:rPr lang="en-US" sz="2000" err="1">
                <a:solidFill>
                  <a:schemeClr val="bg1"/>
                </a:solidFill>
                <a:latin typeface="Arial"/>
                <a:cs typeface="Arial"/>
              </a:rPr>
              <a:t>из</a:t>
            </a:r>
            <a:r>
              <a:rPr lang="en-US" sz="2000">
                <a:solidFill>
                  <a:schemeClr val="bg1"/>
                </a:solidFill>
                <a:latin typeface="Arial"/>
                <a:cs typeface="Arial"/>
              </a:rPr>
              <a:t> 5 </a:t>
            </a:r>
            <a:r>
              <a:rPr lang="en-US" sz="2000" err="1">
                <a:solidFill>
                  <a:schemeClr val="bg1"/>
                </a:solidFill>
                <a:latin typeface="Arial"/>
                <a:cs typeface="Arial"/>
              </a:rPr>
              <a:t>позвонков</a:t>
            </a:r>
            <a:endParaRPr lang="ru-RU" sz="2000" err="1">
              <a:solidFill>
                <a:schemeClr val="bg1"/>
              </a:solidFill>
              <a:latin typeface="Arial"/>
              <a:cs typeface="Arial"/>
            </a:endParaRPr>
          </a:p>
          <a:p>
            <a:pPr algn="l"/>
            <a:endParaRPr lang="ru-RU"/>
          </a:p>
        </p:txBody>
      </p:sp>
      <p:sp>
        <p:nvSpPr>
          <p:cNvPr id="8" name="TextBox 7">
            <a:extLst>
              <a:ext uri="{FF2B5EF4-FFF2-40B4-BE49-F238E27FC236}">
                <a16:creationId xmlns:a16="http://schemas.microsoft.com/office/drawing/2014/main" id="{CCCAD2D2-18C0-C467-5775-EC98A2F86E9D}"/>
              </a:ext>
            </a:extLst>
          </p:cNvPr>
          <p:cNvSpPr txBox="1"/>
          <p:nvPr/>
        </p:nvSpPr>
        <p:spPr>
          <a:xfrm>
            <a:off x="253812" y="5111930"/>
            <a:ext cx="3886991"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chemeClr val="bg1"/>
                </a:solidFill>
                <a:latin typeface="Arial"/>
                <a:cs typeface="Arial"/>
              </a:rPr>
              <a:t>Копчиковый</a:t>
            </a:r>
            <a:r>
              <a:rPr lang="en-US" sz="2000">
                <a:solidFill>
                  <a:schemeClr val="bg1"/>
                </a:solidFill>
                <a:latin typeface="Arial"/>
                <a:cs typeface="Arial"/>
              </a:rPr>
              <a:t> </a:t>
            </a:r>
            <a:r>
              <a:rPr lang="en-US" sz="2000" err="1">
                <a:solidFill>
                  <a:schemeClr val="bg1"/>
                </a:solidFill>
                <a:latin typeface="Arial"/>
                <a:cs typeface="Arial"/>
              </a:rPr>
              <a:t>отдел</a:t>
            </a:r>
            <a:r>
              <a:rPr lang="en-US" sz="2000">
                <a:solidFill>
                  <a:schemeClr val="bg1"/>
                </a:solidFill>
                <a:latin typeface="Arial"/>
                <a:cs typeface="Arial"/>
              </a:rPr>
              <a:t> — </a:t>
            </a:r>
            <a:r>
              <a:rPr lang="en-US" sz="2000" err="1">
                <a:solidFill>
                  <a:schemeClr val="bg1"/>
                </a:solidFill>
                <a:latin typeface="Arial"/>
                <a:cs typeface="Arial"/>
              </a:rPr>
              <a:t>состоит</a:t>
            </a:r>
            <a:r>
              <a:rPr lang="en-US" sz="2000">
                <a:solidFill>
                  <a:schemeClr val="bg1"/>
                </a:solidFill>
                <a:latin typeface="Arial"/>
                <a:cs typeface="Arial"/>
              </a:rPr>
              <a:t> </a:t>
            </a:r>
            <a:r>
              <a:rPr lang="en-US" sz="2000" err="1">
                <a:solidFill>
                  <a:schemeClr val="bg1"/>
                </a:solidFill>
                <a:latin typeface="Arial"/>
                <a:cs typeface="Arial"/>
              </a:rPr>
              <a:t>из</a:t>
            </a:r>
            <a:r>
              <a:rPr lang="en-US" sz="2000">
                <a:solidFill>
                  <a:schemeClr val="bg1"/>
                </a:solidFill>
                <a:latin typeface="Arial"/>
                <a:cs typeface="Arial"/>
              </a:rPr>
              <a:t> 3 — 5 </a:t>
            </a:r>
            <a:r>
              <a:rPr lang="en-US" sz="2000" err="1">
                <a:solidFill>
                  <a:schemeClr val="bg1"/>
                </a:solidFill>
                <a:latin typeface="Arial"/>
                <a:cs typeface="Arial"/>
              </a:rPr>
              <a:t>позвонков</a:t>
            </a:r>
            <a:r>
              <a:rPr lang="en-US" sz="2000">
                <a:solidFill>
                  <a:schemeClr val="bg1"/>
                </a:solidFill>
                <a:latin typeface="Arial"/>
                <a:cs typeface="Arial"/>
              </a:rPr>
              <a:t> </a:t>
            </a:r>
            <a:endParaRPr lang="ru-RU" sz="2000">
              <a:solidFill>
                <a:schemeClr val="bg1"/>
              </a:solidFill>
              <a:latin typeface="Arial"/>
              <a:cs typeface="Arial"/>
            </a:endParaRPr>
          </a:p>
          <a:p>
            <a:pPr algn="l"/>
            <a:endParaRPr lang="ru-RU"/>
          </a:p>
        </p:txBody>
      </p:sp>
    </p:spTree>
    <p:extLst>
      <p:ext uri="{BB962C8B-B14F-4D97-AF65-F5344CB8AC3E}">
        <p14:creationId xmlns:p14="http://schemas.microsoft.com/office/powerpoint/2010/main" val="155495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9" name="Picture 19">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30" name="Rectangle 2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1" name="Rectangle 23">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2" name="Rectangle 25">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 name="Рисунок 1" descr="Picture background">
            <a:extLst>
              <a:ext uri="{FF2B5EF4-FFF2-40B4-BE49-F238E27FC236}">
                <a16:creationId xmlns:a16="http://schemas.microsoft.com/office/drawing/2014/main" id="{23E9BB15-2A79-182C-DCFF-638320B785A2}"/>
              </a:ext>
            </a:extLst>
          </p:cNvPr>
          <p:cNvPicPr>
            <a:picLocks noChangeAspect="1"/>
          </p:cNvPicPr>
          <p:nvPr/>
        </p:nvPicPr>
        <p:blipFill>
          <a:blip r:embed="rId3">
            <a:alphaModFix amt="60000"/>
          </a:blip>
          <a:srcRect t="20130" r="-1" b="5853"/>
          <a:stretch/>
        </p:blipFill>
        <p:spPr>
          <a:xfrm>
            <a:off x="20" y="10"/>
            <a:ext cx="12188932" cy="6856614"/>
          </a:xfrm>
          <a:prstGeom prst="rect">
            <a:avLst/>
          </a:prstGeom>
        </p:spPr>
      </p:pic>
      <p:sp>
        <p:nvSpPr>
          <p:cNvPr id="3" name="TextBox 2">
            <a:extLst>
              <a:ext uri="{FF2B5EF4-FFF2-40B4-BE49-F238E27FC236}">
                <a16:creationId xmlns:a16="http://schemas.microsoft.com/office/drawing/2014/main" id="{F0D990C0-98FF-5010-69D7-F8EEA4703B13}"/>
              </a:ext>
            </a:extLst>
          </p:cNvPr>
          <p:cNvSpPr txBox="1"/>
          <p:nvPr/>
        </p:nvSpPr>
        <p:spPr>
          <a:xfrm>
            <a:off x="1119811" y="2059608"/>
            <a:ext cx="9954076" cy="25146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gn="ctr">
              <a:lnSpc>
                <a:spcPct val="110000"/>
              </a:lnSpc>
              <a:spcAft>
                <a:spcPts val="600"/>
              </a:spcAft>
              <a:buClr>
                <a:schemeClr val="accent1"/>
              </a:buClr>
              <a:buFont typeface="Arial" panose="020B0604020202020204" pitchFamily="34" charset="0"/>
              <a:buChar char="•"/>
            </a:pPr>
            <a:r>
              <a:rPr lang="en-US" sz="2400" b="1" baseline="0">
                <a:solidFill>
                  <a:srgbClr val="FFFFFF"/>
                </a:solidFill>
                <a:latin typeface="Arial"/>
                <a:cs typeface="Arial"/>
                <a:hlinkClick r:id="" action="ppaction://noaction"/>
              </a:rPr>
              <a:t>ЗАБОЛЕВАНИЯ</a:t>
            </a:r>
            <a:r>
              <a:rPr lang="en-US" sz="2400">
                <a:solidFill>
                  <a:srgbClr val="FFFFFF"/>
                </a:solidFill>
                <a:latin typeface="Arial"/>
                <a:cs typeface="Arial"/>
                <a:hlinkClick r:id="" action="ppaction://noaction"/>
              </a:rPr>
              <a:t>​</a:t>
            </a:r>
            <a:endParaRPr lang="en-US" sz="2400">
              <a:solidFill>
                <a:srgbClr val="FFFFFF"/>
              </a:solidFill>
              <a:latin typeface="Arial"/>
              <a:cs typeface="Arial"/>
            </a:endParaRPr>
          </a:p>
        </p:txBody>
      </p:sp>
    </p:spTree>
    <p:extLst>
      <p:ext uri="{BB962C8B-B14F-4D97-AF65-F5344CB8AC3E}">
        <p14:creationId xmlns:p14="http://schemas.microsoft.com/office/powerpoint/2010/main" val="91138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icture background">
            <a:extLst>
              <a:ext uri="{FF2B5EF4-FFF2-40B4-BE49-F238E27FC236}">
                <a16:creationId xmlns:a16="http://schemas.microsoft.com/office/drawing/2014/main" id="{AFF1163C-6047-ACCC-A277-6F360318C331}"/>
              </a:ext>
            </a:extLst>
          </p:cNvPr>
          <p:cNvPicPr>
            <a:picLocks noChangeAspect="1"/>
          </p:cNvPicPr>
          <p:nvPr/>
        </p:nvPicPr>
        <p:blipFill>
          <a:blip r:embed="rId2"/>
          <a:stretch>
            <a:fillRect/>
          </a:stretch>
        </p:blipFill>
        <p:spPr>
          <a:xfrm>
            <a:off x="0" y="2677"/>
            <a:ext cx="12192000" cy="6852646"/>
          </a:xfrm>
          <a:prstGeom prst="rect">
            <a:avLst/>
          </a:prstGeom>
        </p:spPr>
      </p:pic>
      <p:sp>
        <p:nvSpPr>
          <p:cNvPr id="3" name="Прямоугольник: скругленные углы 2">
            <a:extLst>
              <a:ext uri="{FF2B5EF4-FFF2-40B4-BE49-F238E27FC236}">
                <a16:creationId xmlns:a16="http://schemas.microsoft.com/office/drawing/2014/main" id="{285A3468-B7C0-F44C-F99D-58235DF54F1A}"/>
              </a:ext>
            </a:extLst>
          </p:cNvPr>
          <p:cNvSpPr/>
          <p:nvPr/>
        </p:nvSpPr>
        <p:spPr>
          <a:xfrm>
            <a:off x="3335" y="766559"/>
            <a:ext cx="8801959" cy="1470625"/>
          </a:xfrm>
          <a:prstGeom prst="roundRect">
            <a:avLst/>
          </a:prstGeom>
          <a:no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gn="just">
              <a:buFont typeface="Calibri"/>
              <a:buChar char="-"/>
            </a:pPr>
            <a:r>
              <a:rPr lang="ru-RU" sz="2000">
                <a:solidFill>
                  <a:srgbClr val="333333"/>
                </a:solidFill>
                <a:latin typeface="Arial"/>
                <a:ea typeface="YS Text"/>
                <a:cs typeface="YS Text"/>
              </a:rPr>
              <a:t>хроническое заболевание, характеризующееся развитием</a:t>
            </a:r>
            <a:endParaRPr lang="ru-RU" sz="2000">
              <a:solidFill>
                <a:srgbClr val="FFFFFF"/>
              </a:solidFill>
              <a:latin typeface="Arial"/>
              <a:ea typeface="YS Text"/>
              <a:cs typeface="Arial"/>
            </a:endParaRPr>
          </a:p>
          <a:p>
            <a:pPr algn="just"/>
            <a:r>
              <a:rPr lang="ru-RU" sz="2000">
                <a:solidFill>
                  <a:srgbClr val="333333"/>
                </a:solidFill>
                <a:latin typeface="Arial"/>
                <a:ea typeface="YS Text"/>
                <a:cs typeface="YS Text"/>
              </a:rPr>
              <a:t>дегенеративно-дистрофических изменений межпозвоночных дисков с последующим вовлечением в процесс смежных с ними позвонков и окружающих тканей.</a:t>
            </a:r>
            <a:endParaRPr lang="ru-RU" sz="2000">
              <a:latin typeface="Arial"/>
              <a:cs typeface="Arial"/>
            </a:endParaRPr>
          </a:p>
        </p:txBody>
      </p:sp>
      <p:sp>
        <p:nvSpPr>
          <p:cNvPr id="5" name="Прямоугольник: скругленные углы 4">
            <a:extLst>
              <a:ext uri="{FF2B5EF4-FFF2-40B4-BE49-F238E27FC236}">
                <a16:creationId xmlns:a16="http://schemas.microsoft.com/office/drawing/2014/main" id="{DBFB8B02-4991-DBAE-CA26-2CE2F19FB4CB}"/>
              </a:ext>
            </a:extLst>
          </p:cNvPr>
          <p:cNvSpPr/>
          <p:nvPr/>
        </p:nvSpPr>
        <p:spPr>
          <a:xfrm>
            <a:off x="9580" y="2708880"/>
            <a:ext cx="7128975" cy="1051756"/>
          </a:xfrm>
          <a:prstGeom prst="roundRect">
            <a:avLst/>
          </a:prstGeom>
          <a:no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ru-RU" sz="2000">
              <a:solidFill>
                <a:schemeClr val="tx1"/>
              </a:solidFill>
              <a:latin typeface="Arial"/>
              <a:ea typeface="+mn-lt"/>
              <a:cs typeface="+mn-lt"/>
            </a:endParaRPr>
          </a:p>
          <a:p>
            <a:pPr algn="just"/>
            <a:r>
              <a:rPr lang="ru-RU" sz="2000">
                <a:solidFill>
                  <a:schemeClr val="tx1"/>
                </a:solidFill>
                <a:latin typeface="Arial"/>
                <a:ea typeface="+mn-lt"/>
                <a:cs typeface="+mn-lt"/>
              </a:rPr>
              <a:t>Шейный. Наиболее распространенными симптомами патологии являются острые боли при поворотах головы, чихании и кашле и прострелы</a:t>
            </a:r>
            <a:endParaRPr lang="ru-RU" sz="2000">
              <a:solidFill>
                <a:schemeClr val="tx1"/>
              </a:solidFill>
              <a:latin typeface="Arial"/>
              <a:cs typeface="Arial"/>
            </a:endParaRPr>
          </a:p>
          <a:p>
            <a:pPr algn="ctr"/>
            <a:endParaRPr lang="ru-RU">
              <a:solidFill>
                <a:schemeClr val="tx1"/>
              </a:solidFill>
            </a:endParaRPr>
          </a:p>
        </p:txBody>
      </p:sp>
      <p:sp>
        <p:nvSpPr>
          <p:cNvPr id="6" name="Прямоугольник: скругленные углы 5">
            <a:extLst>
              <a:ext uri="{FF2B5EF4-FFF2-40B4-BE49-F238E27FC236}">
                <a16:creationId xmlns:a16="http://schemas.microsoft.com/office/drawing/2014/main" id="{F82044B0-CFB0-AE50-DFDE-0E6B39D25552}"/>
              </a:ext>
            </a:extLst>
          </p:cNvPr>
          <p:cNvSpPr/>
          <p:nvPr/>
        </p:nvSpPr>
        <p:spPr>
          <a:xfrm>
            <a:off x="-5520" y="3950678"/>
            <a:ext cx="7120806" cy="1230019"/>
          </a:xfrm>
          <a:prstGeom prst="roundRect">
            <a:avLst/>
          </a:prstGeom>
          <a:no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ru-RU" sz="2000">
              <a:solidFill>
                <a:srgbClr val="373737"/>
              </a:solidFill>
              <a:latin typeface="Arial"/>
              <a:ea typeface="+mn-lt"/>
              <a:cs typeface="+mn-lt"/>
            </a:endParaRPr>
          </a:p>
          <a:p>
            <a:pPr algn="just"/>
            <a:endParaRPr lang="ru-RU" sz="2000">
              <a:solidFill>
                <a:srgbClr val="373737"/>
              </a:solidFill>
              <a:latin typeface="Arial"/>
              <a:ea typeface="+mn-lt"/>
              <a:cs typeface="+mn-lt"/>
            </a:endParaRPr>
          </a:p>
          <a:p>
            <a:pPr algn="just"/>
            <a:r>
              <a:rPr lang="ru-RU" sz="2000">
                <a:solidFill>
                  <a:srgbClr val="373737"/>
                </a:solidFill>
                <a:latin typeface="Arial"/>
                <a:ea typeface="+mn-lt"/>
                <a:cs typeface="+mn-lt"/>
              </a:rPr>
              <a:t>Грудной. Для патологии нехарактерны острые боли. Боль в области грудины, например, становится причиной того, что у больного могут заподозрить стенокардию</a:t>
            </a:r>
            <a:endParaRPr lang="ru-RU" sz="2000">
              <a:latin typeface="Arial"/>
              <a:cs typeface="Arial"/>
            </a:endParaRPr>
          </a:p>
          <a:p>
            <a:pPr algn="just"/>
            <a:br>
              <a:rPr lang="en-US"/>
            </a:br>
            <a:endParaRPr lang="en-US"/>
          </a:p>
        </p:txBody>
      </p:sp>
      <p:sp>
        <p:nvSpPr>
          <p:cNvPr id="7" name="Прямоугольник: скругленные углы 6">
            <a:extLst>
              <a:ext uri="{FF2B5EF4-FFF2-40B4-BE49-F238E27FC236}">
                <a16:creationId xmlns:a16="http://schemas.microsoft.com/office/drawing/2014/main" id="{75BE5AA2-C113-A807-D854-47F500F6DE60}"/>
              </a:ext>
            </a:extLst>
          </p:cNvPr>
          <p:cNvSpPr/>
          <p:nvPr/>
        </p:nvSpPr>
        <p:spPr>
          <a:xfrm>
            <a:off x="-5519" y="5356799"/>
            <a:ext cx="9159404" cy="1369105"/>
          </a:xfrm>
          <a:prstGeom prst="roundRect">
            <a:avLst/>
          </a:prstGeom>
          <a:no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ru-RU" sz="2000" b="1">
              <a:solidFill>
                <a:srgbClr val="373737"/>
              </a:solidFill>
              <a:latin typeface="Arial"/>
              <a:ea typeface="+mn-lt"/>
              <a:cs typeface="+mn-lt"/>
            </a:endParaRPr>
          </a:p>
          <a:p>
            <a:pPr algn="just"/>
            <a:r>
              <a:rPr lang="ru-RU" sz="2000">
                <a:solidFill>
                  <a:srgbClr val="373737"/>
                </a:solidFill>
                <a:latin typeface="Arial"/>
                <a:ea typeface="+mn-lt"/>
                <a:cs typeface="+mn-lt"/>
              </a:rPr>
              <a:t>Поясничный.  Связано с тем, что именно поясничный отдел позвоночника испытывает повышенные нагрузки. Больные жалуются не только на выраженные боли, но и ощущения онемения (в том числе в ногах)</a:t>
            </a:r>
            <a:endParaRPr lang="ru-RU" sz="2000">
              <a:latin typeface="Arial"/>
              <a:cs typeface="Arial"/>
            </a:endParaRPr>
          </a:p>
          <a:p>
            <a:pPr algn="ctr"/>
            <a:endParaRPr lang="ru-RU"/>
          </a:p>
        </p:txBody>
      </p:sp>
      <p:sp>
        <p:nvSpPr>
          <p:cNvPr id="9" name="TextBox 8">
            <a:extLst>
              <a:ext uri="{FF2B5EF4-FFF2-40B4-BE49-F238E27FC236}">
                <a16:creationId xmlns:a16="http://schemas.microsoft.com/office/drawing/2014/main" id="{8709F74B-76AC-145D-C6BC-1A7CE76AE5D9}"/>
              </a:ext>
            </a:extLst>
          </p:cNvPr>
          <p:cNvSpPr txBox="1"/>
          <p:nvPr/>
        </p:nvSpPr>
        <p:spPr>
          <a:xfrm>
            <a:off x="1088828" y="137792"/>
            <a:ext cx="27742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2400" baseline="0">
                <a:latin typeface="Arial"/>
              </a:rPr>
              <a:t>ОСТЕОХОНДРОЗ</a:t>
            </a:r>
            <a:r>
              <a:rPr lang="ru-RU" sz="2400">
                <a:latin typeface="Arial"/>
                <a:ea typeface="Arial"/>
                <a:cs typeface="Arial"/>
              </a:rPr>
              <a:t>​</a:t>
            </a:r>
            <a:endParaRPr lang="ru-RU"/>
          </a:p>
        </p:txBody>
      </p:sp>
      <p:sp>
        <p:nvSpPr>
          <p:cNvPr id="10" name="TextBox 9">
            <a:extLst>
              <a:ext uri="{FF2B5EF4-FFF2-40B4-BE49-F238E27FC236}">
                <a16:creationId xmlns:a16="http://schemas.microsoft.com/office/drawing/2014/main" id="{096989B9-5A94-F351-815D-A23C3F5BF31F}"/>
              </a:ext>
            </a:extLst>
          </p:cNvPr>
          <p:cNvSpPr txBox="1"/>
          <p:nvPr/>
        </p:nvSpPr>
        <p:spPr>
          <a:xfrm>
            <a:off x="310834" y="2339005"/>
            <a:ext cx="326183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a:latin typeface="Arial"/>
                <a:cs typeface="Arial"/>
              </a:rPr>
              <a:t>Виды остеохондроза:</a:t>
            </a:r>
          </a:p>
          <a:p>
            <a:pPr algn="l"/>
            <a:endParaRPr lang="ru-RU"/>
          </a:p>
        </p:txBody>
      </p:sp>
    </p:spTree>
    <p:extLst>
      <p:ext uri="{BB962C8B-B14F-4D97-AF65-F5344CB8AC3E}">
        <p14:creationId xmlns:p14="http://schemas.microsoft.com/office/powerpoint/2010/main" val="810700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 name="Рисунок 1" descr="Picture background">
            <a:extLst>
              <a:ext uri="{FF2B5EF4-FFF2-40B4-BE49-F238E27FC236}">
                <a16:creationId xmlns:a16="http://schemas.microsoft.com/office/drawing/2014/main" id="{D595887C-8028-E30C-93C3-20B3BF25434F}"/>
              </a:ext>
            </a:extLst>
          </p:cNvPr>
          <p:cNvPicPr>
            <a:picLocks noChangeAspect="1"/>
          </p:cNvPicPr>
          <p:nvPr/>
        </p:nvPicPr>
        <p:blipFill>
          <a:blip r:embed="rId3">
            <a:alphaModFix amt="60000"/>
          </a:blip>
          <a:srcRect t="28086" b="32537"/>
          <a:stretch/>
        </p:blipFill>
        <p:spPr>
          <a:xfrm>
            <a:off x="20" y="10"/>
            <a:ext cx="12188932" cy="6856614"/>
          </a:xfrm>
          <a:prstGeom prst="rect">
            <a:avLst/>
          </a:prstGeom>
        </p:spPr>
      </p:pic>
      <p:grpSp>
        <p:nvGrpSpPr>
          <p:cNvPr id="18" name="Group 17">
            <a:extLst>
              <a:ext uri="{FF2B5EF4-FFF2-40B4-BE49-F238E27FC236}">
                <a16:creationId xmlns:a16="http://schemas.microsoft.com/office/drawing/2014/main" id="{A4672714-67D2-40D0-B961-A7438FE9C9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9" name="Picture 18">
              <a:extLst>
                <a:ext uri="{FF2B5EF4-FFF2-40B4-BE49-F238E27FC236}">
                  <a16:creationId xmlns:a16="http://schemas.microsoft.com/office/drawing/2014/main" id="{A5A1C471-1402-4BD1-8617-F5D9B7EB19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a16="http://schemas.microsoft.com/office/drawing/2014/main" id="{6CCA9701-8B9C-4D7A-AE5B-DD505C9680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TextBox 2">
            <a:extLst>
              <a:ext uri="{FF2B5EF4-FFF2-40B4-BE49-F238E27FC236}">
                <a16:creationId xmlns:a16="http://schemas.microsoft.com/office/drawing/2014/main" id="{707C3A97-8EEF-E813-D657-27F9EF281186}"/>
              </a:ext>
            </a:extLst>
          </p:cNvPr>
          <p:cNvSpPr txBox="1"/>
          <p:nvPr/>
        </p:nvSpPr>
        <p:spPr>
          <a:xfrm>
            <a:off x="5214259" y="315686"/>
            <a:ext cx="1757134" cy="89262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110000"/>
              </a:lnSpc>
              <a:spcAft>
                <a:spcPts val="600"/>
              </a:spcAft>
              <a:buClr>
                <a:schemeClr val="accent1"/>
              </a:buClr>
            </a:pPr>
            <a:r>
              <a:rPr lang="en-US" sz="2400">
                <a:solidFill>
                  <a:srgbClr val="FFFFFF"/>
                </a:solidFill>
                <a:latin typeface="Arial"/>
                <a:cs typeface="Arial"/>
              </a:rPr>
              <a:t>СТАДИИ</a:t>
            </a:r>
            <a:endParaRPr lang="ru-RU"/>
          </a:p>
          <a:p>
            <a:pPr indent="-228600" algn="ctr">
              <a:lnSpc>
                <a:spcPct val="110000"/>
              </a:lnSpc>
              <a:spcAft>
                <a:spcPts val="600"/>
              </a:spcAft>
              <a:buClr>
                <a:schemeClr val="accent1"/>
              </a:buClr>
              <a:buFont typeface="Arial" panose="020B0604020202020204" pitchFamily="34" charset="0"/>
              <a:buChar char="•"/>
            </a:pPr>
            <a:endParaRPr lang="en-US">
              <a:solidFill>
                <a:srgbClr val="FFFFFF"/>
              </a:solidFill>
            </a:endParaRPr>
          </a:p>
        </p:txBody>
      </p:sp>
      <p:sp>
        <p:nvSpPr>
          <p:cNvPr id="5" name="Прямоугольник: скругленные углы 4">
            <a:extLst>
              <a:ext uri="{FF2B5EF4-FFF2-40B4-BE49-F238E27FC236}">
                <a16:creationId xmlns:a16="http://schemas.microsoft.com/office/drawing/2014/main" id="{4208ABDE-327A-0385-3F1C-A0CDEA0AB928}"/>
              </a:ext>
            </a:extLst>
          </p:cNvPr>
          <p:cNvSpPr/>
          <p:nvPr/>
        </p:nvSpPr>
        <p:spPr>
          <a:xfrm>
            <a:off x="224233" y="982478"/>
            <a:ext cx="10161139" cy="1240645"/>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solidFill>
                  <a:schemeClr val="bg1"/>
                </a:solidFill>
                <a:latin typeface="Arial"/>
                <a:ea typeface="+mn-lt"/>
                <a:cs typeface="+mn-lt"/>
              </a:rPr>
              <a:t>Первая стадия. Для нее характерно обезвоживание ядра диска между позвонками. В дальнейшем высота диска сокращается. На данной стадии пациент не испытывает выраженного дискомфорта. </a:t>
            </a:r>
            <a:endParaRPr lang="ru-RU" sz="2000">
              <a:solidFill>
                <a:schemeClr val="bg1"/>
              </a:solidFill>
              <a:latin typeface="Arial"/>
              <a:cs typeface="Arial"/>
            </a:endParaRPr>
          </a:p>
        </p:txBody>
      </p:sp>
      <p:sp>
        <p:nvSpPr>
          <p:cNvPr id="6" name="Прямоугольник: скругленные углы 5">
            <a:extLst>
              <a:ext uri="{FF2B5EF4-FFF2-40B4-BE49-F238E27FC236}">
                <a16:creationId xmlns:a16="http://schemas.microsoft.com/office/drawing/2014/main" id="{0127ACBA-2531-1CA1-993A-F4D718C5491E}"/>
              </a:ext>
            </a:extLst>
          </p:cNvPr>
          <p:cNvSpPr/>
          <p:nvPr/>
        </p:nvSpPr>
        <p:spPr>
          <a:xfrm>
            <a:off x="1427366" y="2372474"/>
            <a:ext cx="10840832" cy="149330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sz="2000">
              <a:solidFill>
                <a:schemeClr val="bg1"/>
              </a:solidFill>
              <a:latin typeface="Arial"/>
              <a:ea typeface="+mn-lt"/>
              <a:cs typeface="+mn-lt"/>
            </a:endParaRPr>
          </a:p>
          <a:p>
            <a:pPr algn="just"/>
            <a:r>
              <a:rPr lang="ru-RU" sz="2000">
                <a:solidFill>
                  <a:schemeClr val="bg1"/>
                </a:solidFill>
                <a:latin typeface="Arial"/>
                <a:ea typeface="+mn-lt"/>
                <a:cs typeface="+mn-lt"/>
              </a:rPr>
              <a:t>Вторая стадия. Для нее характерны протрузии дисков, при которых сокращаются просветы между позвонками. В результате происходит защемление нервных окончаний, что становится причиной локальной боли с возрастающей интенсивностью при резких движениях</a:t>
            </a:r>
            <a:endParaRPr lang="ru-RU" sz="2000">
              <a:solidFill>
                <a:schemeClr val="bg1"/>
              </a:solidFill>
              <a:latin typeface="Arial"/>
              <a:cs typeface="Arial"/>
            </a:endParaRPr>
          </a:p>
          <a:p>
            <a:pPr algn="just"/>
            <a:endParaRPr lang="ru-RU" sz="2000">
              <a:solidFill>
                <a:schemeClr val="bg1"/>
              </a:solidFill>
              <a:latin typeface="Arial"/>
              <a:cs typeface="Arial"/>
            </a:endParaRPr>
          </a:p>
        </p:txBody>
      </p:sp>
      <p:sp>
        <p:nvSpPr>
          <p:cNvPr id="9" name="Прямоугольник: скругленные углы 8">
            <a:extLst>
              <a:ext uri="{FF2B5EF4-FFF2-40B4-BE49-F238E27FC236}">
                <a16:creationId xmlns:a16="http://schemas.microsoft.com/office/drawing/2014/main" id="{D83E07C2-F690-5C43-B3E5-B8D41CB4E4A8}"/>
              </a:ext>
            </a:extLst>
          </p:cNvPr>
          <p:cNvSpPr/>
          <p:nvPr/>
        </p:nvSpPr>
        <p:spPr>
          <a:xfrm>
            <a:off x="219113" y="4050109"/>
            <a:ext cx="10394247" cy="1203981"/>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ru-RU" sz="2000">
              <a:solidFill>
                <a:srgbClr val="373737"/>
              </a:solidFill>
              <a:latin typeface="Arial"/>
              <a:ea typeface="+mn-lt"/>
              <a:cs typeface="+mn-lt"/>
            </a:endParaRPr>
          </a:p>
          <a:p>
            <a:pPr algn="just"/>
            <a:r>
              <a:rPr lang="ru-RU" sz="2000">
                <a:solidFill>
                  <a:schemeClr val="bg1"/>
                </a:solidFill>
                <a:latin typeface="Arial"/>
                <a:ea typeface="+mn-lt"/>
                <a:cs typeface="+mn-lt"/>
              </a:rPr>
              <a:t>Третья стадия. Для нее характерно стирание хряща между позвоночными тканями. Симптомы этой стадии ярко выражены. Пациенты жалуются на выраженную боль, которую можно снять только сильнодействующими препаратами</a:t>
            </a:r>
            <a:endParaRPr lang="ru-RU" sz="2000">
              <a:solidFill>
                <a:schemeClr val="bg1"/>
              </a:solidFill>
              <a:latin typeface="Arial"/>
              <a:cs typeface="Arial"/>
            </a:endParaRPr>
          </a:p>
          <a:p>
            <a:pPr algn="just"/>
            <a:endParaRPr lang="ru-RU" sz="2000">
              <a:latin typeface="Arial"/>
              <a:cs typeface="Arial"/>
            </a:endParaRPr>
          </a:p>
        </p:txBody>
      </p:sp>
      <p:sp>
        <p:nvSpPr>
          <p:cNvPr id="11" name="Прямоугольник: скругленные углы 10">
            <a:extLst>
              <a:ext uri="{FF2B5EF4-FFF2-40B4-BE49-F238E27FC236}">
                <a16:creationId xmlns:a16="http://schemas.microsoft.com/office/drawing/2014/main" id="{74BA35A8-5735-9276-177C-F55B103D2F01}"/>
              </a:ext>
            </a:extLst>
          </p:cNvPr>
          <p:cNvSpPr/>
          <p:nvPr/>
        </p:nvSpPr>
        <p:spPr>
          <a:xfrm>
            <a:off x="1373871" y="5523463"/>
            <a:ext cx="10823599" cy="68738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ru-RU" sz="2000" b="1">
              <a:solidFill>
                <a:srgbClr val="373737"/>
              </a:solidFill>
              <a:latin typeface="Arial"/>
              <a:ea typeface="+mn-lt"/>
              <a:cs typeface="+mn-lt"/>
            </a:endParaRPr>
          </a:p>
          <a:p>
            <a:pPr algn="just"/>
            <a:r>
              <a:rPr lang="ru-RU" sz="2000">
                <a:solidFill>
                  <a:schemeClr val="bg1"/>
                </a:solidFill>
                <a:latin typeface="Arial"/>
                <a:ea typeface="+mn-lt"/>
                <a:cs typeface="+mn-lt"/>
              </a:rPr>
              <a:t>Четвертая стадия. Для нее характерна полная или частичная ограниченность подвижности</a:t>
            </a:r>
            <a:endParaRPr lang="ru-RU" sz="2000">
              <a:solidFill>
                <a:schemeClr val="bg1"/>
              </a:solidFill>
              <a:latin typeface="Arial"/>
              <a:cs typeface="Arial"/>
            </a:endParaRPr>
          </a:p>
          <a:p>
            <a:pPr algn="ctr"/>
            <a:endParaRPr lang="ru-RU"/>
          </a:p>
        </p:txBody>
      </p:sp>
    </p:spTree>
    <p:extLst>
      <p:ext uri="{BB962C8B-B14F-4D97-AF65-F5344CB8AC3E}">
        <p14:creationId xmlns:p14="http://schemas.microsoft.com/office/powerpoint/2010/main" val="189835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3" name="Rectangle 1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 name="Рисунок 1" descr="Picture background">
            <a:extLst>
              <a:ext uri="{FF2B5EF4-FFF2-40B4-BE49-F238E27FC236}">
                <a16:creationId xmlns:a16="http://schemas.microsoft.com/office/drawing/2014/main" id="{28634ACD-753F-AFEC-8B33-91A3A23A12E0}"/>
              </a:ext>
            </a:extLst>
          </p:cNvPr>
          <p:cNvPicPr>
            <a:picLocks noChangeAspect="1"/>
          </p:cNvPicPr>
          <p:nvPr/>
        </p:nvPicPr>
        <p:blipFill>
          <a:blip r:embed="rId3">
            <a:alphaModFix amt="60000"/>
          </a:blip>
          <a:srcRect t="26739" b="34447"/>
          <a:stretch/>
        </p:blipFill>
        <p:spPr>
          <a:xfrm>
            <a:off x="20" y="10"/>
            <a:ext cx="12188932" cy="6856614"/>
          </a:xfrm>
          <a:prstGeom prst="rect">
            <a:avLst/>
          </a:prstGeom>
        </p:spPr>
      </p:pic>
      <p:grpSp>
        <p:nvGrpSpPr>
          <p:cNvPr id="19" name="Group 18">
            <a:extLst>
              <a:ext uri="{FF2B5EF4-FFF2-40B4-BE49-F238E27FC236}">
                <a16:creationId xmlns:a16="http://schemas.microsoft.com/office/drawing/2014/main" id="{A4672714-67D2-40D0-B961-A7438FE9C9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0" name="Picture 19">
              <a:extLst>
                <a:ext uri="{FF2B5EF4-FFF2-40B4-BE49-F238E27FC236}">
                  <a16:creationId xmlns:a16="http://schemas.microsoft.com/office/drawing/2014/main" id="{A5A1C471-1402-4BD1-8617-F5D9B7EB19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1" name="Picture 20">
              <a:extLst>
                <a:ext uri="{FF2B5EF4-FFF2-40B4-BE49-F238E27FC236}">
                  <a16:creationId xmlns:a16="http://schemas.microsoft.com/office/drawing/2014/main" id="{6CCA9701-8B9C-4D7A-AE5B-DD505C9680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4" name="TextBox 3">
            <a:extLst>
              <a:ext uri="{FF2B5EF4-FFF2-40B4-BE49-F238E27FC236}">
                <a16:creationId xmlns:a16="http://schemas.microsoft.com/office/drawing/2014/main" id="{E81154D4-6A2A-4519-0FF5-848405B43413}"/>
              </a:ext>
            </a:extLst>
          </p:cNvPr>
          <p:cNvSpPr txBox="1"/>
          <p:nvPr/>
        </p:nvSpPr>
        <p:spPr>
          <a:xfrm>
            <a:off x="3273960" y="252781"/>
            <a:ext cx="5300796" cy="66548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gn="ctr">
              <a:lnSpc>
                <a:spcPct val="110000"/>
              </a:lnSpc>
              <a:spcAft>
                <a:spcPts val="600"/>
              </a:spcAft>
              <a:buClr>
                <a:schemeClr val="accent1"/>
              </a:buClr>
              <a:buFont typeface="Arial" panose="020B0604020202020204" pitchFamily="34" charset="0"/>
              <a:buChar char="•"/>
            </a:pPr>
            <a:r>
              <a:rPr lang="en-US" sz="2400" baseline="0">
                <a:solidFill>
                  <a:srgbClr val="FFFFFF"/>
                </a:solidFill>
                <a:latin typeface="Arial"/>
                <a:cs typeface="Arial"/>
              </a:rPr>
              <a:t>СИМПТОМЫ</a:t>
            </a:r>
            <a:r>
              <a:rPr lang="en-US" sz="2400">
                <a:solidFill>
                  <a:srgbClr val="FFFFFF"/>
                </a:solidFill>
                <a:latin typeface="Arial"/>
                <a:cs typeface="Arial"/>
              </a:rPr>
              <a:t>​</a:t>
            </a:r>
          </a:p>
        </p:txBody>
      </p:sp>
      <p:sp>
        <p:nvSpPr>
          <p:cNvPr id="3" name="Прямоугольник: скругленные углы 2">
            <a:extLst>
              <a:ext uri="{FF2B5EF4-FFF2-40B4-BE49-F238E27FC236}">
                <a16:creationId xmlns:a16="http://schemas.microsoft.com/office/drawing/2014/main" id="{FDBA9D82-B74A-89D3-C4E2-2CC238860765}"/>
              </a:ext>
            </a:extLst>
          </p:cNvPr>
          <p:cNvSpPr/>
          <p:nvPr/>
        </p:nvSpPr>
        <p:spPr>
          <a:xfrm>
            <a:off x="185328" y="838889"/>
            <a:ext cx="9096111" cy="72076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ru-RU" sz="2000">
              <a:solidFill>
                <a:schemeClr val="bg1"/>
              </a:solidFill>
              <a:latin typeface="Arial"/>
              <a:ea typeface="+mn-lt"/>
              <a:cs typeface="+mn-lt"/>
            </a:endParaRPr>
          </a:p>
          <a:p>
            <a:pPr algn="just"/>
            <a:r>
              <a:rPr lang="ru-RU" sz="2000">
                <a:solidFill>
                  <a:schemeClr val="bg1"/>
                </a:solidFill>
                <a:latin typeface="Arial"/>
                <a:ea typeface="+mn-lt"/>
                <a:cs typeface="+mn-lt"/>
              </a:rPr>
              <a:t>Боль, которая может возникать в шее, плечах, пояснице и даже в ребрах</a:t>
            </a:r>
            <a:endParaRPr lang="ru-RU" sz="2000">
              <a:solidFill>
                <a:schemeClr val="bg1"/>
              </a:solidFill>
              <a:latin typeface="Arial"/>
              <a:cs typeface="Arial"/>
            </a:endParaRPr>
          </a:p>
          <a:p>
            <a:pPr algn="ctr"/>
            <a:endParaRPr lang="ru-RU" sz="2000">
              <a:solidFill>
                <a:schemeClr val="bg1"/>
              </a:solidFill>
              <a:latin typeface="Arial"/>
              <a:cs typeface="Arial"/>
            </a:endParaRPr>
          </a:p>
        </p:txBody>
      </p:sp>
      <p:sp>
        <p:nvSpPr>
          <p:cNvPr id="5" name="Прямоугольник: скругленные углы 4">
            <a:extLst>
              <a:ext uri="{FF2B5EF4-FFF2-40B4-BE49-F238E27FC236}">
                <a16:creationId xmlns:a16="http://schemas.microsoft.com/office/drawing/2014/main" id="{07021AF1-FA2F-ABFB-3E89-AE56D89EAA50}"/>
              </a:ext>
            </a:extLst>
          </p:cNvPr>
          <p:cNvSpPr/>
          <p:nvPr/>
        </p:nvSpPr>
        <p:spPr>
          <a:xfrm>
            <a:off x="170146" y="1862233"/>
            <a:ext cx="9091828" cy="707754"/>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sz="2000">
              <a:solidFill>
                <a:schemeClr val="bg1"/>
              </a:solidFill>
              <a:latin typeface="Arial"/>
              <a:ea typeface="+mn-lt"/>
              <a:cs typeface="+mn-lt"/>
            </a:endParaRPr>
          </a:p>
          <a:p>
            <a:pPr algn="just"/>
            <a:r>
              <a:rPr lang="ru-RU" sz="2000">
                <a:solidFill>
                  <a:schemeClr val="bg1"/>
                </a:solidFill>
                <a:latin typeface="Arial"/>
                <a:ea typeface="+mn-lt"/>
                <a:cs typeface="+mn-lt"/>
              </a:rPr>
              <a:t>Ощущение скованности в спине и пояснице</a:t>
            </a:r>
            <a:endParaRPr lang="ru-RU" sz="2000">
              <a:solidFill>
                <a:schemeClr val="bg1"/>
              </a:solidFill>
              <a:latin typeface="Arial"/>
              <a:cs typeface="Arial"/>
            </a:endParaRPr>
          </a:p>
          <a:p>
            <a:pPr algn="ctr"/>
            <a:endParaRPr lang="ru-RU" sz="2000">
              <a:solidFill>
                <a:schemeClr val="bg1"/>
              </a:solidFill>
              <a:latin typeface="Arial"/>
              <a:cs typeface="Arial"/>
            </a:endParaRPr>
          </a:p>
        </p:txBody>
      </p:sp>
      <p:sp>
        <p:nvSpPr>
          <p:cNvPr id="6" name="Прямоугольник: скругленные углы 5">
            <a:extLst>
              <a:ext uri="{FF2B5EF4-FFF2-40B4-BE49-F238E27FC236}">
                <a16:creationId xmlns:a16="http://schemas.microsoft.com/office/drawing/2014/main" id="{96A6381F-4800-C92D-12E6-491061A7B0EF}"/>
              </a:ext>
            </a:extLst>
          </p:cNvPr>
          <p:cNvSpPr/>
          <p:nvPr/>
        </p:nvSpPr>
        <p:spPr>
          <a:xfrm>
            <a:off x="194611" y="2770178"/>
            <a:ext cx="9084387" cy="62698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ru-RU" sz="2000">
              <a:solidFill>
                <a:schemeClr val="bg1"/>
              </a:solidFill>
              <a:latin typeface="Arial"/>
              <a:ea typeface="+mn-lt"/>
              <a:cs typeface="+mn-lt"/>
            </a:endParaRPr>
          </a:p>
          <a:p>
            <a:pPr algn="just"/>
            <a:r>
              <a:rPr lang="ru-RU" sz="2000">
                <a:solidFill>
                  <a:schemeClr val="bg1"/>
                </a:solidFill>
                <a:latin typeface="Arial"/>
                <a:ea typeface="+mn-lt"/>
                <a:cs typeface="+mn-lt"/>
              </a:rPr>
              <a:t>Онемение конечностей</a:t>
            </a:r>
            <a:endParaRPr lang="ru-RU" sz="2000">
              <a:solidFill>
                <a:schemeClr val="bg1"/>
              </a:solidFill>
              <a:latin typeface="Arial"/>
              <a:cs typeface="Arial"/>
            </a:endParaRPr>
          </a:p>
          <a:p>
            <a:pPr algn="just"/>
            <a:endParaRPr lang="ru-RU"/>
          </a:p>
        </p:txBody>
      </p:sp>
      <p:sp>
        <p:nvSpPr>
          <p:cNvPr id="7" name="Прямоугольник: скругленные углы 6">
            <a:extLst>
              <a:ext uri="{FF2B5EF4-FFF2-40B4-BE49-F238E27FC236}">
                <a16:creationId xmlns:a16="http://schemas.microsoft.com/office/drawing/2014/main" id="{DEA3E18A-5FA1-C69D-2FC4-30614045A035}"/>
              </a:ext>
            </a:extLst>
          </p:cNvPr>
          <p:cNvSpPr/>
          <p:nvPr/>
        </p:nvSpPr>
        <p:spPr>
          <a:xfrm>
            <a:off x="194611" y="3649407"/>
            <a:ext cx="9037495" cy="74421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ru-RU" sz="2000">
              <a:solidFill>
                <a:schemeClr val="bg1"/>
              </a:solidFill>
              <a:latin typeface="Arial"/>
              <a:ea typeface="+mn-lt"/>
              <a:cs typeface="+mn-lt"/>
            </a:endParaRPr>
          </a:p>
          <a:p>
            <a:pPr algn="just"/>
            <a:r>
              <a:rPr lang="ru-RU" sz="2000">
                <a:solidFill>
                  <a:schemeClr val="bg1"/>
                </a:solidFill>
                <a:latin typeface="Arial"/>
                <a:ea typeface="+mn-lt"/>
                <a:cs typeface="+mn-lt"/>
              </a:rPr>
              <a:t>Спазмы мышц или ощущение слабости в них</a:t>
            </a:r>
            <a:endParaRPr lang="ru-RU" sz="2000">
              <a:solidFill>
                <a:schemeClr val="bg1"/>
              </a:solidFill>
              <a:latin typeface="Arial"/>
              <a:cs typeface="Arial"/>
            </a:endParaRPr>
          </a:p>
          <a:p>
            <a:pPr algn="ctr"/>
            <a:endParaRPr lang="ru-RU"/>
          </a:p>
        </p:txBody>
      </p:sp>
      <p:sp>
        <p:nvSpPr>
          <p:cNvPr id="8" name="Прямоугольник: скругленные углы 7">
            <a:extLst>
              <a:ext uri="{FF2B5EF4-FFF2-40B4-BE49-F238E27FC236}">
                <a16:creationId xmlns:a16="http://schemas.microsoft.com/office/drawing/2014/main" id="{9390BEA4-1A70-062D-489D-AA6241CA6DFD}"/>
              </a:ext>
            </a:extLst>
          </p:cNvPr>
          <p:cNvSpPr/>
          <p:nvPr/>
        </p:nvSpPr>
        <p:spPr>
          <a:xfrm>
            <a:off x="185335" y="4643978"/>
            <a:ext cx="9081088" cy="58508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solidFill>
                  <a:schemeClr val="bg1"/>
                </a:solidFill>
                <a:latin typeface="Arial"/>
                <a:ea typeface="HelveticaNeueCyr"/>
                <a:cs typeface="HelveticaNeueCyr"/>
              </a:rPr>
              <a:t>Озноб и ломота в теле</a:t>
            </a:r>
            <a:endParaRPr lang="ru-RU" sz="2000">
              <a:solidFill>
                <a:schemeClr val="bg1"/>
              </a:solidFill>
              <a:latin typeface="Arial"/>
              <a:cs typeface="Arial"/>
            </a:endParaRPr>
          </a:p>
        </p:txBody>
      </p:sp>
      <p:sp>
        <p:nvSpPr>
          <p:cNvPr id="10" name="Прямоугольник: скругленные углы 9">
            <a:extLst>
              <a:ext uri="{FF2B5EF4-FFF2-40B4-BE49-F238E27FC236}">
                <a16:creationId xmlns:a16="http://schemas.microsoft.com/office/drawing/2014/main" id="{82544F79-7309-C504-7978-3B65DC7E484E}"/>
              </a:ext>
            </a:extLst>
          </p:cNvPr>
          <p:cNvSpPr/>
          <p:nvPr/>
        </p:nvSpPr>
        <p:spPr>
          <a:xfrm>
            <a:off x="185334" y="5452870"/>
            <a:ext cx="9151428" cy="737488"/>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solidFill>
                  <a:schemeClr val="bg1"/>
                </a:solidFill>
                <a:latin typeface="Arial"/>
                <a:ea typeface="HelveticaNeueCyr"/>
                <a:cs typeface="HelveticaNeueCyr"/>
              </a:rPr>
              <a:t>Повышенная утомляемость</a:t>
            </a:r>
            <a:endParaRPr lang="ru-RU" sz="2000">
              <a:solidFill>
                <a:schemeClr val="bg1"/>
              </a:solidFill>
              <a:latin typeface="Arial"/>
              <a:cs typeface="Arial"/>
            </a:endParaRPr>
          </a:p>
        </p:txBody>
      </p:sp>
    </p:spTree>
    <p:extLst>
      <p:ext uri="{BB962C8B-B14F-4D97-AF65-F5344CB8AC3E}">
        <p14:creationId xmlns:p14="http://schemas.microsoft.com/office/powerpoint/2010/main" val="127561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 name="Рисунок 1" descr="Picture background">
            <a:extLst>
              <a:ext uri="{FF2B5EF4-FFF2-40B4-BE49-F238E27FC236}">
                <a16:creationId xmlns:a16="http://schemas.microsoft.com/office/drawing/2014/main" id="{4F9AEF31-4B88-F75F-081F-88A10952133E}"/>
              </a:ext>
            </a:extLst>
          </p:cNvPr>
          <p:cNvPicPr>
            <a:picLocks noChangeAspect="1"/>
          </p:cNvPicPr>
          <p:nvPr/>
        </p:nvPicPr>
        <p:blipFill>
          <a:blip r:embed="rId3">
            <a:alphaModFix amt="60000"/>
          </a:blip>
          <a:srcRect t="15828" r="-1" b="27919"/>
          <a:stretch/>
        </p:blipFill>
        <p:spPr>
          <a:xfrm>
            <a:off x="20" y="10"/>
            <a:ext cx="12188932" cy="6856614"/>
          </a:xfrm>
          <a:prstGeom prst="rect">
            <a:avLst/>
          </a:prstGeom>
        </p:spPr>
      </p:pic>
      <p:sp>
        <p:nvSpPr>
          <p:cNvPr id="5" name="TextBox 4">
            <a:extLst>
              <a:ext uri="{FF2B5EF4-FFF2-40B4-BE49-F238E27FC236}">
                <a16:creationId xmlns:a16="http://schemas.microsoft.com/office/drawing/2014/main" id="{02BA447F-81AB-7DE6-4571-3D4D9B5BE462}"/>
              </a:ext>
            </a:extLst>
          </p:cNvPr>
          <p:cNvSpPr txBox="1"/>
          <p:nvPr/>
        </p:nvSpPr>
        <p:spPr>
          <a:xfrm>
            <a:off x="2194562" y="512197"/>
            <a:ext cx="7003701" cy="39204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gn="ctr">
              <a:lnSpc>
                <a:spcPct val="110000"/>
              </a:lnSpc>
              <a:spcAft>
                <a:spcPts val="600"/>
              </a:spcAft>
              <a:buClr>
                <a:schemeClr val="accent1"/>
              </a:buClr>
            </a:pPr>
            <a:r>
              <a:rPr lang="en-US" sz="2400" b="1" baseline="0">
                <a:solidFill>
                  <a:srgbClr val="FFFFFF"/>
                </a:solidFill>
                <a:latin typeface="Arial"/>
                <a:cs typeface="Arial"/>
              </a:rPr>
              <a:t>ЛЕЧЕНИЕ</a:t>
            </a:r>
            <a:r>
              <a:rPr lang="en-US" sz="2400">
                <a:solidFill>
                  <a:srgbClr val="FFFFFF"/>
                </a:solidFill>
                <a:latin typeface="Arial"/>
                <a:cs typeface="Arial"/>
              </a:rPr>
              <a:t>​</a:t>
            </a:r>
            <a:endParaRPr lang="ru-RU" sz="2400">
              <a:latin typeface="Arial"/>
              <a:cs typeface="Arial"/>
            </a:endParaRPr>
          </a:p>
        </p:txBody>
      </p:sp>
      <p:sp>
        <p:nvSpPr>
          <p:cNvPr id="3" name="Прямоугольник: скругленные углы 2">
            <a:extLst>
              <a:ext uri="{FF2B5EF4-FFF2-40B4-BE49-F238E27FC236}">
                <a16:creationId xmlns:a16="http://schemas.microsoft.com/office/drawing/2014/main" id="{78B45054-2F5A-2B65-0F23-1562F0064DE5}"/>
              </a:ext>
            </a:extLst>
          </p:cNvPr>
          <p:cNvSpPr/>
          <p:nvPr/>
        </p:nvSpPr>
        <p:spPr>
          <a:xfrm>
            <a:off x="263141" y="1281134"/>
            <a:ext cx="8215603" cy="605664"/>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sz="2000">
              <a:solidFill>
                <a:schemeClr val="bg1"/>
              </a:solidFill>
              <a:latin typeface="Arial"/>
              <a:ea typeface="+mn-lt"/>
              <a:cs typeface="+mn-lt"/>
            </a:endParaRPr>
          </a:p>
          <a:p>
            <a:pPr algn="just"/>
            <a:r>
              <a:rPr lang="ru-RU" sz="2000">
                <a:solidFill>
                  <a:schemeClr val="bg1"/>
                </a:solidFill>
                <a:latin typeface="Arial"/>
                <a:ea typeface="+mn-lt"/>
                <a:cs typeface="+mn-lt"/>
              </a:rPr>
              <a:t>Прием лекарственных препаратов</a:t>
            </a:r>
            <a:endParaRPr lang="ru-RU" sz="2000">
              <a:solidFill>
                <a:schemeClr val="bg1"/>
              </a:solidFill>
              <a:latin typeface="Arial"/>
              <a:cs typeface="Arial"/>
            </a:endParaRPr>
          </a:p>
          <a:p>
            <a:pPr algn="ctr"/>
            <a:endParaRPr lang="ru-RU"/>
          </a:p>
        </p:txBody>
      </p:sp>
      <p:sp>
        <p:nvSpPr>
          <p:cNvPr id="4" name="Прямоугольник: скругленные углы 3">
            <a:extLst>
              <a:ext uri="{FF2B5EF4-FFF2-40B4-BE49-F238E27FC236}">
                <a16:creationId xmlns:a16="http://schemas.microsoft.com/office/drawing/2014/main" id="{1516DBF9-C04A-8E29-77FD-0A602CD81BCD}"/>
              </a:ext>
            </a:extLst>
          </p:cNvPr>
          <p:cNvSpPr/>
          <p:nvPr/>
        </p:nvSpPr>
        <p:spPr>
          <a:xfrm>
            <a:off x="263140" y="2183811"/>
            <a:ext cx="8215603" cy="605664"/>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solidFill>
                  <a:schemeClr val="bg1"/>
                </a:solidFill>
                <a:latin typeface="Arial"/>
                <a:ea typeface="HelveticaNeueCyr"/>
                <a:cs typeface="HelveticaNeueCyr"/>
              </a:rPr>
              <a:t>Массаж</a:t>
            </a:r>
            <a:endParaRPr lang="ru-RU" sz="2000">
              <a:solidFill>
                <a:schemeClr val="bg1"/>
              </a:solidFill>
              <a:latin typeface="Arial"/>
              <a:cs typeface="Arial"/>
            </a:endParaRPr>
          </a:p>
        </p:txBody>
      </p:sp>
      <p:sp>
        <p:nvSpPr>
          <p:cNvPr id="6" name="Прямоугольник: скругленные углы 5">
            <a:extLst>
              <a:ext uri="{FF2B5EF4-FFF2-40B4-BE49-F238E27FC236}">
                <a16:creationId xmlns:a16="http://schemas.microsoft.com/office/drawing/2014/main" id="{53D776CC-39DF-6EFF-3E20-F0BD403ED6B9}"/>
              </a:ext>
            </a:extLst>
          </p:cNvPr>
          <p:cNvSpPr/>
          <p:nvPr/>
        </p:nvSpPr>
        <p:spPr>
          <a:xfrm>
            <a:off x="263140" y="2992702"/>
            <a:ext cx="8215603" cy="652557"/>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solidFill>
                  <a:schemeClr val="bg1"/>
                </a:solidFill>
                <a:latin typeface="Arial"/>
                <a:ea typeface="HelveticaNeueCyr"/>
                <a:cs typeface="HelveticaNeueCyr"/>
              </a:rPr>
              <a:t>Выполнение специальных упражнений</a:t>
            </a:r>
            <a:endParaRPr lang="ru-RU" sz="2000">
              <a:solidFill>
                <a:schemeClr val="bg1"/>
              </a:solidFill>
              <a:latin typeface="Arial"/>
              <a:cs typeface="Arial"/>
            </a:endParaRPr>
          </a:p>
        </p:txBody>
      </p:sp>
      <p:sp>
        <p:nvSpPr>
          <p:cNvPr id="7" name="Прямоугольник: скругленные углы 6">
            <a:extLst>
              <a:ext uri="{FF2B5EF4-FFF2-40B4-BE49-F238E27FC236}">
                <a16:creationId xmlns:a16="http://schemas.microsoft.com/office/drawing/2014/main" id="{F044F56B-C02E-3D4B-01F8-05D6614FBBF3}"/>
              </a:ext>
            </a:extLst>
          </p:cNvPr>
          <p:cNvSpPr/>
          <p:nvPr/>
        </p:nvSpPr>
        <p:spPr>
          <a:xfrm>
            <a:off x="263140" y="3860209"/>
            <a:ext cx="8215603" cy="605664"/>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solidFill>
                  <a:schemeClr val="bg1"/>
                </a:solidFill>
                <a:latin typeface="Arial"/>
                <a:ea typeface="HelveticaNeueCyr"/>
                <a:cs typeface="HelveticaNeueCyr"/>
              </a:rPr>
              <a:t>Физиотерапию</a:t>
            </a:r>
            <a:endParaRPr lang="ru-RU" sz="2000">
              <a:solidFill>
                <a:schemeClr val="bg1"/>
              </a:solidFill>
              <a:latin typeface="Arial"/>
              <a:cs typeface="Arial"/>
            </a:endParaRPr>
          </a:p>
        </p:txBody>
      </p:sp>
      <p:sp>
        <p:nvSpPr>
          <p:cNvPr id="8" name="Прямоугольник: скругленные углы 7">
            <a:extLst>
              <a:ext uri="{FF2B5EF4-FFF2-40B4-BE49-F238E27FC236}">
                <a16:creationId xmlns:a16="http://schemas.microsoft.com/office/drawing/2014/main" id="{B9382C6A-B12B-2CE1-9EC6-AAC9AB9177A6}"/>
              </a:ext>
            </a:extLst>
          </p:cNvPr>
          <p:cNvSpPr/>
          <p:nvPr/>
        </p:nvSpPr>
        <p:spPr>
          <a:xfrm>
            <a:off x="268034" y="4690445"/>
            <a:ext cx="8204837" cy="72363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solidFill>
                  <a:schemeClr val="bg1"/>
                </a:solidFill>
                <a:latin typeface="Arial"/>
                <a:ea typeface="HelveticaNeueCyr"/>
                <a:cs typeface="HelveticaNeueCyr"/>
              </a:rPr>
              <a:t>Вытяжение (в том числе подводное)</a:t>
            </a:r>
            <a:endParaRPr lang="ru-RU" sz="2000">
              <a:solidFill>
                <a:schemeClr val="bg1"/>
              </a:solidFill>
              <a:latin typeface="Arial"/>
              <a:cs typeface="Arial"/>
            </a:endParaRPr>
          </a:p>
        </p:txBody>
      </p:sp>
      <p:sp>
        <p:nvSpPr>
          <p:cNvPr id="9" name="Прямоугольник: скругленные углы 8">
            <a:extLst>
              <a:ext uri="{FF2B5EF4-FFF2-40B4-BE49-F238E27FC236}">
                <a16:creationId xmlns:a16="http://schemas.microsoft.com/office/drawing/2014/main" id="{AB3F302A-10AA-645E-8E35-5C33B2606BE0}"/>
              </a:ext>
            </a:extLst>
          </p:cNvPr>
          <p:cNvSpPr/>
          <p:nvPr/>
        </p:nvSpPr>
        <p:spPr>
          <a:xfrm>
            <a:off x="268033" y="5651736"/>
            <a:ext cx="8216560" cy="70019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solidFill>
                  <a:schemeClr val="bg1"/>
                </a:solidFill>
                <a:latin typeface="Arial"/>
                <a:ea typeface="HelveticaNeueCyr"/>
                <a:cs typeface="HelveticaNeueCyr"/>
              </a:rPr>
              <a:t>Мануальную терапию</a:t>
            </a:r>
            <a:endParaRPr lang="ru-RU" sz="2000">
              <a:solidFill>
                <a:schemeClr val="bg1"/>
              </a:solidFill>
              <a:latin typeface="Arial"/>
              <a:cs typeface="Arial"/>
            </a:endParaRPr>
          </a:p>
        </p:txBody>
      </p:sp>
    </p:spTree>
    <p:extLst>
      <p:ext uri="{BB962C8B-B14F-4D97-AF65-F5344CB8AC3E}">
        <p14:creationId xmlns:p14="http://schemas.microsoft.com/office/powerpoint/2010/main" val="963889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3" name="Rectangle 12">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 name="Рисунок 1" descr="Picture background">
            <a:extLst>
              <a:ext uri="{FF2B5EF4-FFF2-40B4-BE49-F238E27FC236}">
                <a16:creationId xmlns:a16="http://schemas.microsoft.com/office/drawing/2014/main" id="{1523C0B4-3109-6892-4B21-4AF5F06BB078}"/>
              </a:ext>
            </a:extLst>
          </p:cNvPr>
          <p:cNvPicPr>
            <a:picLocks noChangeAspect="1"/>
          </p:cNvPicPr>
          <p:nvPr/>
        </p:nvPicPr>
        <p:blipFill>
          <a:blip r:embed="rId3">
            <a:alphaModFix amt="60000"/>
          </a:blip>
          <a:srcRect t="31019" b="29885"/>
          <a:stretch/>
        </p:blipFill>
        <p:spPr>
          <a:xfrm>
            <a:off x="3048" y="10"/>
            <a:ext cx="12188952" cy="6856614"/>
          </a:xfrm>
          <a:prstGeom prst="rect">
            <a:avLst/>
          </a:prstGeom>
        </p:spPr>
      </p:pic>
      <p:sp>
        <p:nvSpPr>
          <p:cNvPr id="4" name="TextBox 3">
            <a:extLst>
              <a:ext uri="{FF2B5EF4-FFF2-40B4-BE49-F238E27FC236}">
                <a16:creationId xmlns:a16="http://schemas.microsoft.com/office/drawing/2014/main" id="{87157BAA-2A74-76CE-EB20-31C1608B31C3}"/>
              </a:ext>
            </a:extLst>
          </p:cNvPr>
          <p:cNvSpPr txBox="1"/>
          <p:nvPr/>
        </p:nvSpPr>
        <p:spPr>
          <a:xfrm>
            <a:off x="996275" y="744909"/>
            <a:ext cx="10190071" cy="314585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r>
              <a:rPr lang="ru-RU" sz="2400" b="1">
                <a:solidFill>
                  <a:schemeClr val="bg1"/>
                </a:solidFill>
                <a:latin typeface="Arial"/>
                <a:ea typeface="+mj-ea"/>
                <a:cs typeface="Arial"/>
                <a:hlinkClick r:id="" action="ppaction://noaction">
                  <a:extLst>
                    <a:ext uri="{A12FA001-AC4F-418D-AE19-62706E023703}">
                      <ahyp:hlinkClr xmlns:ahyp="http://schemas.microsoft.com/office/drawing/2018/hyperlinkcolor" val="tx"/>
                    </a:ext>
                  </a:extLst>
                </a:hlinkClick>
              </a:rPr>
              <a:t>ИНТЕРЕСНЫЕ ФАКТЫ</a:t>
            </a:r>
            <a:endParaRPr lang="en-US" sz="2400">
              <a:solidFill>
                <a:srgbClr val="000000"/>
              </a:solidFill>
              <a:latin typeface="Arial"/>
              <a:ea typeface="+mj-ea"/>
              <a:cs typeface="Arial"/>
            </a:endParaRPr>
          </a:p>
          <a:p>
            <a:pPr algn="ctr">
              <a:spcBef>
                <a:spcPct val="0"/>
              </a:spcBef>
              <a:spcAft>
                <a:spcPts val="600"/>
              </a:spcAft>
            </a:pPr>
            <a:endParaRPr lang="en-US" sz="2400">
              <a:solidFill>
                <a:srgbClr val="FFFFFF"/>
              </a:solidFill>
              <a:latin typeface="Arial"/>
              <a:ea typeface="+mj-ea"/>
              <a:cs typeface="Arial"/>
            </a:endParaRPr>
          </a:p>
        </p:txBody>
      </p:sp>
    </p:spTree>
    <p:extLst>
      <p:ext uri="{BB962C8B-B14F-4D97-AF65-F5344CB8AC3E}">
        <p14:creationId xmlns:p14="http://schemas.microsoft.com/office/powerpoint/2010/main" val="464482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 name="Рисунок 1" descr="Picture background">
            <a:extLst>
              <a:ext uri="{FF2B5EF4-FFF2-40B4-BE49-F238E27FC236}">
                <a16:creationId xmlns:a16="http://schemas.microsoft.com/office/drawing/2014/main" id="{D3464D8E-5C63-78A8-A21B-C92B08252654}"/>
              </a:ext>
            </a:extLst>
          </p:cNvPr>
          <p:cNvPicPr>
            <a:picLocks noChangeAspect="1"/>
          </p:cNvPicPr>
          <p:nvPr/>
        </p:nvPicPr>
        <p:blipFill>
          <a:blip r:embed="rId3">
            <a:alphaModFix amt="60000"/>
          </a:blip>
          <a:srcRect t="28086" b="32537"/>
          <a:stretch/>
        </p:blipFill>
        <p:spPr>
          <a:xfrm>
            <a:off x="20" y="10"/>
            <a:ext cx="12188932" cy="6856614"/>
          </a:xfrm>
          <a:prstGeom prst="rect">
            <a:avLst/>
          </a:prstGeom>
        </p:spPr>
      </p:pic>
      <p:grpSp>
        <p:nvGrpSpPr>
          <p:cNvPr id="18" name="Group 17">
            <a:extLst>
              <a:ext uri="{FF2B5EF4-FFF2-40B4-BE49-F238E27FC236}">
                <a16:creationId xmlns:a16="http://schemas.microsoft.com/office/drawing/2014/main" id="{A4672714-67D2-40D0-B961-A7438FE9C9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9" name="Picture 18">
              <a:extLst>
                <a:ext uri="{FF2B5EF4-FFF2-40B4-BE49-F238E27FC236}">
                  <a16:creationId xmlns:a16="http://schemas.microsoft.com/office/drawing/2014/main" id="{A5A1C471-1402-4BD1-8617-F5D9B7EB19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a16="http://schemas.microsoft.com/office/drawing/2014/main" id="{6CCA9701-8B9C-4D7A-AE5B-DD505C9680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4" name="Рисунок 3" descr="Изображение выглядит как беспозвоночный&#10;&#10;Автоматически созданное описание">
            <a:extLst>
              <a:ext uri="{FF2B5EF4-FFF2-40B4-BE49-F238E27FC236}">
                <a16:creationId xmlns:a16="http://schemas.microsoft.com/office/drawing/2014/main" id="{C58475CB-C1EB-9DBF-90C0-8D8CED24B3DF}"/>
              </a:ext>
            </a:extLst>
          </p:cNvPr>
          <p:cNvPicPr>
            <a:picLocks noChangeAspect="1"/>
          </p:cNvPicPr>
          <p:nvPr/>
        </p:nvPicPr>
        <p:blipFill>
          <a:blip r:embed="rId6"/>
          <a:stretch>
            <a:fillRect/>
          </a:stretch>
        </p:blipFill>
        <p:spPr>
          <a:xfrm>
            <a:off x="7190616" y="681935"/>
            <a:ext cx="4657725" cy="5715000"/>
          </a:xfrm>
          <a:prstGeom prst="rect">
            <a:avLst/>
          </a:prstGeom>
        </p:spPr>
      </p:pic>
      <p:sp>
        <p:nvSpPr>
          <p:cNvPr id="5" name="Прямоугольник: скругленные углы 4">
            <a:extLst>
              <a:ext uri="{FF2B5EF4-FFF2-40B4-BE49-F238E27FC236}">
                <a16:creationId xmlns:a16="http://schemas.microsoft.com/office/drawing/2014/main" id="{B3EE97AF-B92F-329D-E1A1-8AB0CDA17B03}"/>
              </a:ext>
            </a:extLst>
          </p:cNvPr>
          <p:cNvSpPr/>
          <p:nvPr/>
        </p:nvSpPr>
        <p:spPr>
          <a:xfrm>
            <a:off x="380215" y="1200539"/>
            <a:ext cx="5461889" cy="1774066"/>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solidFill>
                  <a:schemeClr val="bg1"/>
                </a:solidFill>
                <a:latin typeface="Arial"/>
                <a:ea typeface="Roboto"/>
                <a:cs typeface="Roboto"/>
              </a:rPr>
              <a:t>Спинальные нервы: От спинного мозга отходят 31 пара спинальных нервов, которые иннервируют различные части тела.</a:t>
            </a:r>
            <a:endParaRPr lang="ru-RU" sz="2000">
              <a:solidFill>
                <a:schemeClr val="bg1"/>
              </a:solidFill>
              <a:latin typeface="Arial"/>
              <a:cs typeface="Arial"/>
            </a:endParaRPr>
          </a:p>
        </p:txBody>
      </p:sp>
      <p:sp>
        <p:nvSpPr>
          <p:cNvPr id="6" name="Прямоугольник: скругленные углы 5">
            <a:extLst>
              <a:ext uri="{FF2B5EF4-FFF2-40B4-BE49-F238E27FC236}">
                <a16:creationId xmlns:a16="http://schemas.microsoft.com/office/drawing/2014/main" id="{66789DC4-CDB0-A86E-9E39-064C7A8276AD}"/>
              </a:ext>
            </a:extLst>
          </p:cNvPr>
          <p:cNvSpPr/>
          <p:nvPr/>
        </p:nvSpPr>
        <p:spPr>
          <a:xfrm>
            <a:off x="373113" y="3431187"/>
            <a:ext cx="5988785" cy="2188505"/>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solidFill>
                  <a:schemeClr val="bg1"/>
                </a:solidFill>
                <a:latin typeface="Arial"/>
                <a:ea typeface="Roboto"/>
                <a:cs typeface="Roboto"/>
              </a:rPr>
              <a:t>Проблемы с позвоночником: Около 80% людей испытывают боли в спине в какой-то момент своей жизни, и это может быть связано с неправильной осанкой, травмами или дегенеративными заболеваниями.</a:t>
            </a:r>
            <a:endParaRPr lang="ru-RU" sz="2000">
              <a:solidFill>
                <a:schemeClr val="bg1"/>
              </a:solidFill>
              <a:latin typeface="Arial"/>
              <a:cs typeface="Arial"/>
            </a:endParaRPr>
          </a:p>
        </p:txBody>
      </p:sp>
    </p:spTree>
    <p:extLst>
      <p:ext uri="{BB962C8B-B14F-4D97-AF65-F5344CB8AC3E}">
        <p14:creationId xmlns:p14="http://schemas.microsoft.com/office/powerpoint/2010/main" val="821026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3" name="Rectangle 1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 name="Рисунок 1" descr="Picture background">
            <a:extLst>
              <a:ext uri="{FF2B5EF4-FFF2-40B4-BE49-F238E27FC236}">
                <a16:creationId xmlns:a16="http://schemas.microsoft.com/office/drawing/2014/main" id="{E74AF768-6DCA-6909-B1CE-E8E297CC05A5}"/>
              </a:ext>
            </a:extLst>
          </p:cNvPr>
          <p:cNvPicPr>
            <a:picLocks noChangeAspect="1"/>
          </p:cNvPicPr>
          <p:nvPr/>
        </p:nvPicPr>
        <p:blipFill>
          <a:blip r:embed="rId3">
            <a:alphaModFix amt="60000"/>
          </a:blip>
          <a:srcRect t="25807" b="34816"/>
          <a:stretch/>
        </p:blipFill>
        <p:spPr>
          <a:xfrm>
            <a:off x="20" y="10"/>
            <a:ext cx="12188932" cy="6856614"/>
          </a:xfrm>
          <a:prstGeom prst="rect">
            <a:avLst/>
          </a:prstGeom>
        </p:spPr>
      </p:pic>
      <p:grpSp>
        <p:nvGrpSpPr>
          <p:cNvPr id="19" name="Group 18">
            <a:extLst>
              <a:ext uri="{FF2B5EF4-FFF2-40B4-BE49-F238E27FC236}">
                <a16:creationId xmlns:a16="http://schemas.microsoft.com/office/drawing/2014/main" id="{A4672714-67D2-40D0-B961-A7438FE9C9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0" name="Picture 19">
              <a:extLst>
                <a:ext uri="{FF2B5EF4-FFF2-40B4-BE49-F238E27FC236}">
                  <a16:creationId xmlns:a16="http://schemas.microsoft.com/office/drawing/2014/main" id="{A5A1C471-1402-4BD1-8617-F5D9B7EB19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1" name="Picture 20">
              <a:extLst>
                <a:ext uri="{FF2B5EF4-FFF2-40B4-BE49-F238E27FC236}">
                  <a16:creationId xmlns:a16="http://schemas.microsoft.com/office/drawing/2014/main" id="{6CCA9701-8B9C-4D7A-AE5B-DD505C9680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5" name="Рисунок 4" descr="Picture background">
            <a:extLst>
              <a:ext uri="{FF2B5EF4-FFF2-40B4-BE49-F238E27FC236}">
                <a16:creationId xmlns:a16="http://schemas.microsoft.com/office/drawing/2014/main" id="{9C983C78-BB67-FF5B-CF2C-97601AD09CAE}"/>
              </a:ext>
            </a:extLst>
          </p:cNvPr>
          <p:cNvPicPr>
            <a:picLocks noChangeAspect="1"/>
          </p:cNvPicPr>
          <p:nvPr/>
        </p:nvPicPr>
        <p:blipFill>
          <a:blip r:embed="rId6"/>
          <a:stretch>
            <a:fillRect/>
          </a:stretch>
        </p:blipFill>
        <p:spPr>
          <a:xfrm>
            <a:off x="6098139" y="3538607"/>
            <a:ext cx="5915025" cy="3314700"/>
          </a:xfrm>
          <a:prstGeom prst="rect">
            <a:avLst/>
          </a:prstGeom>
        </p:spPr>
      </p:pic>
      <p:sp>
        <p:nvSpPr>
          <p:cNvPr id="6" name="Прямоугольник: скругленные углы 5">
            <a:extLst>
              <a:ext uri="{FF2B5EF4-FFF2-40B4-BE49-F238E27FC236}">
                <a16:creationId xmlns:a16="http://schemas.microsoft.com/office/drawing/2014/main" id="{43873F27-3EBA-D049-4084-00DF74DB51C7}"/>
              </a:ext>
            </a:extLst>
          </p:cNvPr>
          <p:cNvSpPr/>
          <p:nvPr/>
        </p:nvSpPr>
        <p:spPr>
          <a:xfrm>
            <a:off x="2853" y="1343847"/>
            <a:ext cx="9783600" cy="139809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solidFill>
                  <a:schemeClr val="bg1"/>
                </a:solidFill>
                <a:latin typeface="Arial"/>
                <a:ea typeface="Roboto"/>
                <a:cs typeface="Roboto"/>
              </a:rPr>
              <a:t>Гибкость: Позвоночник очень гибок благодаря межпозвонковым дискам, которые действуют как амортизаторы и позволяют двигаться в различных направлениях.</a:t>
            </a:r>
            <a:endParaRPr lang="ru-RU" sz="2000">
              <a:solidFill>
                <a:schemeClr val="bg1"/>
              </a:solidFill>
              <a:latin typeface="Arial"/>
              <a:cs typeface="Arial"/>
            </a:endParaRPr>
          </a:p>
        </p:txBody>
      </p:sp>
      <p:sp>
        <p:nvSpPr>
          <p:cNvPr id="7" name="Прямоугольник: скругленные углы 6">
            <a:extLst>
              <a:ext uri="{FF2B5EF4-FFF2-40B4-BE49-F238E27FC236}">
                <a16:creationId xmlns:a16="http://schemas.microsoft.com/office/drawing/2014/main" id="{3228AFA6-EC64-85ED-FE16-00FDE2507D05}"/>
              </a:ext>
            </a:extLst>
          </p:cNvPr>
          <p:cNvSpPr/>
          <p:nvPr/>
        </p:nvSpPr>
        <p:spPr>
          <a:xfrm>
            <a:off x="78640" y="3422396"/>
            <a:ext cx="5185516" cy="2026105"/>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latin typeface="Arial"/>
                <a:ea typeface="Roboto"/>
                <a:cs typeface="Roboto"/>
              </a:rPr>
              <a:t>Возрастные изменения: С возрастом межпозвонковые диски могут терять влагу и эластичность, что может привести к болям в спине и другим проблемам.</a:t>
            </a:r>
            <a:endParaRPr lang="ru-RU" sz="2000">
              <a:latin typeface="Arial"/>
              <a:cs typeface="Arial"/>
            </a:endParaRPr>
          </a:p>
        </p:txBody>
      </p:sp>
    </p:spTree>
    <p:extLst>
      <p:ext uri="{BB962C8B-B14F-4D97-AF65-F5344CB8AC3E}">
        <p14:creationId xmlns:p14="http://schemas.microsoft.com/office/powerpoint/2010/main" val="159912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 name="Рисунок 3" descr="Picture background">
            <a:extLst>
              <a:ext uri="{FF2B5EF4-FFF2-40B4-BE49-F238E27FC236}">
                <a16:creationId xmlns:a16="http://schemas.microsoft.com/office/drawing/2014/main" id="{A453CC1E-D70C-4569-7D22-A203920C9242}"/>
              </a:ext>
            </a:extLst>
          </p:cNvPr>
          <p:cNvPicPr>
            <a:picLocks noChangeAspect="1"/>
          </p:cNvPicPr>
          <p:nvPr/>
        </p:nvPicPr>
        <p:blipFill>
          <a:blip r:embed="rId2">
            <a:alphaModFix amt="60000"/>
          </a:blip>
          <a:srcRect t="15463" r="-1" b="14220"/>
          <a:stretch/>
        </p:blipFill>
        <p:spPr>
          <a:xfrm>
            <a:off x="3048" y="10"/>
            <a:ext cx="12188952" cy="6856614"/>
          </a:xfrm>
          <a:prstGeom prst="rect">
            <a:avLst/>
          </a:prstGeom>
        </p:spPr>
      </p:pic>
      <p:sp>
        <p:nvSpPr>
          <p:cNvPr id="2" name="Заголовок 1"/>
          <p:cNvSpPr>
            <a:spLocks noGrp="1"/>
          </p:cNvSpPr>
          <p:nvPr>
            <p:ph type="ctrTitle"/>
          </p:nvPr>
        </p:nvSpPr>
        <p:spPr>
          <a:xfrm>
            <a:off x="996275" y="907469"/>
            <a:ext cx="10190071" cy="3145855"/>
          </a:xfrm>
        </p:spPr>
        <p:txBody>
          <a:bodyPr anchor="b">
            <a:normAutofit/>
          </a:bodyPr>
          <a:lstStyle/>
          <a:p>
            <a:r>
              <a:rPr lang="en-US" sz="2400">
                <a:solidFill>
                  <a:schemeClr val="bg1"/>
                </a:solidFill>
                <a:latin typeface="Arial"/>
                <a:cs typeface="Arial"/>
              </a:rPr>
              <a:t>ПОЗВОНОЧНИК ЧЕЛОВЕКА</a:t>
            </a:r>
          </a:p>
          <a:p>
            <a:endParaRPr lang="en-US" sz="2400">
              <a:solidFill>
                <a:schemeClr val="tx1">
                  <a:lumMod val="85000"/>
                  <a:lumOff val="15000"/>
                </a:schemeClr>
              </a:solidFill>
              <a:latin typeface="Arial"/>
              <a:cs typeface="Arial"/>
            </a:endParaRPr>
          </a:p>
        </p:txBody>
      </p:sp>
    </p:spTree>
    <p:extLst>
      <p:ext uri="{BB962C8B-B14F-4D97-AF65-F5344CB8AC3E}">
        <p14:creationId xmlns:p14="http://schemas.microsoft.com/office/powerpoint/2010/main" val="1351651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 name="Рисунок 1" descr="Picture background">
            <a:extLst>
              <a:ext uri="{FF2B5EF4-FFF2-40B4-BE49-F238E27FC236}">
                <a16:creationId xmlns:a16="http://schemas.microsoft.com/office/drawing/2014/main" id="{037C8395-3E3D-B029-3901-4FE184EA0F89}"/>
              </a:ext>
            </a:extLst>
          </p:cNvPr>
          <p:cNvPicPr>
            <a:picLocks noChangeAspect="1"/>
          </p:cNvPicPr>
          <p:nvPr/>
        </p:nvPicPr>
        <p:blipFill>
          <a:blip r:embed="rId3">
            <a:alphaModFix amt="60000"/>
          </a:blip>
          <a:srcRect t="23050" r="-1" b="36026"/>
          <a:stretch/>
        </p:blipFill>
        <p:spPr>
          <a:xfrm>
            <a:off x="20" y="10"/>
            <a:ext cx="12188932" cy="6856614"/>
          </a:xfrm>
          <a:prstGeom prst="rect">
            <a:avLst/>
          </a:prstGeom>
        </p:spPr>
      </p:pic>
      <p:grpSp>
        <p:nvGrpSpPr>
          <p:cNvPr id="18" name="Group 17">
            <a:extLst>
              <a:ext uri="{FF2B5EF4-FFF2-40B4-BE49-F238E27FC236}">
                <a16:creationId xmlns:a16="http://schemas.microsoft.com/office/drawing/2014/main" id="{A4672714-67D2-40D0-B961-A7438FE9C9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9" name="Picture 18">
              <a:extLst>
                <a:ext uri="{FF2B5EF4-FFF2-40B4-BE49-F238E27FC236}">
                  <a16:creationId xmlns:a16="http://schemas.microsoft.com/office/drawing/2014/main" id="{A5A1C471-1402-4BD1-8617-F5D9B7EB19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a16="http://schemas.microsoft.com/office/drawing/2014/main" id="{6CCA9701-8B9C-4D7A-AE5B-DD505C9680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TextBox 2">
            <a:extLst>
              <a:ext uri="{FF2B5EF4-FFF2-40B4-BE49-F238E27FC236}">
                <a16:creationId xmlns:a16="http://schemas.microsoft.com/office/drawing/2014/main" id="{D4165696-E120-D74C-C6FA-8CAEB2275CC7}"/>
              </a:ext>
            </a:extLst>
          </p:cNvPr>
          <p:cNvSpPr txBox="1"/>
          <p:nvPr/>
        </p:nvSpPr>
        <p:spPr>
          <a:xfrm>
            <a:off x="1121231" y="2732314"/>
            <a:ext cx="9954076" cy="25146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r>
              <a:rPr lang="ru-RU" sz="2400" b="1">
                <a:solidFill>
                  <a:schemeClr val="bg1"/>
                </a:solidFill>
                <a:latin typeface="Arial"/>
                <a:cs typeface="Arial"/>
              </a:rPr>
              <a:t>РЕНТГЕНОВСКИЕ СНИМКИ</a:t>
            </a:r>
            <a:endParaRPr lang="ru-RU" sz="2400">
              <a:solidFill>
                <a:schemeClr val="bg1"/>
              </a:solidFill>
              <a:latin typeface="Arial"/>
              <a:cs typeface="Arial"/>
            </a:endParaRPr>
          </a:p>
          <a:p>
            <a:pPr algn="ctr">
              <a:lnSpc>
                <a:spcPct val="110000"/>
              </a:lnSpc>
              <a:spcAft>
                <a:spcPts val="600"/>
              </a:spcAft>
            </a:pPr>
            <a:endParaRPr lang="ru-RU"/>
          </a:p>
        </p:txBody>
      </p:sp>
    </p:spTree>
    <p:extLst>
      <p:ext uri="{BB962C8B-B14F-4D97-AF65-F5344CB8AC3E}">
        <p14:creationId xmlns:p14="http://schemas.microsoft.com/office/powerpoint/2010/main" val="2480968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icture background">
            <a:extLst>
              <a:ext uri="{FF2B5EF4-FFF2-40B4-BE49-F238E27FC236}">
                <a16:creationId xmlns:a16="http://schemas.microsoft.com/office/drawing/2014/main" id="{61FD80D1-A4FC-5F3E-783B-D8AFBFE8A5C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1000"/>
                    </a14:imgEffect>
                  </a14:imgLayer>
                </a14:imgProps>
              </a:ext>
            </a:extLst>
          </a:blip>
          <a:stretch>
            <a:fillRect/>
          </a:stretch>
        </p:blipFill>
        <p:spPr>
          <a:xfrm>
            <a:off x="0" y="2677"/>
            <a:ext cx="12192000" cy="6852646"/>
          </a:xfrm>
          <a:prstGeom prst="rect">
            <a:avLst/>
          </a:prstGeom>
        </p:spPr>
      </p:pic>
      <p:pic>
        <p:nvPicPr>
          <p:cNvPr id="4" name="Рисунок 3" descr="Компрессионный перелом позвоночника на рентген-снимке">
            <a:extLst>
              <a:ext uri="{FF2B5EF4-FFF2-40B4-BE49-F238E27FC236}">
                <a16:creationId xmlns:a16="http://schemas.microsoft.com/office/drawing/2014/main" id="{4CE4EFEC-CA10-E6AD-6539-C2AF13408E40}"/>
              </a:ext>
            </a:extLst>
          </p:cNvPr>
          <p:cNvPicPr>
            <a:picLocks noChangeAspect="1"/>
          </p:cNvPicPr>
          <p:nvPr/>
        </p:nvPicPr>
        <p:blipFill>
          <a:blip r:embed="rId4"/>
          <a:srcRect l="-154" t="-74" r="-279" b="25682"/>
          <a:stretch/>
        </p:blipFill>
        <p:spPr>
          <a:xfrm>
            <a:off x="245382" y="1960"/>
            <a:ext cx="5616711" cy="6656786"/>
          </a:xfrm>
          <a:prstGeom prst="rect">
            <a:avLst/>
          </a:prstGeom>
        </p:spPr>
      </p:pic>
      <p:pic>
        <p:nvPicPr>
          <p:cNvPr id="5" name="Рисунок 4" descr="Рентген позвоночника до и после операции">
            <a:extLst>
              <a:ext uri="{FF2B5EF4-FFF2-40B4-BE49-F238E27FC236}">
                <a16:creationId xmlns:a16="http://schemas.microsoft.com/office/drawing/2014/main" id="{83EDA15D-3046-B2A9-0746-7B7DB7C9B84C}"/>
              </a:ext>
            </a:extLst>
          </p:cNvPr>
          <p:cNvPicPr>
            <a:picLocks noChangeAspect="1"/>
          </p:cNvPicPr>
          <p:nvPr/>
        </p:nvPicPr>
        <p:blipFill>
          <a:blip r:embed="rId5"/>
          <a:srcRect t="-55" r="417" b="21074"/>
          <a:stretch/>
        </p:blipFill>
        <p:spPr>
          <a:xfrm>
            <a:off x="6275766" y="3865"/>
            <a:ext cx="5658441" cy="6854661"/>
          </a:xfrm>
          <a:prstGeom prst="rect">
            <a:avLst/>
          </a:prstGeom>
        </p:spPr>
      </p:pic>
      <p:sp>
        <p:nvSpPr>
          <p:cNvPr id="6" name="TextBox 5">
            <a:extLst>
              <a:ext uri="{FF2B5EF4-FFF2-40B4-BE49-F238E27FC236}">
                <a16:creationId xmlns:a16="http://schemas.microsoft.com/office/drawing/2014/main" id="{EB8EBDCC-5865-A8EB-3565-F99FF8026FF5}"/>
              </a:ext>
            </a:extLst>
          </p:cNvPr>
          <p:cNvSpPr txBox="1"/>
          <p:nvPr/>
        </p:nvSpPr>
        <p:spPr>
          <a:xfrm>
            <a:off x="624114" y="4760686"/>
            <a:ext cx="45816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FFFF"/>
                </a:solidFill>
                <a:latin typeface="Arial"/>
              </a:rPr>
              <a:t>Компрессионный перелом позвоночника на рентген-снимке</a:t>
            </a:r>
            <a:r>
              <a:rPr lang="ru-RU" sz="2000">
                <a:latin typeface="Arial"/>
                <a:cs typeface="Arial"/>
              </a:rPr>
              <a:t>​</a:t>
            </a:r>
            <a:endParaRPr lang="ru-RU"/>
          </a:p>
        </p:txBody>
      </p:sp>
      <p:sp>
        <p:nvSpPr>
          <p:cNvPr id="7" name="TextBox 6">
            <a:extLst>
              <a:ext uri="{FF2B5EF4-FFF2-40B4-BE49-F238E27FC236}">
                <a16:creationId xmlns:a16="http://schemas.microsoft.com/office/drawing/2014/main" id="{FC7A53FC-0E4A-72CB-A56F-333B41FA9865}"/>
              </a:ext>
            </a:extLst>
          </p:cNvPr>
          <p:cNvSpPr txBox="1"/>
          <p:nvPr/>
        </p:nvSpPr>
        <p:spPr>
          <a:xfrm>
            <a:off x="6429829" y="4760686"/>
            <a:ext cx="551300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solidFill>
                  <a:srgbClr val="FFFFFF"/>
                </a:solidFill>
                <a:latin typeface="Arial"/>
              </a:rPr>
              <a:t>Рентген</a:t>
            </a:r>
            <a:r>
              <a:rPr lang="en-US" sz="2000">
                <a:solidFill>
                  <a:srgbClr val="FFFFFF"/>
                </a:solidFill>
                <a:latin typeface="Arial"/>
              </a:rPr>
              <a:t> </a:t>
            </a:r>
            <a:r>
              <a:rPr lang="en-US" sz="2000" err="1">
                <a:solidFill>
                  <a:srgbClr val="FFFFFF"/>
                </a:solidFill>
                <a:latin typeface="Arial"/>
              </a:rPr>
              <a:t>позвоночника</a:t>
            </a:r>
            <a:r>
              <a:rPr lang="en-US" sz="2000">
                <a:solidFill>
                  <a:srgbClr val="FFFFFF"/>
                </a:solidFill>
                <a:latin typeface="Arial"/>
              </a:rPr>
              <a:t> </a:t>
            </a:r>
            <a:r>
              <a:rPr lang="en-US" sz="2000" err="1">
                <a:solidFill>
                  <a:srgbClr val="FFFFFF"/>
                </a:solidFill>
                <a:latin typeface="Arial"/>
              </a:rPr>
              <a:t>до</a:t>
            </a:r>
            <a:r>
              <a:rPr lang="en-US" sz="2000">
                <a:solidFill>
                  <a:srgbClr val="FFFFFF"/>
                </a:solidFill>
                <a:latin typeface="Arial"/>
              </a:rPr>
              <a:t> и </a:t>
            </a:r>
            <a:r>
              <a:rPr lang="en-US" sz="2000" err="1">
                <a:solidFill>
                  <a:srgbClr val="FFFFFF"/>
                </a:solidFill>
                <a:latin typeface="Arial"/>
              </a:rPr>
              <a:t>после</a:t>
            </a:r>
            <a:r>
              <a:rPr lang="en-US" sz="2000">
                <a:solidFill>
                  <a:srgbClr val="FFFFFF"/>
                </a:solidFill>
                <a:latin typeface="Arial"/>
              </a:rPr>
              <a:t> </a:t>
            </a:r>
            <a:r>
              <a:rPr lang="en-US" sz="2000" err="1">
                <a:solidFill>
                  <a:srgbClr val="FFFFFF"/>
                </a:solidFill>
                <a:latin typeface="Arial"/>
              </a:rPr>
              <a:t>операции</a:t>
            </a:r>
            <a:r>
              <a:rPr lang="en-US" sz="2000">
                <a:solidFill>
                  <a:srgbClr val="FFFFFF"/>
                </a:solidFill>
                <a:latin typeface="Arial"/>
              </a:rPr>
              <a:t> </a:t>
            </a:r>
            <a:r>
              <a:rPr lang="en-US" sz="2000" err="1">
                <a:solidFill>
                  <a:srgbClr val="FFFFFF"/>
                </a:solidFill>
                <a:latin typeface="Arial"/>
              </a:rPr>
              <a:t>при</a:t>
            </a:r>
            <a:r>
              <a:rPr lang="en-US" sz="2000">
                <a:solidFill>
                  <a:srgbClr val="FFFFFF"/>
                </a:solidFill>
                <a:latin typeface="Arial"/>
              </a:rPr>
              <a:t> </a:t>
            </a:r>
            <a:r>
              <a:rPr lang="en-US" sz="2000" err="1">
                <a:solidFill>
                  <a:srgbClr val="FFFFFF"/>
                </a:solidFill>
                <a:latin typeface="Arial"/>
              </a:rPr>
              <a:t>кифозе</a:t>
            </a:r>
            <a:r>
              <a:rPr lang="ru-RU" sz="2000">
                <a:latin typeface="Arial"/>
                <a:cs typeface="Arial"/>
              </a:rPr>
              <a:t>​</a:t>
            </a:r>
            <a:endParaRPr lang="ru-RU">
              <a:latin typeface="Arial"/>
              <a:cs typeface="Arial"/>
            </a:endParaRPr>
          </a:p>
        </p:txBody>
      </p:sp>
    </p:spTree>
    <p:extLst>
      <p:ext uri="{BB962C8B-B14F-4D97-AF65-F5344CB8AC3E}">
        <p14:creationId xmlns:p14="http://schemas.microsoft.com/office/powerpoint/2010/main" val="134421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16F78C7-4CB1-CDCC-D116-80F2015F6BF9}"/>
              </a:ext>
            </a:extLst>
          </p:cNvPr>
          <p:cNvSpPr>
            <a:spLocks noGrp="1"/>
          </p:cNvSpPr>
          <p:nvPr>
            <p:ph type="dt" sz="half" idx="10"/>
          </p:nvPr>
        </p:nvSpPr>
        <p:spPr/>
        <p:txBody>
          <a:bodyPr/>
          <a:lstStyle/>
          <a:p>
            <a:fld id="{6465D831-ABBD-4073-90A2-706444FAA4CF}" type="datetime1">
              <a:rPr/>
              <a:t>30.05.2025</a:t>
            </a:fld>
            <a:endParaRPr lang="en-US"/>
          </a:p>
        </p:txBody>
      </p:sp>
      <p:sp>
        <p:nvSpPr>
          <p:cNvPr id="3" name="Нижний колонтитул 2">
            <a:extLst>
              <a:ext uri="{FF2B5EF4-FFF2-40B4-BE49-F238E27FC236}">
                <a16:creationId xmlns:a16="http://schemas.microsoft.com/office/drawing/2014/main" id="{0F7C2A65-FFB6-3BD5-82CA-71FA49F110E7}"/>
              </a:ext>
            </a:extLst>
          </p:cNvPr>
          <p:cNvSpPr>
            <a:spLocks noGrp="1"/>
          </p:cNvSpPr>
          <p:nvPr>
            <p:ph type="ftr" sz="quarter" idx="11"/>
          </p:nvPr>
        </p:nvSpPr>
        <p:spPr/>
        <p:txBody>
          <a:bodyPr/>
          <a:lstStyle/>
          <a:p>
            <a:r>
              <a:rPr lang="en-US"/>
              <a:t>
              </a:t>
            </a:r>
          </a:p>
        </p:txBody>
      </p:sp>
      <p:sp>
        <p:nvSpPr>
          <p:cNvPr id="4" name="Номер слайда 3">
            <a:extLst>
              <a:ext uri="{FF2B5EF4-FFF2-40B4-BE49-F238E27FC236}">
                <a16:creationId xmlns:a16="http://schemas.microsoft.com/office/drawing/2014/main" id="{81AD5E25-2F07-1CEA-3DEF-97DAE3E445D8}"/>
              </a:ext>
            </a:extLst>
          </p:cNvPr>
          <p:cNvSpPr>
            <a:spLocks noGrp="1"/>
          </p:cNvSpPr>
          <p:nvPr>
            <p:ph type="sldNum" sz="quarter" idx="12"/>
          </p:nvPr>
        </p:nvSpPr>
        <p:spPr/>
        <p:txBody>
          <a:bodyPr/>
          <a:lstStyle/>
          <a:p>
            <a:fld id="{CC057153-B650-4DEB-B370-79DDCFDCE934}" type="slidenum">
              <a:rPr lang="en-US" dirty="0"/>
              <a:t>22</a:t>
            </a:fld>
            <a:endParaRPr lang="en-US"/>
          </a:p>
        </p:txBody>
      </p:sp>
      <p:pic>
        <p:nvPicPr>
          <p:cNvPr id="6" name="Рисунок 5" descr="Picture background">
            <a:extLst>
              <a:ext uri="{FF2B5EF4-FFF2-40B4-BE49-F238E27FC236}">
                <a16:creationId xmlns:a16="http://schemas.microsoft.com/office/drawing/2014/main" id="{604C6849-CC8A-5EC7-D6C0-250177D45F4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6000"/>
                    </a14:imgEffect>
                  </a14:imgLayer>
                </a14:imgProps>
              </a:ext>
            </a:extLst>
          </a:blip>
          <a:srcRect t="25029" b="34056"/>
          <a:stretch/>
        </p:blipFill>
        <p:spPr>
          <a:xfrm>
            <a:off x="20" y="1282"/>
            <a:ext cx="12191980" cy="6856718"/>
          </a:xfrm>
          <a:prstGeom prst="rect">
            <a:avLst/>
          </a:prstGeom>
        </p:spPr>
      </p:pic>
      <p:pic>
        <p:nvPicPr>
          <p:cNvPr id="7" name="Рисунок 6" descr="Изображение выглядит как рентгеновская пленка, Медицинская визуализация, кость, Рентгеновское излучение&#10;&#10;Автоматически созданное описание">
            <a:extLst>
              <a:ext uri="{FF2B5EF4-FFF2-40B4-BE49-F238E27FC236}">
                <a16:creationId xmlns:a16="http://schemas.microsoft.com/office/drawing/2014/main" id="{FB5888A9-0F12-5C15-55FA-7CE037400C3C}"/>
              </a:ext>
            </a:extLst>
          </p:cNvPr>
          <p:cNvPicPr>
            <a:picLocks noChangeAspect="1"/>
          </p:cNvPicPr>
          <p:nvPr/>
        </p:nvPicPr>
        <p:blipFill>
          <a:blip r:embed="rId4"/>
          <a:stretch>
            <a:fillRect/>
          </a:stretch>
        </p:blipFill>
        <p:spPr>
          <a:xfrm>
            <a:off x="7103839" y="946472"/>
            <a:ext cx="3552120" cy="43017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Рисунок 7" descr="Изображение выглядит как рентгеновская пленка, Медицинская визуализация, радиология, рентгенография&#10;&#10;Автоматически созданное описание">
            <a:extLst>
              <a:ext uri="{FF2B5EF4-FFF2-40B4-BE49-F238E27FC236}">
                <a16:creationId xmlns:a16="http://schemas.microsoft.com/office/drawing/2014/main" id="{09638AAF-563D-67B0-B8A9-B311ABE88249}"/>
              </a:ext>
            </a:extLst>
          </p:cNvPr>
          <p:cNvPicPr>
            <a:picLocks noChangeAspect="1"/>
          </p:cNvPicPr>
          <p:nvPr/>
        </p:nvPicPr>
        <p:blipFill>
          <a:blip r:embed="rId5"/>
          <a:stretch>
            <a:fillRect/>
          </a:stretch>
        </p:blipFill>
        <p:spPr>
          <a:xfrm>
            <a:off x="1574539" y="879231"/>
            <a:ext cx="2950018" cy="43735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a:extLst>
              <a:ext uri="{FF2B5EF4-FFF2-40B4-BE49-F238E27FC236}">
                <a16:creationId xmlns:a16="http://schemas.microsoft.com/office/drawing/2014/main" id="{303A0CB5-CDBA-AA7C-7A22-AA1B0591F2FB}"/>
              </a:ext>
            </a:extLst>
          </p:cNvPr>
          <p:cNvSpPr txBox="1"/>
          <p:nvPr/>
        </p:nvSpPr>
        <p:spPr>
          <a:xfrm>
            <a:off x="1360039" y="5681941"/>
            <a:ext cx="31871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000">
                <a:solidFill>
                  <a:schemeClr val="bg1"/>
                </a:solidFill>
                <a:latin typeface="Arial"/>
                <a:cs typeface="Arial"/>
              </a:rPr>
              <a:t>Смещение последнего грудного позвонка</a:t>
            </a:r>
          </a:p>
        </p:txBody>
      </p:sp>
      <p:sp>
        <p:nvSpPr>
          <p:cNvPr id="9" name="TextBox 8">
            <a:extLst>
              <a:ext uri="{FF2B5EF4-FFF2-40B4-BE49-F238E27FC236}">
                <a16:creationId xmlns:a16="http://schemas.microsoft.com/office/drawing/2014/main" id="{5348D2D8-0471-BF9E-A837-528D6587AAC7}"/>
              </a:ext>
            </a:extLst>
          </p:cNvPr>
          <p:cNvSpPr txBox="1"/>
          <p:nvPr/>
        </p:nvSpPr>
        <p:spPr>
          <a:xfrm>
            <a:off x="7102427" y="5685608"/>
            <a:ext cx="35706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000">
                <a:solidFill>
                  <a:schemeClr val="bg1"/>
                </a:solidFill>
                <a:latin typeface="Arial"/>
                <a:cs typeface="Arial"/>
              </a:rPr>
              <a:t>Перелом позвоночного столба в поясничном отделе</a:t>
            </a:r>
          </a:p>
        </p:txBody>
      </p:sp>
    </p:spTree>
    <p:extLst>
      <p:ext uri="{BB962C8B-B14F-4D97-AF65-F5344CB8AC3E}">
        <p14:creationId xmlns:p14="http://schemas.microsoft.com/office/powerpoint/2010/main" val="2611509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7F12B18-7C71-E4E0-CC10-20982210CD69}"/>
              </a:ext>
            </a:extLst>
          </p:cNvPr>
          <p:cNvSpPr>
            <a:spLocks noGrp="1"/>
          </p:cNvSpPr>
          <p:nvPr>
            <p:ph type="dt" sz="half" idx="10"/>
          </p:nvPr>
        </p:nvSpPr>
        <p:spPr/>
        <p:txBody>
          <a:bodyPr/>
          <a:lstStyle/>
          <a:p>
            <a:fld id="{FBA60A4F-B4D9-43A5-9F72-B668B276B09A}" type="datetime1">
              <a:rPr/>
              <a:t>30.05.2025</a:t>
            </a:fld>
            <a:endParaRPr lang="en-US"/>
          </a:p>
        </p:txBody>
      </p:sp>
      <p:sp>
        <p:nvSpPr>
          <p:cNvPr id="3" name="Нижний колонтитул 2">
            <a:extLst>
              <a:ext uri="{FF2B5EF4-FFF2-40B4-BE49-F238E27FC236}">
                <a16:creationId xmlns:a16="http://schemas.microsoft.com/office/drawing/2014/main" id="{3886FB43-560B-B7E1-B824-6BB7C663F474}"/>
              </a:ext>
            </a:extLst>
          </p:cNvPr>
          <p:cNvSpPr>
            <a:spLocks noGrp="1"/>
          </p:cNvSpPr>
          <p:nvPr>
            <p:ph type="ftr" sz="quarter" idx="11"/>
          </p:nvPr>
        </p:nvSpPr>
        <p:spPr/>
        <p:txBody>
          <a:bodyPr/>
          <a:lstStyle/>
          <a:p>
            <a:r>
              <a:rPr lang="en-US"/>
              <a:t>
              </a:t>
            </a:r>
          </a:p>
        </p:txBody>
      </p:sp>
      <p:sp>
        <p:nvSpPr>
          <p:cNvPr id="4" name="Номер слайда 3">
            <a:extLst>
              <a:ext uri="{FF2B5EF4-FFF2-40B4-BE49-F238E27FC236}">
                <a16:creationId xmlns:a16="http://schemas.microsoft.com/office/drawing/2014/main" id="{166CCCBF-0F83-358B-CC0C-6B834C8F9968}"/>
              </a:ext>
            </a:extLst>
          </p:cNvPr>
          <p:cNvSpPr>
            <a:spLocks noGrp="1"/>
          </p:cNvSpPr>
          <p:nvPr>
            <p:ph type="sldNum" sz="quarter" idx="12"/>
          </p:nvPr>
        </p:nvSpPr>
        <p:spPr/>
        <p:txBody>
          <a:bodyPr/>
          <a:lstStyle/>
          <a:p>
            <a:fld id="{CC057153-B650-4DEB-B370-79DDCFDCE934}" type="slidenum">
              <a:rPr lang="en-US" dirty="0"/>
              <a:t>23</a:t>
            </a:fld>
            <a:endParaRPr lang="en-US"/>
          </a:p>
        </p:txBody>
      </p:sp>
      <p:pic>
        <p:nvPicPr>
          <p:cNvPr id="6" name="Рисунок 5" descr="Picture background">
            <a:extLst>
              <a:ext uri="{FF2B5EF4-FFF2-40B4-BE49-F238E27FC236}">
                <a16:creationId xmlns:a16="http://schemas.microsoft.com/office/drawing/2014/main" id="{6F8FC6F3-0FA6-C3A9-644A-9034E5F7CC0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6000"/>
                    </a14:imgEffect>
                  </a14:imgLayer>
                </a14:imgProps>
              </a:ext>
            </a:extLst>
          </a:blip>
          <a:srcRect t="25029" b="34056"/>
          <a:stretch/>
        </p:blipFill>
        <p:spPr>
          <a:xfrm>
            <a:off x="20" y="1282"/>
            <a:ext cx="12191980" cy="6856718"/>
          </a:xfrm>
          <a:prstGeom prst="rect">
            <a:avLst/>
          </a:prstGeom>
        </p:spPr>
      </p:pic>
      <p:pic>
        <p:nvPicPr>
          <p:cNvPr id="9" name="Рисунок 8" descr="Изображение выглядит как рентгеновская пленка, Медицинская визуализация, радиология, рентгенография&#10;&#10;Автоматически созданное описание">
            <a:extLst>
              <a:ext uri="{FF2B5EF4-FFF2-40B4-BE49-F238E27FC236}">
                <a16:creationId xmlns:a16="http://schemas.microsoft.com/office/drawing/2014/main" id="{DFC5223B-D3C7-7BFC-CB12-ED11A6D241BB}"/>
              </a:ext>
            </a:extLst>
          </p:cNvPr>
          <p:cNvPicPr>
            <a:picLocks noChangeAspect="1"/>
          </p:cNvPicPr>
          <p:nvPr/>
        </p:nvPicPr>
        <p:blipFill>
          <a:blip r:embed="rId4"/>
          <a:stretch>
            <a:fillRect/>
          </a:stretch>
        </p:blipFill>
        <p:spPr>
          <a:xfrm>
            <a:off x="7154949" y="574431"/>
            <a:ext cx="3427118" cy="45719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Box 6">
            <a:extLst>
              <a:ext uri="{FF2B5EF4-FFF2-40B4-BE49-F238E27FC236}">
                <a16:creationId xmlns:a16="http://schemas.microsoft.com/office/drawing/2014/main" id="{6B371FC4-7601-74E2-8DBE-A52AE6D3EA40}"/>
              </a:ext>
            </a:extLst>
          </p:cNvPr>
          <p:cNvSpPr txBox="1"/>
          <p:nvPr/>
        </p:nvSpPr>
        <p:spPr>
          <a:xfrm>
            <a:off x="7162873" y="5470379"/>
            <a:ext cx="433701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000">
                <a:solidFill>
                  <a:schemeClr val="bg1"/>
                </a:solidFill>
                <a:latin typeface="Arial"/>
                <a:cs typeface="Arial"/>
              </a:rPr>
              <a:t>Увеличенный грудной кифоз </a:t>
            </a:r>
            <a:r>
              <a:rPr lang="ru-RU" sz="2000">
                <a:solidFill>
                  <a:srgbClr val="FF0000"/>
                </a:solidFill>
                <a:latin typeface="Arial"/>
                <a:cs typeface="Arial"/>
              </a:rPr>
              <a:t>56.34</a:t>
            </a:r>
            <a:r>
              <a:rPr lang="ru-RU" sz="2000">
                <a:solidFill>
                  <a:schemeClr val="bg1"/>
                </a:solidFill>
                <a:latin typeface="Arial"/>
                <a:cs typeface="Arial"/>
              </a:rPr>
              <a:t> и увеличенный поясничный лордоз </a:t>
            </a:r>
            <a:r>
              <a:rPr lang="ru-RU" sz="2000">
                <a:solidFill>
                  <a:srgbClr val="FFFF00"/>
                </a:solidFill>
                <a:latin typeface="Arial"/>
                <a:cs typeface="Arial"/>
              </a:rPr>
              <a:t>51.71</a:t>
            </a:r>
          </a:p>
        </p:txBody>
      </p:sp>
      <p:pic>
        <p:nvPicPr>
          <p:cNvPr id="8" name="Рисунок 7" descr="Изображение выглядит как рентгеновская пленка, Медицинская визуализация, радиология, Рентгеновское излучение&#10;&#10;Автоматически созданное описание">
            <a:extLst>
              <a:ext uri="{FF2B5EF4-FFF2-40B4-BE49-F238E27FC236}">
                <a16:creationId xmlns:a16="http://schemas.microsoft.com/office/drawing/2014/main" id="{2BF0C079-0391-2734-8E69-08D252CCC6A3}"/>
              </a:ext>
            </a:extLst>
          </p:cNvPr>
          <p:cNvPicPr>
            <a:picLocks noChangeAspect="1"/>
          </p:cNvPicPr>
          <p:nvPr/>
        </p:nvPicPr>
        <p:blipFill>
          <a:blip r:embed="rId5"/>
          <a:stretch>
            <a:fillRect/>
          </a:stretch>
        </p:blipFill>
        <p:spPr>
          <a:xfrm>
            <a:off x="1188720" y="579120"/>
            <a:ext cx="4572000" cy="44297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a:extLst>
              <a:ext uri="{FF2B5EF4-FFF2-40B4-BE49-F238E27FC236}">
                <a16:creationId xmlns:a16="http://schemas.microsoft.com/office/drawing/2014/main" id="{F8500FD2-44F7-795E-9B9D-02BE217B0653}"/>
              </a:ext>
            </a:extLst>
          </p:cNvPr>
          <p:cNvSpPr txBox="1"/>
          <p:nvPr/>
        </p:nvSpPr>
        <p:spPr>
          <a:xfrm>
            <a:off x="1193111" y="5473790"/>
            <a:ext cx="455305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000">
                <a:solidFill>
                  <a:schemeClr val="bg1"/>
                </a:solidFill>
                <a:latin typeface="Arial"/>
                <a:cs typeface="Arial"/>
              </a:rPr>
              <a:t>Остеохондроз позвоночного столба поясничного отдела</a:t>
            </a:r>
          </a:p>
        </p:txBody>
      </p:sp>
    </p:spTree>
    <p:extLst>
      <p:ext uri="{BB962C8B-B14F-4D97-AF65-F5344CB8AC3E}">
        <p14:creationId xmlns:p14="http://schemas.microsoft.com/office/powerpoint/2010/main" val="2317279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9EDF565-4222-5501-D8D2-EF98DB0C77DB}"/>
              </a:ext>
            </a:extLst>
          </p:cNvPr>
          <p:cNvSpPr>
            <a:spLocks noGrp="1"/>
          </p:cNvSpPr>
          <p:nvPr>
            <p:ph type="dt" sz="half" idx="10"/>
          </p:nvPr>
        </p:nvSpPr>
        <p:spPr/>
        <p:txBody>
          <a:bodyPr/>
          <a:lstStyle/>
          <a:p>
            <a:fld id="{5CDE9758-2E09-41AF-AF0C-E9C7653DD219}" type="datetime1">
              <a:rPr/>
              <a:t>30.05.2025</a:t>
            </a:fld>
            <a:endParaRPr lang="en-US"/>
          </a:p>
        </p:txBody>
      </p:sp>
      <p:sp>
        <p:nvSpPr>
          <p:cNvPr id="3" name="Нижний колонтитул 2">
            <a:extLst>
              <a:ext uri="{FF2B5EF4-FFF2-40B4-BE49-F238E27FC236}">
                <a16:creationId xmlns:a16="http://schemas.microsoft.com/office/drawing/2014/main" id="{EA225CA4-5854-155F-DA1A-01D0C06B8134}"/>
              </a:ext>
            </a:extLst>
          </p:cNvPr>
          <p:cNvSpPr>
            <a:spLocks noGrp="1"/>
          </p:cNvSpPr>
          <p:nvPr>
            <p:ph type="ftr" sz="quarter" idx="11"/>
          </p:nvPr>
        </p:nvSpPr>
        <p:spPr/>
        <p:txBody>
          <a:bodyPr/>
          <a:lstStyle/>
          <a:p>
            <a:r>
              <a:rPr lang="en-US"/>
              <a:t>
              </a:t>
            </a:r>
          </a:p>
        </p:txBody>
      </p:sp>
      <p:sp>
        <p:nvSpPr>
          <p:cNvPr id="4" name="Номер слайда 3">
            <a:extLst>
              <a:ext uri="{FF2B5EF4-FFF2-40B4-BE49-F238E27FC236}">
                <a16:creationId xmlns:a16="http://schemas.microsoft.com/office/drawing/2014/main" id="{ED90461D-CB07-D15B-CF2B-70559F69CCEF}"/>
              </a:ext>
            </a:extLst>
          </p:cNvPr>
          <p:cNvSpPr>
            <a:spLocks noGrp="1"/>
          </p:cNvSpPr>
          <p:nvPr>
            <p:ph type="sldNum" sz="quarter" idx="12"/>
          </p:nvPr>
        </p:nvSpPr>
        <p:spPr/>
        <p:txBody>
          <a:bodyPr/>
          <a:lstStyle/>
          <a:p>
            <a:fld id="{CC057153-B650-4DEB-B370-79DDCFDCE934}" type="slidenum">
              <a:rPr lang="en-US" dirty="0"/>
              <a:t>24</a:t>
            </a:fld>
            <a:endParaRPr lang="en-US"/>
          </a:p>
        </p:txBody>
      </p:sp>
      <p:pic>
        <p:nvPicPr>
          <p:cNvPr id="6" name="Рисунок 5" descr="Picture background">
            <a:extLst>
              <a:ext uri="{FF2B5EF4-FFF2-40B4-BE49-F238E27FC236}">
                <a16:creationId xmlns:a16="http://schemas.microsoft.com/office/drawing/2014/main" id="{44E3F36C-441C-25D7-557E-9336F23A536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5000"/>
                    </a14:imgEffect>
                  </a14:imgLayer>
                </a14:imgProps>
              </a:ext>
            </a:extLst>
          </a:blip>
          <a:srcRect t="26275" b="34913"/>
          <a:stretch/>
        </p:blipFill>
        <p:spPr>
          <a:xfrm>
            <a:off x="20" y="1"/>
            <a:ext cx="12191979" cy="6858000"/>
          </a:xfrm>
          <a:prstGeom prst="rect">
            <a:avLst/>
          </a:prstGeom>
        </p:spPr>
      </p:pic>
      <p:sp>
        <p:nvSpPr>
          <p:cNvPr id="7" name="TextBox 6">
            <a:extLst>
              <a:ext uri="{FF2B5EF4-FFF2-40B4-BE49-F238E27FC236}">
                <a16:creationId xmlns:a16="http://schemas.microsoft.com/office/drawing/2014/main" id="{14CD2FF0-38C3-1C6A-88D5-834C6B251B47}"/>
              </a:ext>
            </a:extLst>
          </p:cNvPr>
          <p:cNvSpPr txBox="1"/>
          <p:nvPr/>
        </p:nvSpPr>
        <p:spPr>
          <a:xfrm>
            <a:off x="2142837" y="3430523"/>
            <a:ext cx="71766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2400" dirty="0">
                <a:solidFill>
                  <a:schemeClr val="bg1"/>
                </a:solidFill>
                <a:latin typeface="Arial"/>
                <a:cs typeface="Arial"/>
              </a:rPr>
              <a:t>ВИДЕО </a:t>
            </a:r>
          </a:p>
          <a:p>
            <a:pPr algn="ctr"/>
            <a:r>
              <a:rPr lang="ru-RU" sz="2400" dirty="0">
                <a:solidFill>
                  <a:schemeClr val="bg1"/>
                </a:solidFill>
                <a:latin typeface="Arial"/>
                <a:cs typeface="Arial"/>
              </a:rPr>
              <a:t>Компрессионный перелом позвоночника</a:t>
            </a:r>
          </a:p>
        </p:txBody>
      </p:sp>
    </p:spTree>
    <p:extLst>
      <p:ext uri="{BB962C8B-B14F-4D97-AF65-F5344CB8AC3E}">
        <p14:creationId xmlns:p14="http://schemas.microsoft.com/office/powerpoint/2010/main" val="790391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5398075495029944217">
            <a:hlinkClick r:id="" action="ppaction://media"/>
            <a:extLst>
              <a:ext uri="{FF2B5EF4-FFF2-40B4-BE49-F238E27FC236}">
                <a16:creationId xmlns:a16="http://schemas.microsoft.com/office/drawing/2014/main" id="{2F5C77AF-ACD6-4D59-BA05-2AC777020CB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8425" y="98425"/>
            <a:ext cx="8134350" cy="6781800"/>
          </a:xfrm>
          <a:prstGeom prst="rect">
            <a:avLst/>
          </a:prstGeom>
        </p:spPr>
      </p:pic>
    </p:spTree>
    <p:extLst>
      <p:ext uri="{BB962C8B-B14F-4D97-AF65-F5344CB8AC3E}">
        <p14:creationId xmlns:p14="http://schemas.microsoft.com/office/powerpoint/2010/main" val="412032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9EDF565-4222-5501-D8D2-EF98DB0C77DB}"/>
              </a:ext>
            </a:extLst>
          </p:cNvPr>
          <p:cNvSpPr>
            <a:spLocks noGrp="1"/>
          </p:cNvSpPr>
          <p:nvPr>
            <p:ph type="dt" sz="half" idx="10"/>
          </p:nvPr>
        </p:nvSpPr>
        <p:spPr/>
        <p:txBody>
          <a:bodyPr/>
          <a:lstStyle/>
          <a:p>
            <a:fld id="{5CDE9758-2E09-41AF-AF0C-E9C7653DD219}" type="datetime1">
              <a:rPr/>
              <a:t>30.05.2025</a:t>
            </a:fld>
            <a:endParaRPr lang="en-US"/>
          </a:p>
        </p:txBody>
      </p:sp>
      <p:sp>
        <p:nvSpPr>
          <p:cNvPr id="3" name="Нижний колонтитул 2">
            <a:extLst>
              <a:ext uri="{FF2B5EF4-FFF2-40B4-BE49-F238E27FC236}">
                <a16:creationId xmlns:a16="http://schemas.microsoft.com/office/drawing/2014/main" id="{EA225CA4-5854-155F-DA1A-01D0C06B8134}"/>
              </a:ext>
            </a:extLst>
          </p:cNvPr>
          <p:cNvSpPr>
            <a:spLocks noGrp="1"/>
          </p:cNvSpPr>
          <p:nvPr>
            <p:ph type="ftr" sz="quarter" idx="11"/>
          </p:nvPr>
        </p:nvSpPr>
        <p:spPr/>
        <p:txBody>
          <a:bodyPr/>
          <a:lstStyle/>
          <a:p>
            <a:r>
              <a:rPr lang="en-US"/>
              <a:t>
              </a:t>
            </a:r>
          </a:p>
        </p:txBody>
      </p:sp>
      <p:sp>
        <p:nvSpPr>
          <p:cNvPr id="4" name="Номер слайда 3">
            <a:extLst>
              <a:ext uri="{FF2B5EF4-FFF2-40B4-BE49-F238E27FC236}">
                <a16:creationId xmlns:a16="http://schemas.microsoft.com/office/drawing/2014/main" id="{ED90461D-CB07-D15B-CF2B-70559F69CCEF}"/>
              </a:ext>
            </a:extLst>
          </p:cNvPr>
          <p:cNvSpPr>
            <a:spLocks noGrp="1"/>
          </p:cNvSpPr>
          <p:nvPr>
            <p:ph type="sldNum" sz="quarter" idx="12"/>
          </p:nvPr>
        </p:nvSpPr>
        <p:spPr/>
        <p:txBody>
          <a:bodyPr/>
          <a:lstStyle/>
          <a:p>
            <a:fld id="{CC057153-B650-4DEB-B370-79DDCFDCE934}" type="slidenum">
              <a:rPr lang="en-US" dirty="0"/>
              <a:t>26</a:t>
            </a:fld>
            <a:endParaRPr lang="en-US"/>
          </a:p>
        </p:txBody>
      </p:sp>
      <p:pic>
        <p:nvPicPr>
          <p:cNvPr id="6" name="Рисунок 5" descr="Picture background">
            <a:extLst>
              <a:ext uri="{FF2B5EF4-FFF2-40B4-BE49-F238E27FC236}">
                <a16:creationId xmlns:a16="http://schemas.microsoft.com/office/drawing/2014/main" id="{44E3F36C-441C-25D7-557E-9336F23A536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5000"/>
                    </a14:imgEffect>
                  </a14:imgLayer>
                </a14:imgProps>
              </a:ext>
            </a:extLst>
          </a:blip>
          <a:srcRect t="26275" b="34913"/>
          <a:stretch/>
        </p:blipFill>
        <p:spPr>
          <a:xfrm>
            <a:off x="21" y="0"/>
            <a:ext cx="12191979" cy="6858000"/>
          </a:xfrm>
          <a:prstGeom prst="rect">
            <a:avLst/>
          </a:prstGeom>
        </p:spPr>
      </p:pic>
      <p:sp>
        <p:nvSpPr>
          <p:cNvPr id="7" name="TextBox 6">
            <a:extLst>
              <a:ext uri="{FF2B5EF4-FFF2-40B4-BE49-F238E27FC236}">
                <a16:creationId xmlns:a16="http://schemas.microsoft.com/office/drawing/2014/main" id="{14CD2FF0-38C3-1C6A-88D5-834C6B251B47}"/>
              </a:ext>
            </a:extLst>
          </p:cNvPr>
          <p:cNvSpPr txBox="1"/>
          <p:nvPr/>
        </p:nvSpPr>
        <p:spPr>
          <a:xfrm>
            <a:off x="2419926" y="2373746"/>
            <a:ext cx="688109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3600" dirty="0">
                <a:solidFill>
                  <a:schemeClr val="bg1"/>
                </a:solidFill>
                <a:latin typeface="Arial"/>
                <a:cs typeface="Arial"/>
              </a:rPr>
              <a:t>Спасибо за внимание!</a:t>
            </a:r>
          </a:p>
          <a:p>
            <a:pPr algn="ctr"/>
            <a:r>
              <a:rPr lang="ru-RU" sz="3600" dirty="0">
                <a:solidFill>
                  <a:schemeClr val="bg1"/>
                </a:solidFill>
                <a:latin typeface="Arial"/>
                <a:cs typeface="Arial"/>
              </a:rPr>
              <a:t> Берегите свой позвоночник!</a:t>
            </a:r>
          </a:p>
        </p:txBody>
      </p:sp>
    </p:spTree>
    <p:extLst>
      <p:ext uri="{BB962C8B-B14F-4D97-AF65-F5344CB8AC3E}">
        <p14:creationId xmlns:p14="http://schemas.microsoft.com/office/powerpoint/2010/main" val="259149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9" name="Rectangle 8">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 name="Рисунок 1" descr="Picture background">
            <a:extLst>
              <a:ext uri="{FF2B5EF4-FFF2-40B4-BE49-F238E27FC236}">
                <a16:creationId xmlns:a16="http://schemas.microsoft.com/office/drawing/2014/main" id="{CBB05821-1AFB-1BE9-0F45-C2AA0582770B}"/>
              </a:ext>
            </a:extLst>
          </p:cNvPr>
          <p:cNvPicPr>
            <a:picLocks noChangeAspect="1"/>
          </p:cNvPicPr>
          <p:nvPr/>
        </p:nvPicPr>
        <p:blipFill>
          <a:blip r:embed="rId2">
            <a:alphaModFix/>
          </a:blip>
          <a:srcRect t="8086" b="7345"/>
          <a:stretch/>
        </p:blipFill>
        <p:spPr>
          <a:xfrm>
            <a:off x="20" y="10"/>
            <a:ext cx="12191980" cy="6856614"/>
          </a:xfrm>
          <a:prstGeom prst="rect">
            <a:avLst/>
          </a:prstGeom>
        </p:spPr>
      </p:pic>
      <p:sp>
        <p:nvSpPr>
          <p:cNvPr id="3" name="TextBox 2">
            <a:extLst>
              <a:ext uri="{FF2B5EF4-FFF2-40B4-BE49-F238E27FC236}">
                <a16:creationId xmlns:a16="http://schemas.microsoft.com/office/drawing/2014/main" id="{960BD254-F171-D8CF-D0DB-B387F2618E60}"/>
              </a:ext>
            </a:extLst>
          </p:cNvPr>
          <p:cNvSpPr txBox="1"/>
          <p:nvPr/>
        </p:nvSpPr>
        <p:spPr>
          <a:xfrm>
            <a:off x="7188746" y="938290"/>
            <a:ext cx="455896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b="1">
                <a:solidFill>
                  <a:srgbClr val="333333"/>
                </a:solidFill>
                <a:latin typeface="Arial"/>
                <a:cs typeface="Arial"/>
              </a:rPr>
              <a:t>ПОЗВОНОЧНИК ЧЕЛОВЕКА</a:t>
            </a:r>
            <a:endParaRPr lang="ru-RU" sz="2400">
              <a:latin typeface="Arial"/>
              <a:cs typeface="Arial"/>
            </a:endParaRPr>
          </a:p>
          <a:p>
            <a:pPr algn="just"/>
            <a:endParaRPr lang="ru-RU" sz="2400">
              <a:latin typeface="Arial"/>
              <a:cs typeface="Arial"/>
            </a:endParaRPr>
          </a:p>
          <a:p>
            <a:pPr algn="just"/>
            <a:endParaRPr lang="ru-RU" sz="2400">
              <a:latin typeface="Arial"/>
              <a:cs typeface="Arial"/>
            </a:endParaRPr>
          </a:p>
          <a:p>
            <a:pPr algn="just"/>
            <a:r>
              <a:rPr lang="ru-RU" sz="2400">
                <a:latin typeface="Arial"/>
                <a:cs typeface="Arial"/>
              </a:rPr>
              <a:t>— основная часть осевого скелета, состоящая из 32–33 позвонков, последовательно соединённых друг с другом в вертикальном положении.</a:t>
            </a:r>
          </a:p>
          <a:p>
            <a:pPr algn="l"/>
            <a:endParaRPr lang="ru-RU"/>
          </a:p>
        </p:txBody>
      </p:sp>
    </p:spTree>
    <p:extLst>
      <p:ext uri="{BB962C8B-B14F-4D97-AF65-F5344CB8AC3E}">
        <p14:creationId xmlns:p14="http://schemas.microsoft.com/office/powerpoint/2010/main" val="119416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icture background">
            <a:extLst>
              <a:ext uri="{FF2B5EF4-FFF2-40B4-BE49-F238E27FC236}">
                <a16:creationId xmlns:a16="http://schemas.microsoft.com/office/drawing/2014/main" id="{0BED4CE9-197E-63A8-39F8-0D0B480D9DA0}"/>
              </a:ext>
            </a:extLst>
          </p:cNvPr>
          <p:cNvPicPr>
            <a:picLocks noChangeAspect="1"/>
          </p:cNvPicPr>
          <p:nvPr/>
        </p:nvPicPr>
        <p:blipFill>
          <a:blip r:embed="rId2">
            <a:alphaModFix/>
          </a:blip>
          <a:srcRect t="8086" b="7345"/>
          <a:stretch/>
        </p:blipFill>
        <p:spPr>
          <a:xfrm>
            <a:off x="20" y="10"/>
            <a:ext cx="12191980" cy="6856614"/>
          </a:xfrm>
          <a:prstGeom prst="rect">
            <a:avLst/>
          </a:prstGeom>
        </p:spPr>
      </p:pic>
      <p:sp>
        <p:nvSpPr>
          <p:cNvPr id="4" name="TextBox 3">
            <a:extLst>
              <a:ext uri="{FF2B5EF4-FFF2-40B4-BE49-F238E27FC236}">
                <a16:creationId xmlns:a16="http://schemas.microsoft.com/office/drawing/2014/main" id="{262C8D2F-A0EF-FAA9-83B8-25512903A82D}"/>
              </a:ext>
            </a:extLst>
          </p:cNvPr>
          <p:cNvSpPr txBox="1"/>
          <p:nvPr/>
        </p:nvSpPr>
        <p:spPr>
          <a:xfrm>
            <a:off x="7465104" y="785799"/>
            <a:ext cx="3823221"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b="1"/>
              <a:t>ФУНКЦИИ ПОЗВОНОЧНИКА:</a:t>
            </a:r>
            <a:endParaRPr lang="ru-RU"/>
          </a:p>
          <a:p>
            <a:pPr marL="285750" indent="-285750">
              <a:buFont typeface="Wingdings"/>
              <a:buChar char="ü"/>
            </a:pPr>
            <a:endParaRPr lang="ru-RU" sz="2000">
              <a:latin typeface="Arial"/>
              <a:cs typeface="Arial"/>
            </a:endParaRPr>
          </a:p>
          <a:p>
            <a:pPr marL="285750" indent="-285750">
              <a:buFont typeface="Wingdings"/>
              <a:buChar char="ü"/>
            </a:pPr>
            <a:r>
              <a:rPr lang="ru-RU" sz="2000">
                <a:latin typeface="Arial"/>
                <a:cs typeface="Arial"/>
              </a:rPr>
              <a:t>Защищает спинной мозг</a:t>
            </a:r>
          </a:p>
          <a:p>
            <a:pPr marL="285750" indent="-285750">
              <a:buFont typeface="Wingdings"/>
              <a:buChar char="ü"/>
            </a:pPr>
            <a:r>
              <a:rPr lang="ru-RU" sz="2000">
                <a:latin typeface="Arial"/>
                <a:cs typeface="Arial"/>
              </a:rPr>
              <a:t> Служит опорой для мышц, органов и тканей туловища</a:t>
            </a:r>
          </a:p>
          <a:p>
            <a:pPr marL="285750" indent="-285750">
              <a:buFont typeface="Wingdings"/>
              <a:buChar char="ü"/>
            </a:pPr>
            <a:r>
              <a:rPr lang="ru-RU" sz="2000">
                <a:latin typeface="Arial"/>
                <a:cs typeface="Arial"/>
              </a:rPr>
              <a:t>Поддерживает голову</a:t>
            </a:r>
          </a:p>
          <a:p>
            <a:pPr marL="285750" indent="-285750">
              <a:buFont typeface="Wingdings"/>
              <a:buChar char="ü"/>
            </a:pPr>
            <a:r>
              <a:rPr lang="ru-RU" sz="2000">
                <a:latin typeface="Arial"/>
                <a:cs typeface="Arial"/>
              </a:rPr>
              <a:t>Обеспечивает прямохождение</a:t>
            </a:r>
          </a:p>
          <a:p>
            <a:pPr marL="285750" indent="-285750">
              <a:buFont typeface="Wingdings"/>
              <a:buChar char="ü"/>
            </a:pPr>
            <a:r>
              <a:rPr lang="ru-RU" sz="2000">
                <a:latin typeface="Arial"/>
                <a:cs typeface="Arial"/>
              </a:rPr>
              <a:t>Образует грудную и брюшную стенки</a:t>
            </a:r>
          </a:p>
          <a:p>
            <a:pPr marL="285750" indent="-285750">
              <a:buFont typeface="Wingdings"/>
              <a:buChar char="ü"/>
            </a:pPr>
            <a:r>
              <a:rPr lang="ru-RU" sz="2000">
                <a:latin typeface="Arial"/>
                <a:cs typeface="Arial"/>
              </a:rPr>
              <a:t>Служит амортизатором при движении</a:t>
            </a:r>
          </a:p>
        </p:txBody>
      </p:sp>
    </p:spTree>
    <p:extLst>
      <p:ext uri="{BB962C8B-B14F-4D97-AF65-F5344CB8AC3E}">
        <p14:creationId xmlns:p14="http://schemas.microsoft.com/office/powerpoint/2010/main" val="410586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icture background">
            <a:extLst>
              <a:ext uri="{FF2B5EF4-FFF2-40B4-BE49-F238E27FC236}">
                <a16:creationId xmlns:a16="http://schemas.microsoft.com/office/drawing/2014/main" id="{D8498E45-C811-8FAD-C5A0-981FB67D12E2}"/>
              </a:ext>
            </a:extLst>
          </p:cNvPr>
          <p:cNvPicPr>
            <a:picLocks noChangeAspect="1"/>
          </p:cNvPicPr>
          <p:nvPr/>
        </p:nvPicPr>
        <p:blipFill>
          <a:blip r:embed="rId2">
            <a:alphaModFix amt="60000"/>
            <a:extLst>
              <a:ext uri="{BEBA8EAE-BF5A-486C-A8C5-ECC9F3942E4B}">
                <a14:imgProps xmlns:a14="http://schemas.microsoft.com/office/drawing/2010/main">
                  <a14:imgLayer r:embed="rId3">
                    <a14:imgEffect>
                      <a14:brightnessContrast bright="-40000"/>
                    </a14:imgEffect>
                  </a14:imgLayer>
                </a14:imgProps>
              </a:ext>
            </a:extLst>
          </a:blip>
          <a:srcRect t="26739" b="34447"/>
          <a:stretch/>
        </p:blipFill>
        <p:spPr>
          <a:xfrm>
            <a:off x="20" y="10"/>
            <a:ext cx="12188932" cy="6856614"/>
          </a:xfrm>
          <a:prstGeom prst="rect">
            <a:avLst/>
          </a:prstGeom>
        </p:spPr>
      </p:pic>
      <p:sp>
        <p:nvSpPr>
          <p:cNvPr id="4" name="TextBox 3">
            <a:extLst>
              <a:ext uri="{FF2B5EF4-FFF2-40B4-BE49-F238E27FC236}">
                <a16:creationId xmlns:a16="http://schemas.microsoft.com/office/drawing/2014/main" id="{3AF319E4-819C-32EE-7C35-6344BA434FE6}"/>
              </a:ext>
            </a:extLst>
          </p:cNvPr>
          <p:cNvSpPr txBox="1"/>
          <p:nvPr/>
        </p:nvSpPr>
        <p:spPr>
          <a:xfrm>
            <a:off x="3413854" y="3191806"/>
            <a:ext cx="53645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2400" b="1">
                <a:solidFill>
                  <a:schemeClr val="bg1"/>
                </a:solidFill>
                <a:latin typeface="Arial"/>
                <a:cs typeface="Arial"/>
                <a:hlinkClick r:id="" action="ppaction://noaction">
                  <a:extLst>
                    <a:ext uri="{A12FA001-AC4F-418D-AE19-62706E023703}">
                      <ahyp:hlinkClr xmlns:ahyp="http://schemas.microsoft.com/office/drawing/2018/hyperlinkcolor" val="tx"/>
                    </a:ext>
                  </a:extLst>
                </a:hlinkClick>
              </a:rPr>
              <a:t>СТРОЕНИЕ</a:t>
            </a:r>
          </a:p>
        </p:txBody>
      </p:sp>
    </p:spTree>
    <p:extLst>
      <p:ext uri="{BB962C8B-B14F-4D97-AF65-F5344CB8AC3E}">
        <p14:creationId xmlns:p14="http://schemas.microsoft.com/office/powerpoint/2010/main" val="120619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icture background">
            <a:extLst>
              <a:ext uri="{FF2B5EF4-FFF2-40B4-BE49-F238E27FC236}">
                <a16:creationId xmlns:a16="http://schemas.microsoft.com/office/drawing/2014/main" id="{17A88695-EA95-89AE-98DF-8C6D7F650DD8}"/>
              </a:ext>
            </a:extLst>
          </p:cNvPr>
          <p:cNvPicPr>
            <a:picLocks noChangeAspect="1"/>
          </p:cNvPicPr>
          <p:nvPr/>
        </p:nvPicPr>
        <p:blipFill>
          <a:blip r:embed="rId2"/>
          <a:stretch>
            <a:fillRect/>
          </a:stretch>
        </p:blipFill>
        <p:spPr>
          <a:xfrm>
            <a:off x="0" y="7316"/>
            <a:ext cx="12192000" cy="6843368"/>
          </a:xfrm>
          <a:prstGeom prst="rect">
            <a:avLst/>
          </a:prstGeom>
        </p:spPr>
      </p:pic>
      <p:pic>
        <p:nvPicPr>
          <p:cNvPr id="3" name="Рисунок 2" descr="Picture background">
            <a:extLst>
              <a:ext uri="{FF2B5EF4-FFF2-40B4-BE49-F238E27FC236}">
                <a16:creationId xmlns:a16="http://schemas.microsoft.com/office/drawing/2014/main" id="{D7E73AB0-55A5-6629-0C57-7E82D1303365}"/>
              </a:ext>
            </a:extLst>
          </p:cNvPr>
          <p:cNvPicPr>
            <a:picLocks noChangeAspect="1"/>
          </p:cNvPicPr>
          <p:nvPr/>
        </p:nvPicPr>
        <p:blipFill>
          <a:blip r:embed="rId3"/>
          <a:stretch>
            <a:fillRect/>
          </a:stretch>
        </p:blipFill>
        <p:spPr>
          <a:xfrm>
            <a:off x="6433033" y="1509644"/>
            <a:ext cx="5764281" cy="4932017"/>
          </a:xfrm>
          <a:prstGeom prst="rect">
            <a:avLst/>
          </a:prstGeom>
        </p:spPr>
      </p:pic>
      <p:sp>
        <p:nvSpPr>
          <p:cNvPr id="4" name="Прямоугольник: скругленные углы 3">
            <a:extLst>
              <a:ext uri="{FF2B5EF4-FFF2-40B4-BE49-F238E27FC236}">
                <a16:creationId xmlns:a16="http://schemas.microsoft.com/office/drawing/2014/main" id="{0F9855C8-0BB0-F956-A434-F9D4BA6391A8}"/>
              </a:ext>
            </a:extLst>
          </p:cNvPr>
          <p:cNvSpPr/>
          <p:nvPr/>
        </p:nvSpPr>
        <p:spPr>
          <a:xfrm>
            <a:off x="284667" y="1951042"/>
            <a:ext cx="5970953" cy="4042507"/>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latin typeface="Arial"/>
                <a:ea typeface="Noto Serif"/>
                <a:cs typeface="Noto Serif"/>
              </a:rPr>
              <a:t>Первый позвонок крепится к основанию черепа. При травме шейного отдела может быть летальный исход. Благодаря шейным позвонкам человек может поворачивать голову на 180 градусов, наклонять ее, двигать шеей. При поражении этого отдела могут появляться головные боли, нарушение зрения, может страдать вестибулярный аппарат, человек теряет чувство равновесия и баланса, происходит дезориентация</a:t>
            </a:r>
            <a:endParaRPr lang="ru-RU" sz="2000">
              <a:latin typeface="Arial"/>
              <a:cs typeface="Arial"/>
            </a:endParaRPr>
          </a:p>
        </p:txBody>
      </p:sp>
      <p:sp>
        <p:nvSpPr>
          <p:cNvPr id="5" name="TextBox 4">
            <a:extLst>
              <a:ext uri="{FF2B5EF4-FFF2-40B4-BE49-F238E27FC236}">
                <a16:creationId xmlns:a16="http://schemas.microsoft.com/office/drawing/2014/main" id="{5B1D1545-98FF-91D8-6C78-56E4245EC369}"/>
              </a:ext>
            </a:extLst>
          </p:cNvPr>
          <p:cNvSpPr txBox="1"/>
          <p:nvPr/>
        </p:nvSpPr>
        <p:spPr>
          <a:xfrm>
            <a:off x="3502902" y="971714"/>
            <a:ext cx="489915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b="1">
                <a:latin typeface="Arial"/>
                <a:cs typeface="Arial"/>
              </a:rPr>
              <a:t>СТРОЕНИЕ ШЕЙНОГО ОТДЕЛА</a:t>
            </a:r>
            <a:endParaRPr lang="ru-RU" sz="2400">
              <a:latin typeface="Arial"/>
              <a:cs typeface="Arial"/>
            </a:endParaRPr>
          </a:p>
          <a:p>
            <a:pPr algn="l"/>
            <a:endParaRPr lang="ru-RU"/>
          </a:p>
        </p:txBody>
      </p:sp>
    </p:spTree>
    <p:extLst>
      <p:ext uri="{BB962C8B-B14F-4D97-AF65-F5344CB8AC3E}">
        <p14:creationId xmlns:p14="http://schemas.microsoft.com/office/powerpoint/2010/main" val="52086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Picture background">
            <a:extLst>
              <a:ext uri="{FF2B5EF4-FFF2-40B4-BE49-F238E27FC236}">
                <a16:creationId xmlns:a16="http://schemas.microsoft.com/office/drawing/2014/main" id="{7106E97F-8874-3889-4397-69F2B7917D57}"/>
              </a:ext>
            </a:extLst>
          </p:cNvPr>
          <p:cNvPicPr>
            <a:picLocks noChangeAspect="1"/>
          </p:cNvPicPr>
          <p:nvPr/>
        </p:nvPicPr>
        <p:blipFill>
          <a:blip r:embed="rId2"/>
          <a:stretch>
            <a:fillRect/>
          </a:stretch>
        </p:blipFill>
        <p:spPr>
          <a:xfrm>
            <a:off x="0" y="7316"/>
            <a:ext cx="12192000" cy="6843368"/>
          </a:xfrm>
          <a:prstGeom prst="rect">
            <a:avLst/>
          </a:prstGeom>
        </p:spPr>
      </p:pic>
      <p:sp>
        <p:nvSpPr>
          <p:cNvPr id="8" name="Прямоугольник: скругленные углы 7">
            <a:extLst>
              <a:ext uri="{FF2B5EF4-FFF2-40B4-BE49-F238E27FC236}">
                <a16:creationId xmlns:a16="http://schemas.microsoft.com/office/drawing/2014/main" id="{54BE0C3E-F023-10AB-14AB-DF41DDDF47EB}"/>
              </a:ext>
            </a:extLst>
          </p:cNvPr>
          <p:cNvSpPr/>
          <p:nvPr/>
        </p:nvSpPr>
        <p:spPr>
          <a:xfrm>
            <a:off x="252188" y="2231574"/>
            <a:ext cx="7378967" cy="3627747"/>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latin typeface="Arial"/>
                <a:ea typeface="Noto Serif"/>
                <a:cs typeface="Noto Serif"/>
              </a:rPr>
              <a:t>Грудной отдел выгнут С-образно выпуклостью назад. Этот отдел не столь мобилен, как вышеописанный. К специальным ямкам поперечных отростков прикреплены ребра, которые защищают важные органы человека – сердце и легкие. Позвонки становятся более широкими, ведь нагрузка на них увеличивается.</a:t>
            </a:r>
            <a:endParaRPr lang="ru-RU" sz="2000">
              <a:latin typeface="Arial"/>
              <a:cs typeface="Arial"/>
            </a:endParaRPr>
          </a:p>
        </p:txBody>
      </p:sp>
      <p:pic>
        <p:nvPicPr>
          <p:cNvPr id="9" name="Рисунок 8" descr="Picture background">
            <a:extLst>
              <a:ext uri="{FF2B5EF4-FFF2-40B4-BE49-F238E27FC236}">
                <a16:creationId xmlns:a16="http://schemas.microsoft.com/office/drawing/2014/main" id="{A3054386-E0F9-FC85-3C19-8E3621D186B7}"/>
              </a:ext>
            </a:extLst>
          </p:cNvPr>
          <p:cNvPicPr>
            <a:picLocks noChangeAspect="1"/>
          </p:cNvPicPr>
          <p:nvPr/>
        </p:nvPicPr>
        <p:blipFill>
          <a:blip r:embed="rId3"/>
          <a:stretch>
            <a:fillRect/>
          </a:stretch>
        </p:blipFill>
        <p:spPr>
          <a:xfrm>
            <a:off x="8065655" y="1716665"/>
            <a:ext cx="4119418" cy="4463761"/>
          </a:xfrm>
          <a:prstGeom prst="rect">
            <a:avLst/>
          </a:prstGeom>
        </p:spPr>
      </p:pic>
      <p:sp>
        <p:nvSpPr>
          <p:cNvPr id="10" name="TextBox 9">
            <a:extLst>
              <a:ext uri="{FF2B5EF4-FFF2-40B4-BE49-F238E27FC236}">
                <a16:creationId xmlns:a16="http://schemas.microsoft.com/office/drawing/2014/main" id="{4ED5A87A-2FF1-3B91-BAB2-9DB2C3656AA7}"/>
              </a:ext>
            </a:extLst>
          </p:cNvPr>
          <p:cNvSpPr txBox="1"/>
          <p:nvPr/>
        </p:nvSpPr>
        <p:spPr>
          <a:xfrm>
            <a:off x="2897546" y="883941"/>
            <a:ext cx="544476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2400" b="1" baseline="0">
                <a:latin typeface="Arial"/>
              </a:rPr>
              <a:t>СТРОЕНИЕ ГРУДНОГО ПОЗВОНКА</a:t>
            </a:r>
            <a:r>
              <a:rPr lang="ru-RU" sz="2400">
                <a:latin typeface="Arial"/>
                <a:ea typeface="Arial"/>
                <a:cs typeface="Arial"/>
              </a:rPr>
              <a:t>​</a:t>
            </a:r>
            <a:endParaRPr lang="ru-RU"/>
          </a:p>
        </p:txBody>
      </p:sp>
    </p:spTree>
    <p:extLst>
      <p:ext uri="{BB962C8B-B14F-4D97-AF65-F5344CB8AC3E}">
        <p14:creationId xmlns:p14="http://schemas.microsoft.com/office/powerpoint/2010/main" val="357020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icture background">
            <a:extLst>
              <a:ext uri="{FF2B5EF4-FFF2-40B4-BE49-F238E27FC236}">
                <a16:creationId xmlns:a16="http://schemas.microsoft.com/office/drawing/2014/main" id="{15BC4ACB-DC98-1758-BE0D-D205E1D87DC8}"/>
              </a:ext>
            </a:extLst>
          </p:cNvPr>
          <p:cNvPicPr>
            <a:picLocks noChangeAspect="1"/>
          </p:cNvPicPr>
          <p:nvPr/>
        </p:nvPicPr>
        <p:blipFill>
          <a:blip r:embed="rId2"/>
          <a:stretch>
            <a:fillRect/>
          </a:stretch>
        </p:blipFill>
        <p:spPr>
          <a:xfrm>
            <a:off x="0" y="16953"/>
            <a:ext cx="12192000" cy="6824094"/>
          </a:xfrm>
          <a:prstGeom prst="rect">
            <a:avLst/>
          </a:prstGeom>
        </p:spPr>
      </p:pic>
      <p:pic>
        <p:nvPicPr>
          <p:cNvPr id="3" name="Рисунок 2" descr="Picture background">
            <a:extLst>
              <a:ext uri="{FF2B5EF4-FFF2-40B4-BE49-F238E27FC236}">
                <a16:creationId xmlns:a16="http://schemas.microsoft.com/office/drawing/2014/main" id="{C48C9DCD-2100-CEAD-73AF-ADE9026677A1}"/>
              </a:ext>
            </a:extLst>
          </p:cNvPr>
          <p:cNvPicPr>
            <a:picLocks noChangeAspect="1"/>
          </p:cNvPicPr>
          <p:nvPr/>
        </p:nvPicPr>
        <p:blipFill>
          <a:blip r:embed="rId3"/>
          <a:stretch>
            <a:fillRect/>
          </a:stretch>
        </p:blipFill>
        <p:spPr>
          <a:xfrm>
            <a:off x="7388225" y="1298576"/>
            <a:ext cx="4573731" cy="5265304"/>
          </a:xfrm>
          <a:prstGeom prst="rect">
            <a:avLst/>
          </a:prstGeom>
        </p:spPr>
      </p:pic>
      <p:sp>
        <p:nvSpPr>
          <p:cNvPr id="4" name="Прямоугольник: скругленные углы 3">
            <a:extLst>
              <a:ext uri="{FF2B5EF4-FFF2-40B4-BE49-F238E27FC236}">
                <a16:creationId xmlns:a16="http://schemas.microsoft.com/office/drawing/2014/main" id="{BCD0AC95-5F09-AF18-D8A6-D3D4320CC4CC}"/>
              </a:ext>
            </a:extLst>
          </p:cNvPr>
          <p:cNvSpPr/>
          <p:nvPr/>
        </p:nvSpPr>
        <p:spPr>
          <a:xfrm>
            <a:off x="387766" y="1978623"/>
            <a:ext cx="6840850" cy="391472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latin typeface="Arial"/>
                <a:ea typeface="+mn-lt"/>
                <a:cs typeface="+mn-lt"/>
              </a:rPr>
              <a:t>Позвонки этого отдела испытывают мощные нагрузки – они амортизируют всё тело при движении. Именно этот отдел наиболее подвержен травмам и </a:t>
            </a:r>
            <a:r>
              <a:rPr lang="ru-RU" sz="2000" err="1">
                <a:latin typeface="Arial"/>
                <a:ea typeface="+mn-lt"/>
                <a:cs typeface="+mn-lt"/>
              </a:rPr>
              <a:t>грыжеобразованию</a:t>
            </a:r>
            <a:r>
              <a:rPr lang="ru-RU" sz="2000">
                <a:latin typeface="Arial"/>
                <a:ea typeface="+mn-lt"/>
                <a:cs typeface="+mn-lt"/>
              </a:rPr>
              <a:t>, особенно они возникают при подъеме неадекватных грузов, при неправильном выполнении физических упражнений. Поясничные позвонки самые объемные.</a:t>
            </a:r>
            <a:endParaRPr lang="ru-RU" sz="2000">
              <a:latin typeface="Arial"/>
              <a:cs typeface="Arial"/>
            </a:endParaRPr>
          </a:p>
        </p:txBody>
      </p:sp>
      <p:sp>
        <p:nvSpPr>
          <p:cNvPr id="5" name="TextBox 4">
            <a:extLst>
              <a:ext uri="{FF2B5EF4-FFF2-40B4-BE49-F238E27FC236}">
                <a16:creationId xmlns:a16="http://schemas.microsoft.com/office/drawing/2014/main" id="{B4155527-E009-94FB-316B-03A6471025F2}"/>
              </a:ext>
            </a:extLst>
          </p:cNvPr>
          <p:cNvSpPr txBox="1"/>
          <p:nvPr/>
        </p:nvSpPr>
        <p:spPr>
          <a:xfrm>
            <a:off x="3203129" y="902636"/>
            <a:ext cx="53699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2000" b="1" baseline="0">
                <a:latin typeface="Arial"/>
              </a:rPr>
              <a:t>СТРОЕНИЕ ПОЯСНИЧНЫХ ПОЗВОНКОВ</a:t>
            </a:r>
            <a:r>
              <a:rPr lang="ru-RU" sz="2000">
                <a:latin typeface="Arial"/>
                <a:ea typeface="Arial"/>
                <a:cs typeface="Arial"/>
              </a:rPr>
              <a:t>​</a:t>
            </a:r>
            <a:endParaRPr lang="ru-RU"/>
          </a:p>
        </p:txBody>
      </p:sp>
    </p:spTree>
    <p:extLst>
      <p:ext uri="{BB962C8B-B14F-4D97-AF65-F5344CB8AC3E}">
        <p14:creationId xmlns:p14="http://schemas.microsoft.com/office/powerpoint/2010/main" val="3156315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icture background">
            <a:extLst>
              <a:ext uri="{FF2B5EF4-FFF2-40B4-BE49-F238E27FC236}">
                <a16:creationId xmlns:a16="http://schemas.microsoft.com/office/drawing/2014/main" id="{B794C3BF-A2A8-AA46-AF92-6BB65AC7D137}"/>
              </a:ext>
            </a:extLst>
          </p:cNvPr>
          <p:cNvPicPr>
            <a:picLocks noChangeAspect="1"/>
          </p:cNvPicPr>
          <p:nvPr/>
        </p:nvPicPr>
        <p:blipFill>
          <a:blip r:embed="rId2"/>
          <a:stretch>
            <a:fillRect/>
          </a:stretch>
        </p:blipFill>
        <p:spPr>
          <a:xfrm>
            <a:off x="0" y="16953"/>
            <a:ext cx="12192000" cy="6824094"/>
          </a:xfrm>
          <a:prstGeom prst="rect">
            <a:avLst/>
          </a:prstGeom>
        </p:spPr>
      </p:pic>
      <p:pic>
        <p:nvPicPr>
          <p:cNvPr id="3" name="Рисунок 2" descr="Picture background">
            <a:extLst>
              <a:ext uri="{FF2B5EF4-FFF2-40B4-BE49-F238E27FC236}">
                <a16:creationId xmlns:a16="http://schemas.microsoft.com/office/drawing/2014/main" id="{0B28A414-2BFA-0A4F-276B-061DD61D83F7}"/>
              </a:ext>
            </a:extLst>
          </p:cNvPr>
          <p:cNvPicPr>
            <a:picLocks noChangeAspect="1"/>
          </p:cNvPicPr>
          <p:nvPr/>
        </p:nvPicPr>
        <p:blipFill>
          <a:blip r:embed="rId3"/>
          <a:stretch>
            <a:fillRect/>
          </a:stretch>
        </p:blipFill>
        <p:spPr>
          <a:xfrm>
            <a:off x="6768271" y="1294227"/>
            <a:ext cx="5568672" cy="5208241"/>
          </a:xfrm>
          <a:prstGeom prst="rect">
            <a:avLst/>
          </a:prstGeom>
        </p:spPr>
      </p:pic>
      <p:sp>
        <p:nvSpPr>
          <p:cNvPr id="4" name="Прямоугольник: скругленные углы 3">
            <a:extLst>
              <a:ext uri="{FF2B5EF4-FFF2-40B4-BE49-F238E27FC236}">
                <a16:creationId xmlns:a16="http://schemas.microsoft.com/office/drawing/2014/main" id="{98D403AE-AAF3-C3AF-201C-FEFB9B5D8DB6}"/>
              </a:ext>
            </a:extLst>
          </p:cNvPr>
          <p:cNvSpPr/>
          <p:nvPr/>
        </p:nvSpPr>
        <p:spPr>
          <a:xfrm>
            <a:off x="138543" y="2147561"/>
            <a:ext cx="6771450" cy="390701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ru-RU" sz="2000">
                <a:latin typeface="Arial"/>
                <a:ea typeface="+mn-lt"/>
                <a:cs typeface="+mn-lt"/>
              </a:rPr>
              <a:t>Крестцово-подвздошное соединение относится к группе так называемых плотных суставов. Во время движения он передает силу от позвоночника через таз в ноги и находится под сильным напряжением. Кость крестца образована 5 позвонками, которые срастаются к 23-25 годам, она имеет треугольной форму.</a:t>
            </a:r>
            <a:endParaRPr lang="ru-RU" sz="2000">
              <a:latin typeface="Arial"/>
              <a:cs typeface="Arial"/>
            </a:endParaRPr>
          </a:p>
        </p:txBody>
      </p:sp>
      <p:sp>
        <p:nvSpPr>
          <p:cNvPr id="5" name="TextBox 4">
            <a:extLst>
              <a:ext uri="{FF2B5EF4-FFF2-40B4-BE49-F238E27FC236}">
                <a16:creationId xmlns:a16="http://schemas.microsoft.com/office/drawing/2014/main" id="{48B51A8A-C4C7-8939-5087-9144D3C3D110}"/>
              </a:ext>
            </a:extLst>
          </p:cNvPr>
          <p:cNvSpPr txBox="1"/>
          <p:nvPr/>
        </p:nvSpPr>
        <p:spPr>
          <a:xfrm>
            <a:off x="4140654" y="792173"/>
            <a:ext cx="341120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b="1">
                <a:latin typeface="Arial"/>
                <a:cs typeface="Arial"/>
              </a:rPr>
              <a:t>СТРОЕНИЕ КРЕСТЦА</a:t>
            </a:r>
            <a:endParaRPr lang="ru-RU" sz="2400">
              <a:latin typeface="Arial"/>
              <a:cs typeface="Arial"/>
            </a:endParaRPr>
          </a:p>
          <a:p>
            <a:pPr algn="l"/>
            <a:endParaRPr lang="ru-RU"/>
          </a:p>
        </p:txBody>
      </p:sp>
    </p:spTree>
    <p:extLst>
      <p:ext uri="{BB962C8B-B14F-4D97-AF65-F5344CB8AC3E}">
        <p14:creationId xmlns:p14="http://schemas.microsoft.com/office/powerpoint/2010/main" val="959196248"/>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13</TotalTime>
  <Words>851</Words>
  <Application>Microsoft Office PowerPoint</Application>
  <PresentationFormat>Широкоэкранный</PresentationFormat>
  <Paragraphs>116</Paragraphs>
  <Slides>26</Slides>
  <Notes>0</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Avenir Next LT Pro</vt:lpstr>
      <vt:lpstr>AvenirNext LT Pro Medium</vt:lpstr>
      <vt:lpstr>Calibri</vt:lpstr>
      <vt:lpstr>Sabon Next LT</vt:lpstr>
      <vt:lpstr>Wingdings</vt:lpstr>
      <vt:lpstr>DappledVTI</vt:lpstr>
      <vt:lpstr>Презентация PowerPoint</vt:lpstr>
      <vt:lpstr>ПОЗВОНОЧНИК ЧЕЛОВЕКА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user</cp:lastModifiedBy>
  <cp:revision>11</cp:revision>
  <dcterms:created xsi:type="dcterms:W3CDTF">2024-11-07T18:00:41Z</dcterms:created>
  <dcterms:modified xsi:type="dcterms:W3CDTF">2025-05-30T19:42:58Z</dcterms:modified>
</cp:coreProperties>
</file>