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71"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3"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8" d="100"/>
          <a:sy n="128"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68052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01408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51278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702011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6436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3131695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812533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148262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113421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F7B4E7-5E13-49D0-93A0-92C66C00140B}" type="datetimeFigureOut">
              <a:rPr lang="ru-RU" smtClean="0"/>
              <a:t>22.05.2025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47099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EF7B4E7-5E13-49D0-93A0-92C66C00140B}" type="datetimeFigureOut">
              <a:rPr lang="ru-RU" smtClean="0"/>
              <a:t>22.05.2025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86373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EF7B4E7-5E13-49D0-93A0-92C66C00140B}" type="datetimeFigureOut">
              <a:rPr lang="ru-RU" smtClean="0"/>
              <a:t>22.05.2025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316864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EF7B4E7-5E13-49D0-93A0-92C66C00140B}" type="datetimeFigureOut">
              <a:rPr lang="ru-RU" smtClean="0"/>
              <a:t>22.05.2025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88709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7B4E7-5E13-49D0-93A0-92C66C00140B}" type="datetimeFigureOut">
              <a:rPr lang="ru-RU" smtClean="0"/>
              <a:t>22.05.2025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3615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EF7B4E7-5E13-49D0-93A0-92C66C00140B}" type="datetimeFigureOut">
              <a:rPr lang="ru-RU" smtClean="0"/>
              <a:t>22.05.2025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118409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EF7B4E7-5E13-49D0-93A0-92C66C00140B}" type="datetimeFigureOut">
              <a:rPr lang="ru-RU" smtClean="0"/>
              <a:t>22.05.2025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96B4657-D754-4310-847B-1EDA5C49156F}" type="slidenum">
              <a:rPr lang="ru-RU" smtClean="0"/>
              <a:t>‹#›</a:t>
            </a:fld>
            <a:endParaRPr lang="ru-RU"/>
          </a:p>
        </p:txBody>
      </p:sp>
    </p:spTree>
    <p:extLst>
      <p:ext uri="{BB962C8B-B14F-4D97-AF65-F5344CB8AC3E}">
        <p14:creationId xmlns:p14="http://schemas.microsoft.com/office/powerpoint/2010/main" val="223588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F7B4E7-5E13-49D0-93A0-92C66C00140B}" type="datetimeFigureOut">
              <a:rPr lang="ru-RU" smtClean="0"/>
              <a:t>22.05.2025</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96B4657-D754-4310-847B-1EDA5C49156F}" type="slidenum">
              <a:rPr lang="ru-RU" smtClean="0"/>
              <a:t>‹#›</a:t>
            </a:fld>
            <a:endParaRPr lang="ru-RU"/>
          </a:p>
        </p:txBody>
      </p:sp>
    </p:spTree>
    <p:extLst>
      <p:ext uri="{BB962C8B-B14F-4D97-AF65-F5344CB8AC3E}">
        <p14:creationId xmlns:p14="http://schemas.microsoft.com/office/powerpoint/2010/main" val="2084460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a:extLst>
              <a:ext uri="{FF2B5EF4-FFF2-40B4-BE49-F238E27FC236}">
                <a16:creationId xmlns:a16="http://schemas.microsoft.com/office/drawing/2014/main" id="{CF417C1B-0E6E-4A5C-85F3-F29C19C32C6E}"/>
              </a:ext>
            </a:extLst>
          </p:cNvPr>
          <p:cNvPicPr>
            <a:picLocks noChangeAspect="1"/>
          </p:cNvPicPr>
          <p:nvPr/>
        </p:nvPicPr>
        <p:blipFill>
          <a:blip r:embed="rId2"/>
          <a:stretch>
            <a:fillRect/>
          </a:stretch>
        </p:blipFill>
        <p:spPr>
          <a:xfrm>
            <a:off x="2" y="-148552"/>
            <a:ext cx="12191998" cy="7006552"/>
          </a:xfrm>
          <a:prstGeom prst="rect">
            <a:avLst/>
          </a:prstGeom>
        </p:spPr>
      </p:pic>
      <p:sp>
        <p:nvSpPr>
          <p:cNvPr id="2" name="Заголовок 1">
            <a:extLst>
              <a:ext uri="{FF2B5EF4-FFF2-40B4-BE49-F238E27FC236}">
                <a16:creationId xmlns:a16="http://schemas.microsoft.com/office/drawing/2014/main" id="{7E9007B2-70E9-494F-90D5-95FE38019853}"/>
              </a:ext>
            </a:extLst>
          </p:cNvPr>
          <p:cNvSpPr>
            <a:spLocks noGrp="1"/>
          </p:cNvSpPr>
          <p:nvPr>
            <p:ph type="ctrTitle"/>
          </p:nvPr>
        </p:nvSpPr>
        <p:spPr>
          <a:xfrm>
            <a:off x="3655330" y="1475144"/>
            <a:ext cx="4881340" cy="1646302"/>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br>
              <a:rPr lang="ru-RU" dirty="0">
                <a:solidFill>
                  <a:schemeClr val="tx1"/>
                </a:solidFill>
              </a:rPr>
            </a:br>
            <a:r>
              <a:rPr lang="ru-RU" dirty="0">
                <a:solidFill>
                  <a:schemeClr val="tx1"/>
                </a:solidFill>
              </a:rPr>
              <a:t> </a:t>
            </a:r>
            <a:br>
              <a:rPr lang="ru-RU" dirty="0">
                <a:solidFill>
                  <a:schemeClr val="tx1"/>
                </a:solidFill>
              </a:rPr>
            </a:br>
            <a:br>
              <a:rPr lang="ru-RU" dirty="0">
                <a:solidFill>
                  <a:schemeClr val="tx1"/>
                </a:solidFill>
              </a:rPr>
            </a:br>
            <a:r>
              <a:rPr lang="ru-RU" dirty="0">
                <a:solidFill>
                  <a:schemeClr val="tx1"/>
                </a:solidFill>
                <a:effectLst>
                  <a:outerShdw blurRad="38100" dist="38100" dir="2700000" algn="tl">
                    <a:srgbClr val="000000">
                      <a:alpha val="43137"/>
                    </a:srgbClr>
                  </a:outerShdw>
                </a:effectLst>
              </a:rPr>
              <a:t>«Пчеловодство»</a:t>
            </a:r>
          </a:p>
        </p:txBody>
      </p:sp>
      <p:sp>
        <p:nvSpPr>
          <p:cNvPr id="5" name="Подзаголовок 4">
            <a:extLst>
              <a:ext uri="{FF2B5EF4-FFF2-40B4-BE49-F238E27FC236}">
                <a16:creationId xmlns:a16="http://schemas.microsoft.com/office/drawing/2014/main" id="{BA86B81B-1FAE-8758-D410-1E3569E0B7E7}"/>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90720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8D9F76D0-F254-4283-BCDC-14472883AB5A}"/>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2F3C542B-0183-46CF-B147-6BAFA25BDC98}"/>
              </a:ext>
            </a:extLst>
          </p:cNvPr>
          <p:cNvSpPr>
            <a:spLocks noGrp="1"/>
          </p:cNvSpPr>
          <p:nvPr>
            <p:ph idx="1"/>
          </p:nvPr>
        </p:nvSpPr>
        <p:spPr>
          <a:xfrm>
            <a:off x="42725" y="796898"/>
            <a:ext cx="12192000" cy="3254928"/>
          </a:xfrm>
        </p:spPr>
        <p:txBody>
          <a:bodyPr>
            <a:normAutofit/>
          </a:bodyPr>
          <a:lstStyle/>
          <a:p>
            <a:pPr marL="0" indent="0">
              <a:buNone/>
            </a:pPr>
            <a:r>
              <a:rPr lang="ru-RU" dirty="0">
                <a:solidFill>
                  <a:schemeClr val="tx1"/>
                </a:solidFill>
              </a:rPr>
              <a:t>Мед имеет сложный состав, куда входят очень ценнейшие для организма человека вещества. Это бесценный дар природы. Следовательно, мед является не только полезным, но и целебным продуктом. Обладает антибактериальными свойствами, губительно действует на различные бактерии. </a:t>
            </a:r>
          </a:p>
          <a:p>
            <a:pPr marL="0" indent="0">
              <a:buNone/>
            </a:pPr>
            <a:r>
              <a:rPr lang="ru-RU" dirty="0">
                <a:solidFill>
                  <a:schemeClr val="tx1"/>
                </a:solidFill>
              </a:rPr>
              <a:t>    Принимать мед надо небольшими порциями (по чайной ложечке) и задерживать во рту как можно дольше. Тогда антибактериальные вещества лучше всасываются слизистой оболочкой полости рта и горла и быстрее проявляют своё лечебное действие.</a:t>
            </a:r>
          </a:p>
          <a:p>
            <a:pPr marL="0" indent="0">
              <a:buNone/>
            </a:pPr>
            <a:r>
              <a:rPr lang="ru-RU" dirty="0">
                <a:solidFill>
                  <a:schemeClr val="tx1"/>
                </a:solidFill>
              </a:rPr>
              <a:t>   Лечебная суточная доза варьируется в зависимости от заболевания. Нормой считается 100 г для взрослых и 30-50 г для детей, эта доза распределяется на несколько приёмов. Лечение мёдом противопоказано только тем больным которым рекомендуется ограничить количество углеводов, и людям с аллергией на мёд.</a:t>
            </a:r>
          </a:p>
          <a:p>
            <a:endParaRPr lang="ru-RU" dirty="0"/>
          </a:p>
          <a:p>
            <a:endParaRPr lang="ru-RU" dirty="0"/>
          </a:p>
        </p:txBody>
      </p:sp>
      <p:sp>
        <p:nvSpPr>
          <p:cNvPr id="9" name="Прямоугольник: скругленные углы 8">
            <a:extLst>
              <a:ext uri="{FF2B5EF4-FFF2-40B4-BE49-F238E27FC236}">
                <a16:creationId xmlns:a16="http://schemas.microsoft.com/office/drawing/2014/main" id="{EAEAB458-AA77-4E89-AEB2-4F8D8C77D3D7}"/>
              </a:ext>
            </a:extLst>
          </p:cNvPr>
          <p:cNvSpPr/>
          <p:nvPr/>
        </p:nvSpPr>
        <p:spPr>
          <a:xfrm>
            <a:off x="42725" y="4095242"/>
            <a:ext cx="3129094" cy="272898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pic>
        <p:nvPicPr>
          <p:cNvPr id="4" name="Рисунок 3">
            <a:extLst>
              <a:ext uri="{FF2B5EF4-FFF2-40B4-BE49-F238E27FC236}">
                <a16:creationId xmlns:a16="http://schemas.microsoft.com/office/drawing/2014/main" id="{BED1C276-36A6-4F7D-A58B-453826BD9E73}"/>
              </a:ext>
            </a:extLst>
          </p:cNvPr>
          <p:cNvPicPr>
            <a:picLocks noChangeAspect="1"/>
          </p:cNvPicPr>
          <p:nvPr/>
        </p:nvPicPr>
        <p:blipFill rotWithShape="1">
          <a:blip r:embed="rId3"/>
          <a:srcRect t="1088" r="780"/>
          <a:stretch/>
        </p:blipFill>
        <p:spPr>
          <a:xfrm>
            <a:off x="290511" y="4260785"/>
            <a:ext cx="2657218" cy="2515610"/>
          </a:xfrm>
          <a:prstGeom prst="roundRect">
            <a:avLst/>
          </a:prstGeom>
          <a:ln>
            <a:noFill/>
          </a:ln>
          <a:effectLst>
            <a:outerShdw blurRad="292100" dist="139700" dir="2700000" algn="tl" rotWithShape="0">
              <a:srgbClr val="333333">
                <a:alpha val="65000"/>
              </a:srgbClr>
            </a:outerShdw>
          </a:effectLst>
        </p:spPr>
      </p:pic>
      <p:sp>
        <p:nvSpPr>
          <p:cNvPr id="10" name="Прямоугольник: скругленные углы 9">
            <a:extLst>
              <a:ext uri="{FF2B5EF4-FFF2-40B4-BE49-F238E27FC236}">
                <a16:creationId xmlns:a16="http://schemas.microsoft.com/office/drawing/2014/main" id="{4C1B94C2-F003-4DD4-B0B4-A4242104026E}"/>
              </a:ext>
            </a:extLst>
          </p:cNvPr>
          <p:cNvSpPr/>
          <p:nvPr/>
        </p:nvSpPr>
        <p:spPr>
          <a:xfrm>
            <a:off x="3445070" y="3676685"/>
            <a:ext cx="2877424" cy="272898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67430BC7-0A11-4430-8EB6-C9617A16B5AE}"/>
              </a:ext>
            </a:extLst>
          </p:cNvPr>
          <p:cNvPicPr>
            <a:picLocks noChangeAspect="1"/>
          </p:cNvPicPr>
          <p:nvPr/>
        </p:nvPicPr>
        <p:blipFill rotWithShape="1">
          <a:blip r:embed="rId4"/>
          <a:srcRect t="15964" r="2500" b="292"/>
          <a:stretch/>
        </p:blipFill>
        <p:spPr>
          <a:xfrm>
            <a:off x="3767760" y="3763517"/>
            <a:ext cx="2232043" cy="2555320"/>
          </a:xfrm>
          <a:prstGeom prst="roundRect">
            <a:avLst/>
          </a:prstGeom>
          <a:ln>
            <a:noFill/>
          </a:ln>
          <a:effectLst>
            <a:outerShdw blurRad="292100" dist="139700" dir="2700000" algn="tl" rotWithShape="0">
              <a:srgbClr val="333333">
                <a:alpha val="65000"/>
              </a:srgbClr>
            </a:outerShdw>
          </a:effectLst>
        </p:spPr>
      </p:pic>
      <p:sp>
        <p:nvSpPr>
          <p:cNvPr id="11" name="Прямоугольник: скругленные углы 10">
            <a:extLst>
              <a:ext uri="{FF2B5EF4-FFF2-40B4-BE49-F238E27FC236}">
                <a16:creationId xmlns:a16="http://schemas.microsoft.com/office/drawing/2014/main" id="{8C98E883-FC4B-47D2-B5DA-F5A3A98D6F66}"/>
              </a:ext>
            </a:extLst>
          </p:cNvPr>
          <p:cNvSpPr/>
          <p:nvPr/>
        </p:nvSpPr>
        <p:spPr>
          <a:xfrm>
            <a:off x="6618116" y="4039349"/>
            <a:ext cx="2575420" cy="277648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13" name="Прямоугольник: скругленные углы 12">
            <a:extLst>
              <a:ext uri="{FF2B5EF4-FFF2-40B4-BE49-F238E27FC236}">
                <a16:creationId xmlns:a16="http://schemas.microsoft.com/office/drawing/2014/main" id="{3A9A75BA-6134-4E76-81CB-8E0F44AE12C3}"/>
              </a:ext>
            </a:extLst>
          </p:cNvPr>
          <p:cNvSpPr/>
          <p:nvPr/>
        </p:nvSpPr>
        <p:spPr>
          <a:xfrm>
            <a:off x="9428021" y="3571157"/>
            <a:ext cx="2510342" cy="266775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89ECAED7-E294-4DB7-99D3-AA4BF5AD2236}"/>
              </a:ext>
            </a:extLst>
          </p:cNvPr>
          <p:cNvPicPr>
            <a:picLocks noChangeAspect="1"/>
          </p:cNvPicPr>
          <p:nvPr/>
        </p:nvPicPr>
        <p:blipFill rotWithShape="1">
          <a:blip r:embed="rId5"/>
          <a:srcRect l="5570" t="10223" r="-770" b="2587"/>
          <a:stretch/>
        </p:blipFill>
        <p:spPr>
          <a:xfrm>
            <a:off x="9610243" y="3676685"/>
            <a:ext cx="2145897" cy="2456697"/>
          </a:xfrm>
          <a:prstGeom prst="roundRect">
            <a:avLst/>
          </a:prstGeom>
        </p:spPr>
      </p:pic>
      <p:sp>
        <p:nvSpPr>
          <p:cNvPr id="15" name="Прямоугольник: скругленные углы 14">
            <a:extLst>
              <a:ext uri="{FF2B5EF4-FFF2-40B4-BE49-F238E27FC236}">
                <a16:creationId xmlns:a16="http://schemas.microsoft.com/office/drawing/2014/main" id="{B8CCC1A3-CD9B-4128-80C8-1B5B6113696D}"/>
              </a:ext>
            </a:extLst>
          </p:cNvPr>
          <p:cNvSpPr/>
          <p:nvPr/>
        </p:nvSpPr>
        <p:spPr>
          <a:xfrm>
            <a:off x="0" y="42162"/>
            <a:ext cx="9439336" cy="81842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A26E2C64-E591-43C1-AE5E-2270EC802F48}"/>
              </a:ext>
            </a:extLst>
          </p:cNvPr>
          <p:cNvSpPr>
            <a:spLocks noGrp="1"/>
          </p:cNvSpPr>
          <p:nvPr>
            <p:ph type="title"/>
          </p:nvPr>
        </p:nvSpPr>
        <p:spPr>
          <a:xfrm>
            <a:off x="42725" y="-97297"/>
            <a:ext cx="10515600" cy="1325563"/>
          </a:xfrm>
        </p:spPr>
        <p:txBody>
          <a:bodyPr>
            <a:normAutofit fontScale="90000"/>
          </a:bodyPr>
          <a:lstStyle/>
          <a:p>
            <a:r>
              <a:rPr lang="ru-RU" sz="6600" dirty="0">
                <a:solidFill>
                  <a:schemeClr val="accent6">
                    <a:lumMod val="50000"/>
                  </a:schemeClr>
                </a:solidFill>
              </a:rPr>
              <a:t>Целебные свойства мёда</a:t>
            </a:r>
            <a:br>
              <a:rPr lang="ru-RU" dirty="0"/>
            </a:br>
            <a:endParaRPr lang="ru-RU" dirty="0"/>
          </a:p>
        </p:txBody>
      </p:sp>
      <p:pic>
        <p:nvPicPr>
          <p:cNvPr id="16" name="Рисунок 15">
            <a:extLst>
              <a:ext uri="{FF2B5EF4-FFF2-40B4-BE49-F238E27FC236}">
                <a16:creationId xmlns:a16="http://schemas.microsoft.com/office/drawing/2014/main" id="{C489B750-8D3B-48D5-BDBD-F6FFE2E9855C}"/>
              </a:ext>
            </a:extLst>
          </p:cNvPr>
          <p:cNvPicPr>
            <a:picLocks noChangeAspect="1"/>
          </p:cNvPicPr>
          <p:nvPr/>
        </p:nvPicPr>
        <p:blipFill>
          <a:blip r:embed="rId6"/>
          <a:stretch>
            <a:fillRect/>
          </a:stretch>
        </p:blipFill>
        <p:spPr>
          <a:xfrm>
            <a:off x="6815465" y="4233078"/>
            <a:ext cx="2180722" cy="2453312"/>
          </a:xfrm>
          <a:prstGeom prst="roundRect">
            <a:avLst/>
          </a:prstGeom>
        </p:spPr>
      </p:pic>
    </p:spTree>
    <p:extLst>
      <p:ext uri="{BB962C8B-B14F-4D97-AF65-F5344CB8AC3E}">
        <p14:creationId xmlns:p14="http://schemas.microsoft.com/office/powerpoint/2010/main" val="348620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57A903F-0F84-4941-94AA-D25AF4393658}"/>
              </a:ext>
            </a:extLst>
          </p:cNvPr>
          <p:cNvPicPr>
            <a:picLocks noChangeAspect="1"/>
          </p:cNvPicPr>
          <p:nvPr/>
        </p:nvPicPr>
        <p:blipFill>
          <a:blip r:embed="rId2"/>
          <a:stretch>
            <a:fillRect/>
          </a:stretch>
        </p:blipFill>
        <p:spPr>
          <a:xfrm>
            <a:off x="2" y="0"/>
            <a:ext cx="12191998" cy="6857999"/>
          </a:xfrm>
          <a:prstGeom prst="rect">
            <a:avLst/>
          </a:prstGeom>
        </p:spPr>
      </p:pic>
      <p:sp>
        <p:nvSpPr>
          <p:cNvPr id="3" name="Объект 2">
            <a:extLst>
              <a:ext uri="{FF2B5EF4-FFF2-40B4-BE49-F238E27FC236}">
                <a16:creationId xmlns:a16="http://schemas.microsoft.com/office/drawing/2014/main" id="{AF1A7877-E591-40BA-A6E7-A3C6A70FAB8C}"/>
              </a:ext>
            </a:extLst>
          </p:cNvPr>
          <p:cNvSpPr>
            <a:spLocks noGrp="1"/>
          </p:cNvSpPr>
          <p:nvPr>
            <p:ph idx="1"/>
          </p:nvPr>
        </p:nvSpPr>
        <p:spPr>
          <a:xfrm>
            <a:off x="128747" y="1121888"/>
            <a:ext cx="10515600" cy="4351338"/>
          </a:xfrm>
        </p:spPr>
        <p:txBody>
          <a:bodyPr/>
          <a:lstStyle/>
          <a:p>
            <a:pPr marL="0" indent="0">
              <a:buNone/>
            </a:pPr>
            <a:r>
              <a:rPr lang="ru-RU" dirty="0"/>
              <a:t> Мёд и другие продукты пчеловодства такие как: цветочная пыльца, перга, прополис, маточное молочко, медовые соты, забрус широко применяют в медицине и косметологии</a:t>
            </a:r>
          </a:p>
          <a:p>
            <a:pPr marL="0" indent="0">
              <a:buNone/>
            </a:pPr>
            <a:r>
              <a:rPr lang="ru-RU" dirty="0"/>
              <a:t>А так же этот продукт является одним из основных компонентов приготовления различных блюд, ведь мёд даёт энергию, восстанавливает силы, придаёт ясность мысли и нормализует деятельность всех систем и органов</a:t>
            </a:r>
          </a:p>
        </p:txBody>
      </p:sp>
      <p:sp>
        <p:nvSpPr>
          <p:cNvPr id="6" name="Прямоугольник: скругленные углы 5">
            <a:extLst>
              <a:ext uri="{FF2B5EF4-FFF2-40B4-BE49-F238E27FC236}">
                <a16:creationId xmlns:a16="http://schemas.microsoft.com/office/drawing/2014/main" id="{AF3F59FA-0DBE-454D-8D3B-79DF2C3E3967}"/>
              </a:ext>
            </a:extLst>
          </p:cNvPr>
          <p:cNvSpPr/>
          <p:nvPr/>
        </p:nvSpPr>
        <p:spPr>
          <a:xfrm>
            <a:off x="125136" y="175670"/>
            <a:ext cx="9155597" cy="97422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DF2A06BA-76D0-46C6-BB73-2529E6E8F391}"/>
              </a:ext>
            </a:extLst>
          </p:cNvPr>
          <p:cNvSpPr>
            <a:spLocks noGrp="1"/>
          </p:cNvSpPr>
          <p:nvPr>
            <p:ph type="title"/>
          </p:nvPr>
        </p:nvSpPr>
        <p:spPr>
          <a:xfrm>
            <a:off x="125136" y="0"/>
            <a:ext cx="10515600" cy="1325563"/>
          </a:xfrm>
        </p:spPr>
        <p:txBody>
          <a:bodyPr>
            <a:noAutofit/>
          </a:bodyPr>
          <a:lstStyle/>
          <a:p>
            <a:r>
              <a:rPr lang="ru-RU" sz="6600" dirty="0">
                <a:solidFill>
                  <a:schemeClr val="accent6">
                    <a:lumMod val="50000"/>
                  </a:schemeClr>
                </a:solidFill>
              </a:rPr>
              <a:t>Где применяется мёд?</a:t>
            </a:r>
            <a:br>
              <a:rPr lang="ru-RU" sz="6600" dirty="0">
                <a:solidFill>
                  <a:schemeClr val="accent6">
                    <a:lumMod val="50000"/>
                  </a:schemeClr>
                </a:solidFill>
              </a:rPr>
            </a:br>
            <a:endParaRPr lang="ru-RU" sz="6600" dirty="0">
              <a:solidFill>
                <a:schemeClr val="accent6">
                  <a:lumMod val="50000"/>
                </a:schemeClr>
              </a:solidFill>
            </a:endParaRPr>
          </a:p>
        </p:txBody>
      </p:sp>
      <p:sp>
        <p:nvSpPr>
          <p:cNvPr id="5" name="Прямоугольник: скругленные углы 4">
            <a:extLst>
              <a:ext uri="{FF2B5EF4-FFF2-40B4-BE49-F238E27FC236}">
                <a16:creationId xmlns:a16="http://schemas.microsoft.com/office/drawing/2014/main" id="{9E2F091F-2161-4619-94AE-B7C8757352E7}"/>
              </a:ext>
            </a:extLst>
          </p:cNvPr>
          <p:cNvSpPr/>
          <p:nvPr/>
        </p:nvSpPr>
        <p:spPr>
          <a:xfrm>
            <a:off x="74196" y="2806644"/>
            <a:ext cx="3313651" cy="212608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874E7CFB-674C-4C55-9302-A432FEC1F371}"/>
              </a:ext>
            </a:extLst>
          </p:cNvPr>
          <p:cNvPicPr>
            <a:picLocks noChangeAspect="1"/>
          </p:cNvPicPr>
          <p:nvPr/>
        </p:nvPicPr>
        <p:blipFill>
          <a:blip r:embed="rId3"/>
          <a:stretch>
            <a:fillRect/>
          </a:stretch>
        </p:blipFill>
        <p:spPr>
          <a:xfrm>
            <a:off x="47932" y="2806644"/>
            <a:ext cx="3060952" cy="2040635"/>
          </a:xfrm>
          <a:prstGeom prst="roundRect">
            <a:avLst/>
          </a:prstGeom>
          <a:effectLst>
            <a:glow rad="101600">
              <a:schemeClr val="accent3">
                <a:satMod val="175000"/>
                <a:alpha val="40000"/>
              </a:schemeClr>
            </a:glow>
          </a:effectLst>
        </p:spPr>
      </p:pic>
      <p:sp>
        <p:nvSpPr>
          <p:cNvPr id="12" name="Прямоугольник: скругленные углы 11">
            <a:extLst>
              <a:ext uri="{FF2B5EF4-FFF2-40B4-BE49-F238E27FC236}">
                <a16:creationId xmlns:a16="http://schemas.microsoft.com/office/drawing/2014/main" id="{8968B85B-6E55-43E0-85BF-596D1C9308DA}"/>
              </a:ext>
            </a:extLst>
          </p:cNvPr>
          <p:cNvSpPr/>
          <p:nvPr/>
        </p:nvSpPr>
        <p:spPr>
          <a:xfrm>
            <a:off x="2517979" y="4263266"/>
            <a:ext cx="2610146" cy="256137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CAE1FC46-B8EA-40AC-B7E5-60165D2BF2A3}"/>
              </a:ext>
            </a:extLst>
          </p:cNvPr>
          <p:cNvPicPr>
            <a:picLocks noChangeAspect="1"/>
          </p:cNvPicPr>
          <p:nvPr/>
        </p:nvPicPr>
        <p:blipFill rotWithShape="1">
          <a:blip r:embed="rId4"/>
          <a:srcRect l="11351" t="10668" r="-2780" b="27874"/>
          <a:stretch/>
        </p:blipFill>
        <p:spPr>
          <a:xfrm>
            <a:off x="2517979" y="4204041"/>
            <a:ext cx="2505791" cy="2513002"/>
          </a:xfrm>
          <a:prstGeom prst="roundRect">
            <a:avLst/>
          </a:prstGeom>
          <a:effectLst>
            <a:glow rad="101600">
              <a:schemeClr val="accent3">
                <a:satMod val="175000"/>
                <a:alpha val="40000"/>
              </a:schemeClr>
            </a:glow>
          </a:effectLst>
        </p:spPr>
      </p:pic>
      <p:sp>
        <p:nvSpPr>
          <p:cNvPr id="13" name="Прямоугольник: скругленные углы 12">
            <a:extLst>
              <a:ext uri="{FF2B5EF4-FFF2-40B4-BE49-F238E27FC236}">
                <a16:creationId xmlns:a16="http://schemas.microsoft.com/office/drawing/2014/main" id="{BD9275EF-1A30-4BCA-BE12-3771B1ED7467}"/>
              </a:ext>
            </a:extLst>
          </p:cNvPr>
          <p:cNvSpPr/>
          <p:nvPr/>
        </p:nvSpPr>
        <p:spPr>
          <a:xfrm>
            <a:off x="4089949" y="2558197"/>
            <a:ext cx="3191695" cy="212608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14" name="Прямоугольник: скругленные углы 13">
            <a:extLst>
              <a:ext uri="{FF2B5EF4-FFF2-40B4-BE49-F238E27FC236}">
                <a16:creationId xmlns:a16="http://schemas.microsoft.com/office/drawing/2014/main" id="{D4D4457A-988A-4420-93EC-758B5BF13D1A}"/>
              </a:ext>
            </a:extLst>
          </p:cNvPr>
          <p:cNvSpPr/>
          <p:nvPr/>
        </p:nvSpPr>
        <p:spPr>
          <a:xfrm>
            <a:off x="6698648" y="4135234"/>
            <a:ext cx="2984941" cy="272276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078D4CEC-1105-4D1C-9F97-EC619BFFF2D1}"/>
              </a:ext>
            </a:extLst>
          </p:cNvPr>
          <p:cNvPicPr>
            <a:picLocks noChangeAspect="1"/>
          </p:cNvPicPr>
          <p:nvPr/>
        </p:nvPicPr>
        <p:blipFill>
          <a:blip r:embed="rId5"/>
          <a:stretch>
            <a:fillRect/>
          </a:stretch>
        </p:blipFill>
        <p:spPr>
          <a:xfrm>
            <a:off x="6698649" y="3985890"/>
            <a:ext cx="2722764" cy="2722764"/>
          </a:xfrm>
          <a:prstGeom prst="roundRect">
            <a:avLst/>
          </a:prstGeom>
          <a:effectLst>
            <a:glow rad="139700">
              <a:schemeClr val="accent3">
                <a:satMod val="175000"/>
                <a:alpha val="40000"/>
              </a:schemeClr>
            </a:glow>
          </a:effectLst>
        </p:spPr>
      </p:pic>
      <p:pic>
        <p:nvPicPr>
          <p:cNvPr id="7" name="Рисунок 6">
            <a:extLst>
              <a:ext uri="{FF2B5EF4-FFF2-40B4-BE49-F238E27FC236}">
                <a16:creationId xmlns:a16="http://schemas.microsoft.com/office/drawing/2014/main" id="{B33CB3CE-20AC-49D4-9A6E-30857E6B4FB3}"/>
              </a:ext>
            </a:extLst>
          </p:cNvPr>
          <p:cNvPicPr>
            <a:picLocks noChangeAspect="1"/>
          </p:cNvPicPr>
          <p:nvPr/>
        </p:nvPicPr>
        <p:blipFill>
          <a:blip r:embed="rId6"/>
          <a:stretch>
            <a:fillRect/>
          </a:stretch>
        </p:blipFill>
        <p:spPr>
          <a:xfrm>
            <a:off x="4100534" y="2558197"/>
            <a:ext cx="3052657" cy="2040635"/>
          </a:xfrm>
          <a:prstGeom prst="roundRect">
            <a:avLst/>
          </a:prstGeom>
          <a:effectLst>
            <a:glow rad="139700">
              <a:schemeClr val="accent3">
                <a:satMod val="175000"/>
                <a:alpha val="40000"/>
              </a:schemeClr>
            </a:glow>
          </a:effectLst>
        </p:spPr>
      </p:pic>
      <p:sp>
        <p:nvSpPr>
          <p:cNvPr id="15" name="Прямоугольник: скругленные углы 14">
            <a:extLst>
              <a:ext uri="{FF2B5EF4-FFF2-40B4-BE49-F238E27FC236}">
                <a16:creationId xmlns:a16="http://schemas.microsoft.com/office/drawing/2014/main" id="{A33AA5A3-B90F-49CE-B854-AD60EBADE6AB}"/>
              </a:ext>
            </a:extLst>
          </p:cNvPr>
          <p:cNvSpPr/>
          <p:nvPr/>
        </p:nvSpPr>
        <p:spPr>
          <a:xfrm>
            <a:off x="9193758" y="2609224"/>
            <a:ext cx="2629480" cy="327145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pic>
        <p:nvPicPr>
          <p:cNvPr id="9" name="Рисунок 8">
            <a:extLst>
              <a:ext uri="{FF2B5EF4-FFF2-40B4-BE49-F238E27FC236}">
                <a16:creationId xmlns:a16="http://schemas.microsoft.com/office/drawing/2014/main" id="{B9C344AD-1F50-460B-9EC8-37D33EC17D68}"/>
              </a:ext>
            </a:extLst>
          </p:cNvPr>
          <p:cNvPicPr>
            <a:picLocks noChangeAspect="1"/>
          </p:cNvPicPr>
          <p:nvPr/>
        </p:nvPicPr>
        <p:blipFill rotWithShape="1">
          <a:blip r:embed="rId7"/>
          <a:srcRect l="-1" t="5578" r="-404" b="16767"/>
          <a:stretch/>
        </p:blipFill>
        <p:spPr>
          <a:xfrm>
            <a:off x="9172432" y="2609224"/>
            <a:ext cx="2357635" cy="3175145"/>
          </a:xfrm>
          <a:prstGeom prst="roundRect">
            <a:avLst/>
          </a:prstGeom>
          <a:effectLst>
            <a:glow rad="228600">
              <a:schemeClr val="accent3">
                <a:satMod val="175000"/>
                <a:alpha val="40000"/>
              </a:schemeClr>
            </a:glow>
          </a:effectLst>
        </p:spPr>
      </p:pic>
    </p:spTree>
    <p:extLst>
      <p:ext uri="{BB962C8B-B14F-4D97-AF65-F5344CB8AC3E}">
        <p14:creationId xmlns:p14="http://schemas.microsoft.com/office/powerpoint/2010/main" val="184033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BD5DA64-4362-4AD9-A8EA-FD8C9689CC43}"/>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689F2674-5FDE-473A-957C-71D1F91D6226}"/>
              </a:ext>
            </a:extLst>
          </p:cNvPr>
          <p:cNvSpPr>
            <a:spLocks noGrp="1"/>
          </p:cNvSpPr>
          <p:nvPr>
            <p:ph idx="1"/>
          </p:nvPr>
        </p:nvSpPr>
        <p:spPr>
          <a:xfrm>
            <a:off x="90728" y="1470611"/>
            <a:ext cx="4855345" cy="1938992"/>
          </a:xfrm>
        </p:spPr>
        <p:txBody>
          <a:bodyPr>
            <a:spAutoFit/>
          </a:bodyPr>
          <a:lstStyle/>
          <a:p>
            <a:pPr marL="0" indent="0">
              <a:spcBef>
                <a:spcPts val="0"/>
              </a:spcBef>
              <a:buNone/>
            </a:pPr>
            <a:r>
              <a:rPr lang="ru-RU" sz="2000" dirty="0">
                <a:solidFill>
                  <a:schemeClr val="tx1"/>
                </a:solidFill>
              </a:rPr>
              <a:t>1 улей –1000 рублей</a:t>
            </a:r>
          </a:p>
          <a:p>
            <a:pPr marL="0" indent="0">
              <a:spcBef>
                <a:spcPts val="0"/>
              </a:spcBef>
              <a:buNone/>
            </a:pPr>
            <a:r>
              <a:rPr lang="ru-RU" sz="2000" dirty="0">
                <a:solidFill>
                  <a:schemeClr val="tx1"/>
                </a:solidFill>
              </a:rPr>
              <a:t>12 рам – 12*25300 рублей</a:t>
            </a:r>
          </a:p>
          <a:p>
            <a:pPr marL="0" indent="0">
              <a:spcBef>
                <a:spcPts val="0"/>
              </a:spcBef>
              <a:buNone/>
            </a:pPr>
            <a:r>
              <a:rPr lang="ru-RU" sz="2000" dirty="0">
                <a:solidFill>
                  <a:schemeClr val="tx1"/>
                </a:solidFill>
              </a:rPr>
              <a:t>Магазинные рамки – 300 рублей</a:t>
            </a:r>
          </a:p>
          <a:p>
            <a:pPr marL="0" indent="0">
              <a:spcBef>
                <a:spcPts val="0"/>
              </a:spcBef>
              <a:buNone/>
            </a:pPr>
            <a:r>
              <a:rPr lang="ru-RU" sz="2000" dirty="0">
                <a:solidFill>
                  <a:schemeClr val="tx1"/>
                </a:solidFill>
              </a:rPr>
              <a:t>1 пакет с пчелами – 4000 рублей</a:t>
            </a:r>
          </a:p>
          <a:p>
            <a:pPr marL="0" indent="0">
              <a:spcBef>
                <a:spcPts val="0"/>
              </a:spcBef>
              <a:buNone/>
            </a:pPr>
            <a:r>
              <a:rPr lang="ru-RU" sz="2000" dirty="0">
                <a:solidFill>
                  <a:schemeClr val="tx1"/>
                </a:solidFill>
              </a:rPr>
              <a:t>Транспортные расходы – 1500 рублей</a:t>
            </a:r>
          </a:p>
          <a:p>
            <a:pPr marL="0" indent="0">
              <a:spcBef>
                <a:spcPts val="0"/>
              </a:spcBef>
              <a:buNone/>
            </a:pPr>
            <a:r>
              <a:rPr lang="ru-RU" sz="2000" dirty="0">
                <a:solidFill>
                  <a:schemeClr val="tx1"/>
                </a:solidFill>
              </a:rPr>
              <a:t>Итого вложено: 7100 рублей.</a:t>
            </a:r>
          </a:p>
        </p:txBody>
      </p:sp>
      <p:sp>
        <p:nvSpPr>
          <p:cNvPr id="10" name="Прямоугольник 9">
            <a:extLst>
              <a:ext uri="{FF2B5EF4-FFF2-40B4-BE49-F238E27FC236}">
                <a16:creationId xmlns:a16="http://schemas.microsoft.com/office/drawing/2014/main" id="{348D957E-3466-4BE8-8B24-909026FC9688}"/>
              </a:ext>
            </a:extLst>
          </p:cNvPr>
          <p:cNvSpPr/>
          <p:nvPr/>
        </p:nvSpPr>
        <p:spPr>
          <a:xfrm>
            <a:off x="5993475" y="1025608"/>
            <a:ext cx="6086829" cy="2565490"/>
          </a:xfrm>
          <a:prstGeom prst="rect">
            <a:avLst/>
          </a:prstGeom>
        </p:spPr>
        <p:txBody>
          <a:bodyPr wrap="square">
            <a:spAutoFit/>
          </a:bodyPr>
          <a:lstStyle/>
          <a:p>
            <a:r>
              <a:rPr lang="ru-RU" sz="2000" dirty="0"/>
              <a:t>При благоприятных приятных условиях от одного улья можно получить 30л меда. Если реализовать 1 л меда в среднем по цене 1000 рублей, то мы получим</a:t>
            </a:r>
          </a:p>
          <a:p>
            <a:r>
              <a:rPr lang="ru-RU" sz="2000" dirty="0"/>
              <a:t>30*1000=30000 (рублей) </a:t>
            </a:r>
          </a:p>
          <a:p>
            <a:r>
              <a:rPr lang="ru-RU" sz="2000" dirty="0"/>
              <a:t>Вычтем из данной суммы расходы</a:t>
            </a:r>
          </a:p>
          <a:p>
            <a:r>
              <a:rPr lang="ru-RU" sz="2000" dirty="0"/>
              <a:t>30000-7100=22900 (рублей)</a:t>
            </a:r>
          </a:p>
          <a:p>
            <a:r>
              <a:rPr lang="ru-RU" sz="2000" dirty="0"/>
              <a:t>Получим 22900 рублей чистой прибыли</a:t>
            </a:r>
          </a:p>
        </p:txBody>
      </p:sp>
      <p:sp>
        <p:nvSpPr>
          <p:cNvPr id="5" name="Прямоугольник: скругленные углы 4">
            <a:extLst>
              <a:ext uri="{FF2B5EF4-FFF2-40B4-BE49-F238E27FC236}">
                <a16:creationId xmlns:a16="http://schemas.microsoft.com/office/drawing/2014/main" id="{519C17B9-9948-437C-9F18-0E81A10D796C}"/>
              </a:ext>
            </a:extLst>
          </p:cNvPr>
          <p:cNvSpPr/>
          <p:nvPr/>
        </p:nvSpPr>
        <p:spPr>
          <a:xfrm>
            <a:off x="90728" y="211650"/>
            <a:ext cx="7233484" cy="108691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0EBE48A8-9F8D-4105-B62B-082B9F6DA82C}"/>
              </a:ext>
            </a:extLst>
          </p:cNvPr>
          <p:cNvSpPr>
            <a:spLocks noGrp="1"/>
          </p:cNvSpPr>
          <p:nvPr>
            <p:ph type="title"/>
          </p:nvPr>
        </p:nvSpPr>
        <p:spPr>
          <a:xfrm>
            <a:off x="241107" y="211650"/>
            <a:ext cx="8596668" cy="1320800"/>
          </a:xfrm>
        </p:spPr>
        <p:txBody>
          <a:bodyPr>
            <a:normAutofit fontScale="90000"/>
          </a:bodyPr>
          <a:lstStyle/>
          <a:p>
            <a:r>
              <a:rPr lang="ru-RU" dirty="0">
                <a:solidFill>
                  <a:schemeClr val="tx1"/>
                </a:solidFill>
              </a:rPr>
              <a:t>Математические расчеты расходов, доходов, прибыли</a:t>
            </a:r>
            <a:br>
              <a:rPr lang="ru-RU" dirty="0">
                <a:solidFill>
                  <a:schemeClr val="tx1"/>
                </a:solidFill>
              </a:rPr>
            </a:br>
            <a:endParaRPr lang="ru-RU" dirty="0">
              <a:solidFill>
                <a:schemeClr val="tx1"/>
              </a:solidFill>
            </a:endParaRPr>
          </a:p>
        </p:txBody>
      </p:sp>
      <p:pic>
        <p:nvPicPr>
          <p:cNvPr id="8" name="Рисунок 7">
            <a:extLst>
              <a:ext uri="{FF2B5EF4-FFF2-40B4-BE49-F238E27FC236}">
                <a16:creationId xmlns:a16="http://schemas.microsoft.com/office/drawing/2014/main" id="{8E314B39-161F-4C74-A486-A5C2A429F667}"/>
              </a:ext>
            </a:extLst>
          </p:cNvPr>
          <p:cNvPicPr>
            <a:picLocks noChangeAspect="1"/>
          </p:cNvPicPr>
          <p:nvPr/>
        </p:nvPicPr>
        <p:blipFill>
          <a:blip r:embed="rId3"/>
          <a:stretch>
            <a:fillRect/>
          </a:stretch>
        </p:blipFill>
        <p:spPr>
          <a:xfrm>
            <a:off x="7664248" y="3591098"/>
            <a:ext cx="2341487" cy="3132425"/>
          </a:xfrm>
          <a:prstGeom prst="roundRect">
            <a:avLst/>
          </a:prstGeom>
          <a:ln>
            <a:solidFill>
              <a:schemeClr val="accent6">
                <a:lumMod val="50000"/>
              </a:schemeClr>
            </a:solidFill>
          </a:ln>
          <a:effectLst>
            <a:glow rad="101600">
              <a:schemeClr val="accent3">
                <a:alpha val="60000"/>
              </a:schemeClr>
            </a:glow>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F2F0E994-0AE6-48F2-98CC-F068572E17D7}"/>
              </a:ext>
            </a:extLst>
          </p:cNvPr>
          <p:cNvPicPr>
            <a:picLocks noChangeAspect="1"/>
          </p:cNvPicPr>
          <p:nvPr/>
        </p:nvPicPr>
        <p:blipFill>
          <a:blip r:embed="rId4"/>
          <a:stretch>
            <a:fillRect/>
          </a:stretch>
        </p:blipFill>
        <p:spPr>
          <a:xfrm>
            <a:off x="999954" y="3457810"/>
            <a:ext cx="2502408" cy="3277847"/>
          </a:xfrm>
          <a:prstGeom prst="roundRect">
            <a:avLst/>
          </a:prstGeom>
          <a:ln>
            <a:solidFill>
              <a:schemeClr val="accent6">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9245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5F8CB4-2FC1-440E-BB0A-E4F42E1FDE53}"/>
              </a:ext>
            </a:extLst>
          </p:cNvPr>
          <p:cNvSpPr>
            <a:spLocks noGrp="1"/>
          </p:cNvSpPr>
          <p:nvPr>
            <p:ph type="title"/>
          </p:nvPr>
        </p:nvSpPr>
        <p:spPr/>
        <p:txBody>
          <a:bodyPr/>
          <a:lstStyle/>
          <a:p>
            <a:endParaRPr lang="ru-RU"/>
          </a:p>
        </p:txBody>
      </p:sp>
      <p:pic>
        <p:nvPicPr>
          <p:cNvPr id="5" name="Рисунок 4">
            <a:extLst>
              <a:ext uri="{FF2B5EF4-FFF2-40B4-BE49-F238E27FC236}">
                <a16:creationId xmlns:a16="http://schemas.microsoft.com/office/drawing/2014/main" id="{56439EB6-B9E7-4A25-AEB4-FD01D351561D}"/>
              </a:ext>
            </a:extLst>
          </p:cNvPr>
          <p:cNvPicPr>
            <a:picLocks noChangeAspect="1"/>
          </p:cNvPicPr>
          <p:nvPr/>
        </p:nvPicPr>
        <p:blipFill>
          <a:blip r:embed="rId2"/>
          <a:stretch>
            <a:fillRect/>
          </a:stretch>
        </p:blipFill>
        <p:spPr>
          <a:xfrm>
            <a:off x="0" y="0"/>
            <a:ext cx="12192003" cy="6858000"/>
          </a:xfrm>
          <a:prstGeom prst="rect">
            <a:avLst/>
          </a:prstGeom>
        </p:spPr>
      </p:pic>
      <p:sp>
        <p:nvSpPr>
          <p:cNvPr id="3" name="Объект 2">
            <a:extLst>
              <a:ext uri="{FF2B5EF4-FFF2-40B4-BE49-F238E27FC236}">
                <a16:creationId xmlns:a16="http://schemas.microsoft.com/office/drawing/2014/main" id="{48A45100-593A-406D-A32D-B898406FCB87}"/>
              </a:ext>
            </a:extLst>
          </p:cNvPr>
          <p:cNvSpPr>
            <a:spLocks noGrp="1"/>
          </p:cNvSpPr>
          <p:nvPr>
            <p:ph idx="1"/>
          </p:nvPr>
        </p:nvSpPr>
        <p:spPr>
          <a:xfrm>
            <a:off x="417274" y="541514"/>
            <a:ext cx="10253521" cy="2426130"/>
          </a:xfrm>
        </p:spPr>
        <p:txBody>
          <a:bodyPr>
            <a:normAutofit/>
          </a:bodyPr>
          <a:lstStyle/>
          <a:p>
            <a:pPr marL="0" indent="0">
              <a:buNone/>
            </a:pPr>
            <a:r>
              <a:rPr lang="ru-RU" sz="2000" dirty="0">
                <a:solidFill>
                  <a:schemeClr val="tx1"/>
                </a:solidFill>
              </a:rPr>
              <a:t>Занятие пчеловодством – увлекательное дело: наблюдение за пчёлами, работа с ними и получение приятного бонуса в виде мёда, прополиса и воска, да плюс ещё дополнительный заработок.</a:t>
            </a:r>
          </a:p>
          <a:p>
            <a:pPr marL="0" indent="0">
              <a:buNone/>
            </a:pPr>
            <a:r>
              <a:rPr lang="ru-RU" sz="2000" dirty="0">
                <a:solidFill>
                  <a:schemeClr val="tx1"/>
                </a:solidFill>
              </a:rPr>
              <a:t>Завершив свою исследовательскую работу, я пришла к выводу: чтобы добиться успеха в труде, материального благополучия, надо много трудиться, иметь достаточно знаний, быть добрым и отзывчивым человеком, приходить на помощь людям.</a:t>
            </a:r>
            <a:endParaRPr lang="ru-RU" dirty="0"/>
          </a:p>
        </p:txBody>
      </p:sp>
      <p:pic>
        <p:nvPicPr>
          <p:cNvPr id="7" name="Рисунок 6">
            <a:extLst>
              <a:ext uri="{FF2B5EF4-FFF2-40B4-BE49-F238E27FC236}">
                <a16:creationId xmlns:a16="http://schemas.microsoft.com/office/drawing/2014/main" id="{2B3C36BC-7940-4D8D-8BE4-28D12BD929A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7348" y="2831084"/>
            <a:ext cx="2944808" cy="3939542"/>
          </a:xfrm>
          <a:prstGeom prst="roundRect">
            <a:avLst/>
          </a:prstGeom>
          <a:ln>
            <a:solidFill>
              <a:schemeClr val="accent6">
                <a:lumMod val="50000"/>
              </a:schemeClr>
            </a:solidFill>
          </a:ln>
          <a:effectLst>
            <a:glow rad="101600">
              <a:schemeClr val="accent3">
                <a:alpha val="60000"/>
              </a:schemeClr>
            </a:glow>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87A2BE4A-4908-47BB-85AE-8CBAA51262B2}"/>
              </a:ext>
            </a:extLst>
          </p:cNvPr>
          <p:cNvPicPr>
            <a:picLocks noChangeAspect="1"/>
          </p:cNvPicPr>
          <p:nvPr/>
        </p:nvPicPr>
        <p:blipFill rotWithShape="1">
          <a:blip r:embed="rId4">
            <a:extLst>
              <a:ext uri="{28A0092B-C50C-407E-A947-70E740481C1C}">
                <a14:useLocalDpi xmlns:a14="http://schemas.microsoft.com/office/drawing/2010/main" val="0"/>
              </a:ext>
            </a:extLst>
          </a:blip>
          <a:srcRect l="6689" t="8890" r="9689" b="23424"/>
          <a:stretch/>
        </p:blipFill>
        <p:spPr>
          <a:xfrm>
            <a:off x="5941982" y="3177437"/>
            <a:ext cx="2832279" cy="3203238"/>
          </a:xfrm>
          <a:prstGeom prst="roundRect">
            <a:avLst/>
          </a:prstGeom>
          <a:ln>
            <a:solidFill>
              <a:schemeClr val="accent6">
                <a:lumMod val="50000"/>
              </a:schemeClr>
            </a:solidFill>
          </a:ln>
          <a:effectLst>
            <a:glow rad="101600">
              <a:schemeClr val="accent3">
                <a:alpha val="60000"/>
              </a:schemeClr>
            </a:glow>
            <a:outerShdw blurRad="190500" algn="tl" rotWithShape="0">
              <a:srgbClr val="000000">
                <a:alpha val="70000"/>
              </a:srgbClr>
            </a:outerShdw>
          </a:effectLst>
        </p:spPr>
      </p:pic>
      <p:pic>
        <p:nvPicPr>
          <p:cNvPr id="9" name="Рисунок 8">
            <a:extLst>
              <a:ext uri="{FF2B5EF4-FFF2-40B4-BE49-F238E27FC236}">
                <a16:creationId xmlns:a16="http://schemas.microsoft.com/office/drawing/2014/main" id="{D1196168-3E65-4824-AD3A-E8849CCED5C5}"/>
              </a:ext>
            </a:extLst>
          </p:cNvPr>
          <p:cNvPicPr>
            <a:picLocks noChangeAspect="1"/>
          </p:cNvPicPr>
          <p:nvPr/>
        </p:nvPicPr>
        <p:blipFill rotWithShape="1">
          <a:blip r:embed="rId5">
            <a:extLst>
              <a:ext uri="{28A0092B-C50C-407E-A947-70E740481C1C}">
                <a14:useLocalDpi xmlns:a14="http://schemas.microsoft.com/office/drawing/2010/main" val="0"/>
              </a:ext>
            </a:extLst>
          </a:blip>
          <a:srcRect l="9992" r="8370" b="20367"/>
          <a:stretch/>
        </p:blipFill>
        <p:spPr>
          <a:xfrm>
            <a:off x="8974087" y="2784783"/>
            <a:ext cx="3052358" cy="3983139"/>
          </a:xfrm>
          <a:prstGeom prst="roundRect">
            <a:avLst/>
          </a:prstGeom>
          <a:ln>
            <a:solidFill>
              <a:schemeClr val="accent6">
                <a:lumMod val="50000"/>
              </a:schemeClr>
            </a:solidFill>
          </a:ln>
          <a:effectLst>
            <a:glow rad="101600">
              <a:schemeClr val="accent3">
                <a:alpha val="60000"/>
              </a:schemeClr>
            </a:glow>
            <a:outerShdw blurRad="190500" algn="tl" rotWithShape="0">
              <a:srgbClr val="000000">
                <a:alpha val="70000"/>
              </a:srgbClr>
            </a:outerShdw>
          </a:effectLst>
        </p:spPr>
      </p:pic>
    </p:spTree>
    <p:extLst>
      <p:ext uri="{BB962C8B-B14F-4D97-AF65-F5344CB8AC3E}">
        <p14:creationId xmlns:p14="http://schemas.microsoft.com/office/powerpoint/2010/main" val="400240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7BB8530-E696-48E4-895A-05E8FCC43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797BFB52-ED98-4C4F-8060-304F18BA3C6E}"/>
              </a:ext>
            </a:extLst>
          </p:cNvPr>
          <p:cNvSpPr>
            <a:spLocks noGrp="1"/>
          </p:cNvSpPr>
          <p:nvPr>
            <p:ph type="title"/>
          </p:nvPr>
        </p:nvSpPr>
        <p:spPr>
          <a:xfrm>
            <a:off x="69335" y="1551656"/>
            <a:ext cx="10515600" cy="1325563"/>
          </a:xfrm>
        </p:spPr>
        <p:txBody>
          <a:bodyPr>
            <a:noAutofit/>
          </a:bodyPr>
          <a:lstStyle/>
          <a:p>
            <a:r>
              <a:rPr lang="ru-RU" sz="9600" dirty="0"/>
              <a:t>Спасибо за внимание</a:t>
            </a:r>
          </a:p>
        </p:txBody>
      </p:sp>
      <p:pic>
        <p:nvPicPr>
          <p:cNvPr id="5" name="Объект 4">
            <a:extLst>
              <a:ext uri="{FF2B5EF4-FFF2-40B4-BE49-F238E27FC236}">
                <a16:creationId xmlns:a16="http://schemas.microsoft.com/office/drawing/2014/main" id="{A6F91326-5B8A-444F-A377-A604CD310D87}"/>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6487361" y="659555"/>
            <a:ext cx="5475339" cy="5699300"/>
          </a:xfrm>
        </p:spPr>
      </p:pic>
    </p:spTree>
    <p:extLst>
      <p:ext uri="{BB962C8B-B14F-4D97-AF65-F5344CB8AC3E}">
        <p14:creationId xmlns:p14="http://schemas.microsoft.com/office/powerpoint/2010/main" val="284096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88D40574-75C5-4793-83C1-CB93EF6B6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Объект 2">
            <a:extLst>
              <a:ext uri="{FF2B5EF4-FFF2-40B4-BE49-F238E27FC236}">
                <a16:creationId xmlns:a16="http://schemas.microsoft.com/office/drawing/2014/main" id="{F3ACC8B2-448A-436F-A4EE-F88124B661A2}"/>
              </a:ext>
            </a:extLst>
          </p:cNvPr>
          <p:cNvSpPr>
            <a:spLocks noGrp="1"/>
          </p:cNvSpPr>
          <p:nvPr>
            <p:ph idx="1"/>
          </p:nvPr>
        </p:nvSpPr>
        <p:spPr>
          <a:xfrm>
            <a:off x="75501" y="1404384"/>
            <a:ext cx="11278299" cy="4826335"/>
          </a:xfrm>
        </p:spPr>
        <p:txBody>
          <a:bodyPr>
            <a:normAutofit/>
          </a:bodyPr>
          <a:lstStyle/>
          <a:p>
            <a:pPr marL="0" indent="0">
              <a:buNone/>
            </a:pPr>
            <a:r>
              <a:rPr lang="ru-RU" sz="2400" dirty="0">
                <a:solidFill>
                  <a:schemeClr val="tx1"/>
                </a:solidFill>
              </a:rPr>
              <a:t>1.1  Всё о мёде                                                                          </a:t>
            </a:r>
          </a:p>
          <a:p>
            <a:pPr marL="0" indent="0">
              <a:buNone/>
            </a:pPr>
            <a:r>
              <a:rPr lang="ru-RU" sz="2400" dirty="0">
                <a:solidFill>
                  <a:schemeClr val="tx1"/>
                </a:solidFill>
              </a:rPr>
              <a:t> 1.2 Виды мёда                                                                        </a:t>
            </a:r>
          </a:p>
          <a:p>
            <a:pPr marL="0" indent="0">
              <a:buNone/>
            </a:pPr>
            <a:r>
              <a:rPr lang="ru-RU" sz="2400" dirty="0">
                <a:solidFill>
                  <a:schemeClr val="tx1"/>
                </a:solidFill>
              </a:rPr>
              <a:t> 1.3  Целебные свойства                                                        </a:t>
            </a:r>
          </a:p>
          <a:p>
            <a:pPr marL="0" indent="0">
              <a:buNone/>
            </a:pPr>
            <a:r>
              <a:rPr lang="ru-RU" sz="2400" dirty="0">
                <a:solidFill>
                  <a:schemeClr val="tx1"/>
                </a:solidFill>
              </a:rPr>
              <a:t>1.4  Где применяется мёд                                                      </a:t>
            </a:r>
          </a:p>
          <a:p>
            <a:pPr marL="0" indent="0">
              <a:buNone/>
            </a:pPr>
            <a:r>
              <a:rPr lang="ru-RU" sz="2400" dirty="0">
                <a:solidFill>
                  <a:schemeClr val="tx1"/>
                </a:solidFill>
              </a:rPr>
              <a:t>         II.  Практическая часть</a:t>
            </a:r>
          </a:p>
          <a:p>
            <a:pPr marL="0" indent="0">
              <a:buNone/>
            </a:pPr>
            <a:r>
              <a:rPr lang="ru-RU" sz="2400" dirty="0">
                <a:solidFill>
                  <a:schemeClr val="tx1"/>
                </a:solidFill>
              </a:rPr>
              <a:t>2.1 Интервью с пчеловодами                                                    </a:t>
            </a:r>
          </a:p>
          <a:p>
            <a:pPr marL="0" indent="0">
              <a:buNone/>
            </a:pPr>
            <a:r>
              <a:rPr lang="ru-RU" sz="2400" dirty="0">
                <a:solidFill>
                  <a:schemeClr val="tx1"/>
                </a:solidFill>
              </a:rPr>
              <a:t>2.2 Математические расчеты расходов, доходов, прибыли  </a:t>
            </a:r>
          </a:p>
          <a:p>
            <a:pPr marL="0" indent="0">
              <a:buNone/>
            </a:pPr>
            <a:r>
              <a:rPr lang="ru-RU" sz="2400" dirty="0">
                <a:solidFill>
                  <a:schemeClr val="tx1"/>
                </a:solidFill>
              </a:rPr>
              <a:t>         III. Выводы                                                                                  </a:t>
            </a:r>
          </a:p>
          <a:p>
            <a:pPr marL="0" indent="0">
              <a:buNone/>
            </a:pPr>
            <a:r>
              <a:rPr lang="ru-RU" sz="2400" dirty="0">
                <a:solidFill>
                  <a:schemeClr val="tx1"/>
                </a:solidFill>
              </a:rPr>
              <a:t>         IV. Список используемой литературы                                    </a:t>
            </a:r>
          </a:p>
          <a:p>
            <a:endParaRPr lang="ru-RU" dirty="0"/>
          </a:p>
          <a:p>
            <a:endParaRPr lang="ru-RU" dirty="0"/>
          </a:p>
        </p:txBody>
      </p:sp>
      <p:sp>
        <p:nvSpPr>
          <p:cNvPr id="4" name="Прямоугольник: скругленные углы 3">
            <a:extLst>
              <a:ext uri="{FF2B5EF4-FFF2-40B4-BE49-F238E27FC236}">
                <a16:creationId xmlns:a16="http://schemas.microsoft.com/office/drawing/2014/main" id="{6C4B4A41-F6B0-4E24-9406-BD2017DF91DB}"/>
              </a:ext>
            </a:extLst>
          </p:cNvPr>
          <p:cNvSpPr/>
          <p:nvPr/>
        </p:nvSpPr>
        <p:spPr>
          <a:xfrm>
            <a:off x="75501" y="285430"/>
            <a:ext cx="3145871" cy="88923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25495EAB-8D4D-40E6-AF53-AA923E5BC35F}"/>
              </a:ext>
            </a:extLst>
          </p:cNvPr>
          <p:cNvSpPr>
            <a:spLocks noGrp="1"/>
          </p:cNvSpPr>
          <p:nvPr>
            <p:ph type="title"/>
          </p:nvPr>
        </p:nvSpPr>
        <p:spPr>
          <a:xfrm>
            <a:off x="75501" y="356736"/>
            <a:ext cx="10515600" cy="1325563"/>
          </a:xfrm>
        </p:spPr>
        <p:txBody>
          <a:bodyPr/>
          <a:lstStyle/>
          <a:p>
            <a:r>
              <a:rPr lang="ru-RU" dirty="0">
                <a:ln w="0"/>
                <a:solidFill>
                  <a:schemeClr val="tx1"/>
                </a:solidFill>
                <a:effectLst>
                  <a:outerShdw blurRad="38100" dist="19050" dir="2700000" algn="tl" rotWithShape="0">
                    <a:schemeClr val="dk1">
                      <a:alpha val="40000"/>
                    </a:schemeClr>
                  </a:outerShdw>
                </a:effectLst>
              </a:rPr>
              <a:t>План</a:t>
            </a:r>
            <a:r>
              <a:rPr lang="ru-RU" dirty="0"/>
              <a:t> </a:t>
            </a:r>
            <a:r>
              <a:rPr lang="ru-RU" dirty="0">
                <a:ln w="0"/>
                <a:solidFill>
                  <a:schemeClr val="tx1"/>
                </a:solidFill>
                <a:effectLst>
                  <a:outerShdw blurRad="38100" dist="19050" dir="2700000" algn="tl" rotWithShape="0">
                    <a:schemeClr val="dk1">
                      <a:alpha val="40000"/>
                    </a:schemeClr>
                  </a:outerShdw>
                </a:effectLst>
              </a:rPr>
              <a:t>работы:</a:t>
            </a:r>
            <a:br>
              <a:rPr lang="ru-RU" dirty="0">
                <a:ln w="0"/>
                <a:solidFill>
                  <a:schemeClr val="tx1"/>
                </a:solidFill>
                <a:effectLst>
                  <a:outerShdw blurRad="38100" dist="19050" dir="2700000" algn="tl" rotWithShape="0">
                    <a:schemeClr val="dk1">
                      <a:alpha val="40000"/>
                    </a:schemeClr>
                  </a:outerShdw>
                </a:effectLst>
              </a:rPr>
            </a:br>
            <a:endParaRPr lang="ru-RU" dirty="0"/>
          </a:p>
        </p:txBody>
      </p:sp>
    </p:spTree>
    <p:extLst>
      <p:ext uri="{BB962C8B-B14F-4D97-AF65-F5344CB8AC3E}">
        <p14:creationId xmlns:p14="http://schemas.microsoft.com/office/powerpoint/2010/main" val="339484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8DEA13B7-9741-4C0D-878C-84167CFA31C7}"/>
              </a:ext>
            </a:extLst>
          </p:cNvPr>
          <p:cNvPicPr>
            <a:picLocks noChangeAspect="1"/>
          </p:cNvPicPr>
          <p:nvPr/>
        </p:nvPicPr>
        <p:blipFill>
          <a:blip r:embed="rId2"/>
          <a:stretch>
            <a:fillRect/>
          </a:stretch>
        </p:blipFill>
        <p:spPr>
          <a:xfrm>
            <a:off x="1" y="0"/>
            <a:ext cx="12191999" cy="6858000"/>
          </a:xfrm>
          <a:prstGeom prst="rect">
            <a:avLst/>
          </a:prstGeom>
        </p:spPr>
      </p:pic>
      <p:sp>
        <p:nvSpPr>
          <p:cNvPr id="3" name="Объект 2">
            <a:extLst>
              <a:ext uri="{FF2B5EF4-FFF2-40B4-BE49-F238E27FC236}">
                <a16:creationId xmlns:a16="http://schemas.microsoft.com/office/drawing/2014/main" id="{C02C0DAF-5790-4DF5-BD59-AA032D3C570F}"/>
              </a:ext>
            </a:extLst>
          </p:cNvPr>
          <p:cNvSpPr>
            <a:spLocks noGrp="1"/>
          </p:cNvSpPr>
          <p:nvPr>
            <p:ph idx="1"/>
          </p:nvPr>
        </p:nvSpPr>
        <p:spPr>
          <a:xfrm>
            <a:off x="167780" y="1665447"/>
            <a:ext cx="11026629" cy="4578554"/>
          </a:xfrm>
        </p:spPr>
        <p:txBody>
          <a:bodyPr>
            <a:normAutofit/>
          </a:bodyPr>
          <a:lstStyle/>
          <a:p>
            <a:pPr marL="0" indent="0">
              <a:buNone/>
            </a:pPr>
            <a:r>
              <a:rPr lang="ru-RU" dirty="0">
                <a:solidFill>
                  <a:schemeClr val="tx1">
                    <a:lumMod val="95000"/>
                    <a:lumOff val="5000"/>
                  </a:schemeClr>
                </a:solidFill>
              </a:rPr>
              <a:t>Задачи: </a:t>
            </a:r>
          </a:p>
          <a:p>
            <a:pPr marL="0" indent="0">
              <a:buNone/>
            </a:pPr>
            <a:r>
              <a:rPr lang="ru-RU" dirty="0">
                <a:solidFill>
                  <a:schemeClr val="tx1">
                    <a:lumMod val="95000"/>
                    <a:lumOff val="5000"/>
                  </a:schemeClr>
                </a:solidFill>
              </a:rPr>
              <a:t>1)  Собрать информацию о жизни пчёл, </a:t>
            </a:r>
          </a:p>
          <a:p>
            <a:pPr marL="0" indent="0">
              <a:buNone/>
            </a:pPr>
            <a:r>
              <a:rPr lang="ru-RU" dirty="0">
                <a:solidFill>
                  <a:schemeClr val="tx1">
                    <a:lumMod val="95000"/>
                    <a:lumOff val="5000"/>
                  </a:schemeClr>
                </a:solidFill>
              </a:rPr>
              <a:t>       их продуктах жизнедеятельности;</a:t>
            </a:r>
          </a:p>
          <a:p>
            <a:pPr marL="0" indent="0">
              <a:buNone/>
            </a:pPr>
            <a:r>
              <a:rPr lang="ru-RU" dirty="0">
                <a:solidFill>
                  <a:schemeClr val="tx1">
                    <a:lumMod val="95000"/>
                    <a:lumOff val="5000"/>
                  </a:schemeClr>
                </a:solidFill>
              </a:rPr>
              <a:t> 2) Выяснить:  что это за продукт мёд;</a:t>
            </a:r>
          </a:p>
          <a:p>
            <a:pPr marL="0" indent="0">
              <a:buNone/>
            </a:pPr>
            <a:r>
              <a:rPr lang="ru-RU" dirty="0">
                <a:solidFill>
                  <a:schemeClr val="tx1">
                    <a:lumMod val="95000"/>
                    <a:lumOff val="5000"/>
                  </a:schemeClr>
                </a:solidFill>
              </a:rPr>
              <a:t>       какие виды мёда существуют;</a:t>
            </a:r>
          </a:p>
          <a:p>
            <a:pPr marL="0" indent="0">
              <a:buNone/>
            </a:pPr>
            <a:r>
              <a:rPr lang="ru-RU" dirty="0">
                <a:solidFill>
                  <a:schemeClr val="tx1">
                    <a:lumMod val="95000"/>
                    <a:lumOff val="5000"/>
                  </a:schemeClr>
                </a:solidFill>
              </a:rPr>
              <a:t>       какие продукты пчеловодства получают;</a:t>
            </a:r>
          </a:p>
          <a:p>
            <a:pPr marL="0" indent="0">
              <a:buNone/>
            </a:pPr>
            <a:r>
              <a:rPr lang="ru-RU" dirty="0">
                <a:solidFill>
                  <a:schemeClr val="tx1">
                    <a:lumMod val="95000"/>
                    <a:lumOff val="5000"/>
                  </a:schemeClr>
                </a:solidFill>
              </a:rPr>
              <a:t>       какую пользу приносит каждый конкретный продукт </a:t>
            </a:r>
          </a:p>
          <a:p>
            <a:pPr marL="0" indent="0">
              <a:buNone/>
            </a:pPr>
            <a:r>
              <a:rPr lang="ru-RU" dirty="0">
                <a:solidFill>
                  <a:schemeClr val="tx1">
                    <a:lumMod val="95000"/>
                    <a:lumOff val="5000"/>
                  </a:schemeClr>
                </a:solidFill>
              </a:rPr>
              <a:t>пчеловодства для человека;</a:t>
            </a:r>
          </a:p>
          <a:p>
            <a:pPr marL="0" indent="0">
              <a:buNone/>
            </a:pPr>
            <a:r>
              <a:rPr lang="ru-RU" dirty="0">
                <a:solidFill>
                  <a:schemeClr val="tx1">
                    <a:lumMod val="95000"/>
                    <a:lumOff val="5000"/>
                  </a:schemeClr>
                </a:solidFill>
              </a:rPr>
              <a:t>3) Организовать встречу с пчеловодами и провести </a:t>
            </a:r>
          </a:p>
          <a:p>
            <a:pPr marL="0" indent="0">
              <a:buNone/>
            </a:pPr>
            <a:r>
              <a:rPr lang="ru-RU" dirty="0">
                <a:solidFill>
                  <a:schemeClr val="tx1">
                    <a:lumMod val="95000"/>
                    <a:lumOff val="5000"/>
                  </a:schemeClr>
                </a:solidFill>
              </a:rPr>
              <a:t>интервьюирование.</a:t>
            </a:r>
          </a:p>
          <a:p>
            <a:pPr marL="0" indent="0">
              <a:buNone/>
            </a:pPr>
            <a:r>
              <a:rPr lang="ru-RU" dirty="0">
                <a:solidFill>
                  <a:schemeClr val="tx1">
                    <a:lumMod val="95000"/>
                    <a:lumOff val="5000"/>
                  </a:schemeClr>
                </a:solidFill>
              </a:rPr>
              <a:t>4)  Рассчитать  прибыль  от продажи мёда</a:t>
            </a:r>
          </a:p>
          <a:p>
            <a:endParaRPr lang="ru-RU" dirty="0"/>
          </a:p>
        </p:txBody>
      </p:sp>
      <p:sp>
        <p:nvSpPr>
          <p:cNvPr id="4" name="Прямоугольник: скругленные углы 3">
            <a:extLst>
              <a:ext uri="{FF2B5EF4-FFF2-40B4-BE49-F238E27FC236}">
                <a16:creationId xmlns:a16="http://schemas.microsoft.com/office/drawing/2014/main" id="{AEA1A31D-BCAE-48DA-9140-8FC5B86BF896}"/>
              </a:ext>
            </a:extLst>
          </p:cNvPr>
          <p:cNvSpPr/>
          <p:nvPr/>
        </p:nvSpPr>
        <p:spPr>
          <a:xfrm>
            <a:off x="106261" y="128850"/>
            <a:ext cx="5989739" cy="15252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B5F2C03-D3E6-4DCE-96B4-27820985E548}"/>
              </a:ext>
            </a:extLst>
          </p:cNvPr>
          <p:cNvSpPr>
            <a:spLocks noGrp="1"/>
          </p:cNvSpPr>
          <p:nvPr>
            <p:ph type="title"/>
          </p:nvPr>
        </p:nvSpPr>
        <p:spPr>
          <a:xfrm>
            <a:off x="106261" y="128850"/>
            <a:ext cx="10515600" cy="1325563"/>
          </a:xfrm>
        </p:spPr>
        <p:txBody>
          <a:bodyPr>
            <a:normAutofit fontScale="90000"/>
          </a:bodyPr>
          <a:lstStyle/>
          <a:p>
            <a:r>
              <a:rPr lang="ru-RU" dirty="0">
                <a:solidFill>
                  <a:schemeClr val="tx1">
                    <a:lumMod val="95000"/>
                    <a:lumOff val="5000"/>
                  </a:schemeClr>
                </a:solidFill>
              </a:rPr>
              <a:t>Цель: </a:t>
            </a:r>
            <a:br>
              <a:rPr lang="ru-RU" dirty="0">
                <a:solidFill>
                  <a:schemeClr val="tx1">
                    <a:lumMod val="95000"/>
                    <a:lumOff val="5000"/>
                  </a:schemeClr>
                </a:solidFill>
              </a:rPr>
            </a:br>
            <a:r>
              <a:rPr lang="ru-RU" dirty="0">
                <a:solidFill>
                  <a:schemeClr val="tx1">
                    <a:lumMod val="95000"/>
                    <a:lumOff val="5000"/>
                  </a:schemeClr>
                </a:solidFill>
              </a:rPr>
              <a:t>Показать, что медовый бизнес</a:t>
            </a:r>
            <a:br>
              <a:rPr lang="ru-RU" dirty="0">
                <a:solidFill>
                  <a:schemeClr val="tx1">
                    <a:lumMod val="95000"/>
                    <a:lumOff val="5000"/>
                  </a:schemeClr>
                </a:solidFill>
              </a:rPr>
            </a:br>
            <a:r>
              <a:rPr lang="ru-RU" dirty="0">
                <a:solidFill>
                  <a:schemeClr val="tx1">
                    <a:lumMod val="95000"/>
                    <a:lumOff val="5000"/>
                  </a:schemeClr>
                </a:solidFill>
              </a:rPr>
              <a:t> – прибыльное занятие</a:t>
            </a:r>
            <a:br>
              <a:rPr lang="ru-RU" u="sng" dirty="0"/>
            </a:br>
            <a:endParaRPr lang="ru-RU" u="sng" dirty="0"/>
          </a:p>
        </p:txBody>
      </p:sp>
    </p:spTree>
    <p:extLst>
      <p:ext uri="{BB962C8B-B14F-4D97-AF65-F5344CB8AC3E}">
        <p14:creationId xmlns:p14="http://schemas.microsoft.com/office/powerpoint/2010/main" val="3581293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62C94B3-CE11-49C0-887F-2891335DB7E8}"/>
              </a:ext>
            </a:extLst>
          </p:cNvPr>
          <p:cNvPicPr>
            <a:picLocks noChangeAspect="1"/>
          </p:cNvPicPr>
          <p:nvPr/>
        </p:nvPicPr>
        <p:blipFill>
          <a:blip r:embed="rId2"/>
          <a:stretch>
            <a:fillRect/>
          </a:stretch>
        </p:blipFill>
        <p:spPr>
          <a:xfrm>
            <a:off x="0" y="0"/>
            <a:ext cx="12192000" cy="6858000"/>
          </a:xfrm>
          <a:prstGeom prst="rect">
            <a:avLst/>
          </a:prstGeom>
        </p:spPr>
      </p:pic>
      <p:sp>
        <p:nvSpPr>
          <p:cNvPr id="5" name="Прямоугольник: скругленные углы 4">
            <a:extLst>
              <a:ext uri="{FF2B5EF4-FFF2-40B4-BE49-F238E27FC236}">
                <a16:creationId xmlns:a16="http://schemas.microsoft.com/office/drawing/2014/main" id="{D3BB725F-05F2-4D6C-8074-8C237D875CBF}"/>
              </a:ext>
            </a:extLst>
          </p:cNvPr>
          <p:cNvSpPr/>
          <p:nvPr/>
        </p:nvSpPr>
        <p:spPr>
          <a:xfrm>
            <a:off x="4303551" y="634767"/>
            <a:ext cx="3447875" cy="110175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786E8652-A248-4B8A-BD94-7156B9DF49C6}"/>
              </a:ext>
            </a:extLst>
          </p:cNvPr>
          <p:cNvSpPr>
            <a:spLocks noGrp="1"/>
          </p:cNvSpPr>
          <p:nvPr>
            <p:ph type="title"/>
          </p:nvPr>
        </p:nvSpPr>
        <p:spPr/>
        <p:txBody>
          <a:bodyPr/>
          <a:lstStyle/>
          <a:p>
            <a:r>
              <a:rPr lang="ru-RU" dirty="0"/>
              <a:t>                            </a:t>
            </a:r>
            <a:r>
              <a:rPr lang="ru-RU" sz="4800" u="sng" dirty="0">
                <a:effectLst>
                  <a:outerShdw blurRad="38100" dist="38100" dir="2700000" algn="tl">
                    <a:srgbClr val="000000">
                      <a:alpha val="43137"/>
                    </a:srgbClr>
                  </a:outerShdw>
                </a:effectLst>
              </a:rPr>
              <a:t>Проблема</a:t>
            </a:r>
            <a:endParaRPr lang="ru-RU" u="sng" dirty="0">
              <a:effectLst>
                <a:outerShdw blurRad="38100" dist="38100" dir="2700000" algn="tl">
                  <a:srgbClr val="000000">
                    <a:alpha val="43137"/>
                  </a:srgbClr>
                </a:outerShdw>
              </a:effectLst>
            </a:endParaRPr>
          </a:p>
        </p:txBody>
      </p:sp>
      <p:sp>
        <p:nvSpPr>
          <p:cNvPr id="6" name="Прямоугольник: скругленные углы 8">
            <a:extLst>
              <a:ext uri="{FF2B5EF4-FFF2-40B4-BE49-F238E27FC236}">
                <a16:creationId xmlns:a16="http://schemas.microsoft.com/office/drawing/2014/main" id="{6DE1BA33-B824-452B-B236-908B058188B1}"/>
              </a:ext>
            </a:extLst>
          </p:cNvPr>
          <p:cNvSpPr/>
          <p:nvPr/>
        </p:nvSpPr>
        <p:spPr>
          <a:xfrm>
            <a:off x="429387" y="2132827"/>
            <a:ext cx="7748328" cy="393629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3" name="Объект 2">
            <a:extLst>
              <a:ext uri="{FF2B5EF4-FFF2-40B4-BE49-F238E27FC236}">
                <a16:creationId xmlns:a16="http://schemas.microsoft.com/office/drawing/2014/main" id="{47140A5C-3910-499F-B1E8-3D19364B17B1}"/>
              </a:ext>
            </a:extLst>
          </p:cNvPr>
          <p:cNvSpPr>
            <a:spLocks noGrp="1"/>
          </p:cNvSpPr>
          <p:nvPr>
            <p:ph idx="1"/>
          </p:nvPr>
        </p:nvSpPr>
        <p:spPr/>
        <p:txBody>
          <a:bodyPr>
            <a:normAutofit lnSpcReduction="10000"/>
          </a:bodyPr>
          <a:lstStyle/>
          <a:p>
            <a:pPr marL="0" indent="0">
              <a:buNone/>
            </a:pPr>
            <a:r>
              <a:rPr lang="ru-RU" sz="6000" u="sng" dirty="0">
                <a:solidFill>
                  <a:schemeClr val="tx1"/>
                </a:solidFill>
                <a:effectLst>
                  <a:outerShdw blurRad="38100" dist="38100" dir="2700000" algn="tl">
                    <a:srgbClr val="000000">
                      <a:alpha val="43137"/>
                    </a:srgbClr>
                  </a:outerShdw>
                </a:effectLst>
              </a:rPr>
              <a:t>Неужели занятие пчеловодством так </a:t>
            </a:r>
          </a:p>
          <a:p>
            <a:pPr marL="0" indent="0">
              <a:buNone/>
            </a:pPr>
            <a:r>
              <a:rPr lang="ru-RU" sz="6000" u="sng" dirty="0">
                <a:solidFill>
                  <a:schemeClr val="tx1"/>
                </a:solidFill>
                <a:effectLst>
                  <a:outerShdw blurRad="38100" dist="38100" dir="2700000" algn="tl">
                    <a:srgbClr val="000000">
                      <a:alpha val="43137"/>
                    </a:srgbClr>
                  </a:outerShdw>
                </a:effectLst>
              </a:rPr>
              <a:t>полезно и </a:t>
            </a:r>
          </a:p>
          <a:p>
            <a:pPr marL="0" indent="0">
              <a:buNone/>
            </a:pPr>
            <a:r>
              <a:rPr lang="ru-RU" sz="6000" u="sng" dirty="0">
                <a:solidFill>
                  <a:schemeClr val="tx1"/>
                </a:solidFill>
                <a:effectLst>
                  <a:outerShdw blurRad="38100" dist="38100" dir="2700000" algn="tl">
                    <a:srgbClr val="000000">
                      <a:alpha val="43137"/>
                    </a:srgbClr>
                  </a:outerShdw>
                </a:effectLst>
              </a:rPr>
              <a:t>выгодно для семьи</a:t>
            </a:r>
            <a:r>
              <a:rPr lang="ru-RU" sz="6000" dirty="0">
                <a:solidFill>
                  <a:schemeClr val="tx1"/>
                </a:solidFill>
              </a:rPr>
              <a:t>?</a:t>
            </a:r>
          </a:p>
          <a:p>
            <a:endParaRPr lang="ru-RU" dirty="0"/>
          </a:p>
        </p:txBody>
      </p:sp>
    </p:spTree>
    <p:extLst>
      <p:ext uri="{BB962C8B-B14F-4D97-AF65-F5344CB8AC3E}">
        <p14:creationId xmlns:p14="http://schemas.microsoft.com/office/powerpoint/2010/main" val="51991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7A99A6C-060A-4F1E-9B99-6A9052B121BF}"/>
              </a:ext>
            </a:extLst>
          </p:cNvPr>
          <p:cNvPicPr>
            <a:picLocks noChangeAspect="1"/>
          </p:cNvPicPr>
          <p:nvPr/>
        </p:nvPicPr>
        <p:blipFill>
          <a:blip r:embed="rId2"/>
          <a:stretch>
            <a:fillRect/>
          </a:stretch>
        </p:blipFill>
        <p:spPr>
          <a:xfrm>
            <a:off x="0" y="0"/>
            <a:ext cx="12192000" cy="6858000"/>
          </a:xfrm>
          <a:prstGeom prst="rect">
            <a:avLst/>
          </a:prstGeom>
        </p:spPr>
      </p:pic>
      <p:sp>
        <p:nvSpPr>
          <p:cNvPr id="7" name="Прямоугольник: скругленные углы 6">
            <a:extLst>
              <a:ext uri="{FF2B5EF4-FFF2-40B4-BE49-F238E27FC236}">
                <a16:creationId xmlns:a16="http://schemas.microsoft.com/office/drawing/2014/main" id="{5FDDC918-FC04-4AB1-A1D0-BBDCFC5DFAF4}"/>
              </a:ext>
            </a:extLst>
          </p:cNvPr>
          <p:cNvSpPr/>
          <p:nvPr/>
        </p:nvSpPr>
        <p:spPr>
          <a:xfrm>
            <a:off x="513675" y="412024"/>
            <a:ext cx="2306973" cy="8556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ln w="0"/>
              <a:solidFill>
                <a:schemeClr val="tx1"/>
              </a:solidFill>
              <a:effectLst>
                <a:outerShdw blurRad="38100" dist="19050" dir="2700000" algn="tl" rotWithShape="0">
                  <a:schemeClr val="dk1">
                    <a:alpha val="40000"/>
                  </a:schemeClr>
                </a:outerShdw>
              </a:effectLst>
            </a:endParaRPr>
          </a:p>
        </p:txBody>
      </p:sp>
      <p:sp>
        <p:nvSpPr>
          <p:cNvPr id="2" name="Заголовок 1">
            <a:extLst>
              <a:ext uri="{FF2B5EF4-FFF2-40B4-BE49-F238E27FC236}">
                <a16:creationId xmlns:a16="http://schemas.microsoft.com/office/drawing/2014/main" id="{3AB20B57-A33C-43AA-9533-3A090929878C}"/>
              </a:ext>
            </a:extLst>
          </p:cNvPr>
          <p:cNvSpPr>
            <a:spLocks noGrp="1"/>
          </p:cNvSpPr>
          <p:nvPr>
            <p:ph type="title"/>
          </p:nvPr>
        </p:nvSpPr>
        <p:spPr>
          <a:xfrm>
            <a:off x="619414" y="441821"/>
            <a:ext cx="8596668" cy="1320800"/>
          </a:xfrm>
        </p:spPr>
        <p:txBody>
          <a:bodyPr/>
          <a:lstStyle/>
          <a:p>
            <a:r>
              <a:rPr lang="ru-RU" dirty="0">
                <a:effectLst>
                  <a:outerShdw blurRad="38100" dist="38100" dir="2700000" algn="tl">
                    <a:srgbClr val="000000">
                      <a:alpha val="43137"/>
                    </a:srgbClr>
                  </a:outerShdw>
                </a:effectLst>
              </a:rPr>
              <a:t>Гипотеза</a:t>
            </a:r>
          </a:p>
        </p:txBody>
      </p:sp>
      <p:sp>
        <p:nvSpPr>
          <p:cNvPr id="9" name="Прямоугольник: скругленные углы 8">
            <a:extLst>
              <a:ext uri="{FF2B5EF4-FFF2-40B4-BE49-F238E27FC236}">
                <a16:creationId xmlns:a16="http://schemas.microsoft.com/office/drawing/2014/main" id="{6DE1BA33-B824-452B-B236-908B058188B1}"/>
              </a:ext>
            </a:extLst>
          </p:cNvPr>
          <p:cNvSpPr/>
          <p:nvPr/>
        </p:nvSpPr>
        <p:spPr>
          <a:xfrm>
            <a:off x="234892" y="1488612"/>
            <a:ext cx="9007665" cy="36067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3" name="Объект 2">
            <a:extLst>
              <a:ext uri="{FF2B5EF4-FFF2-40B4-BE49-F238E27FC236}">
                <a16:creationId xmlns:a16="http://schemas.microsoft.com/office/drawing/2014/main" id="{EE0BD669-5E2D-41CE-ACB2-78C56FDB3029}"/>
              </a:ext>
            </a:extLst>
          </p:cNvPr>
          <p:cNvSpPr>
            <a:spLocks noGrp="1"/>
          </p:cNvSpPr>
          <p:nvPr>
            <p:ph idx="1"/>
          </p:nvPr>
        </p:nvSpPr>
        <p:spPr>
          <a:xfrm>
            <a:off x="492777" y="1488613"/>
            <a:ext cx="8596668" cy="3880773"/>
          </a:xfrm>
        </p:spPr>
        <p:txBody>
          <a:bodyPr>
            <a:normAutofit fontScale="85000" lnSpcReduction="10000"/>
          </a:bodyPr>
          <a:lstStyle/>
          <a:p>
            <a:pPr marL="0" indent="0">
              <a:buNone/>
            </a:pPr>
            <a:r>
              <a:rPr lang="ru-RU" sz="4400" u="sng" dirty="0">
                <a:solidFill>
                  <a:schemeClr val="tx1"/>
                </a:solidFill>
                <a:effectLst>
                  <a:outerShdw blurRad="38100" dist="38100" dir="2700000" algn="tl">
                    <a:srgbClr val="000000">
                      <a:alpha val="43137"/>
                    </a:srgbClr>
                  </a:outerShdw>
                </a:effectLst>
              </a:rPr>
              <a:t>Пчеловодство</a:t>
            </a:r>
            <a:r>
              <a:rPr lang="ru-RU" sz="4400" dirty="0">
                <a:solidFill>
                  <a:schemeClr val="tx1"/>
                </a:solidFill>
                <a:effectLst>
                  <a:outerShdw blurRad="38100" dist="38100" dir="2700000" algn="tl">
                    <a:srgbClr val="000000">
                      <a:alpha val="43137"/>
                    </a:srgbClr>
                  </a:outerShdw>
                </a:effectLst>
              </a:rPr>
              <a:t> - это не только одна из отраслей сельского хозяйства, занимающаяся разведением пчел с целью дальнейшего получения меда, воска, маточного молочка, прополиса, подмора и пчелиного яда, но и стабильный вид бизнеса.</a:t>
            </a:r>
          </a:p>
        </p:txBody>
      </p:sp>
    </p:spTree>
    <p:extLst>
      <p:ext uri="{BB962C8B-B14F-4D97-AF65-F5344CB8AC3E}">
        <p14:creationId xmlns:p14="http://schemas.microsoft.com/office/powerpoint/2010/main" val="195209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2DAB6BB-6610-45B7-A3DE-EE24DD98C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7" y="0"/>
            <a:ext cx="12234254" cy="6857999"/>
          </a:xfrm>
          <a:prstGeom prst="rect">
            <a:avLst/>
          </a:prstGeom>
        </p:spPr>
      </p:pic>
      <p:sp>
        <p:nvSpPr>
          <p:cNvPr id="12" name="Прямоугольник 11">
            <a:extLst>
              <a:ext uri="{FF2B5EF4-FFF2-40B4-BE49-F238E27FC236}">
                <a16:creationId xmlns:a16="http://schemas.microsoft.com/office/drawing/2014/main" id="{8CADD8C4-23FC-4606-83C4-B5C01EC5A8A0}"/>
              </a:ext>
            </a:extLst>
          </p:cNvPr>
          <p:cNvSpPr/>
          <p:nvPr/>
        </p:nvSpPr>
        <p:spPr>
          <a:xfrm>
            <a:off x="-21127" y="-1"/>
            <a:ext cx="12234254" cy="685800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ru-RU"/>
          </a:p>
        </p:txBody>
      </p:sp>
      <p:sp>
        <p:nvSpPr>
          <p:cNvPr id="7" name="Прямоугольник: скругленные углы 8">
            <a:extLst>
              <a:ext uri="{FF2B5EF4-FFF2-40B4-BE49-F238E27FC236}">
                <a16:creationId xmlns:a16="http://schemas.microsoft.com/office/drawing/2014/main" id="{6DE1BA33-B824-452B-B236-908B058188B1}"/>
              </a:ext>
            </a:extLst>
          </p:cNvPr>
          <p:cNvSpPr/>
          <p:nvPr/>
        </p:nvSpPr>
        <p:spPr>
          <a:xfrm>
            <a:off x="343249" y="291579"/>
            <a:ext cx="9474082" cy="413079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2F451566-D68B-4831-AE25-0696E7566161}"/>
              </a:ext>
            </a:extLst>
          </p:cNvPr>
          <p:cNvSpPr>
            <a:spLocks noGrp="1"/>
          </p:cNvSpPr>
          <p:nvPr>
            <p:ph type="title"/>
          </p:nvPr>
        </p:nvSpPr>
        <p:spPr>
          <a:xfrm>
            <a:off x="343249" y="413016"/>
            <a:ext cx="10515600" cy="1325563"/>
          </a:xfrm>
        </p:spPr>
        <p:txBody>
          <a:bodyPr>
            <a:noAutofit/>
          </a:bodyPr>
          <a:lstStyle/>
          <a:p>
            <a:r>
              <a:rPr lang="ru-RU" sz="4400" dirty="0">
                <a:ln w="0"/>
                <a:solidFill>
                  <a:schemeClr val="tx1"/>
                </a:solidFill>
                <a:effectLst>
                  <a:outerShdw blurRad="38100" dist="19050" dir="2700000" algn="tl" rotWithShape="0">
                    <a:schemeClr val="dk1">
                      <a:alpha val="40000"/>
                    </a:schemeClr>
                  </a:outerShdw>
                </a:effectLst>
              </a:rPr>
              <a:t>Объект: </a:t>
            </a:r>
            <a:br>
              <a:rPr lang="ru-RU" sz="4400" dirty="0">
                <a:ln w="0"/>
                <a:solidFill>
                  <a:schemeClr val="tx1"/>
                </a:solidFill>
                <a:effectLst>
                  <a:outerShdw blurRad="38100" dist="19050" dir="2700000" algn="tl" rotWithShape="0">
                    <a:schemeClr val="dk1">
                      <a:alpha val="40000"/>
                    </a:schemeClr>
                  </a:outerShdw>
                </a:effectLst>
              </a:rPr>
            </a:br>
            <a:r>
              <a:rPr lang="ru-RU" sz="4400" dirty="0">
                <a:ln w="0"/>
                <a:solidFill>
                  <a:schemeClr val="tx1"/>
                </a:solidFill>
                <a:effectLst>
                  <a:outerShdw blurRad="38100" dist="19050" dir="2700000" algn="tl" rotWithShape="0">
                    <a:schemeClr val="dk1">
                      <a:alpha val="40000"/>
                    </a:schemeClr>
                  </a:outerShdw>
                </a:effectLst>
              </a:rPr>
              <a:t>пасечное хозяйство в нашей семье, семье  Мгдеевых</a:t>
            </a:r>
            <a:br>
              <a:rPr lang="ru-RU" sz="4400" dirty="0">
                <a:ln w="0"/>
                <a:effectLst>
                  <a:outerShdw blurRad="38100" dist="25400" dir="5400000" algn="ctr" rotWithShape="0">
                    <a:srgbClr val="6E747A">
                      <a:alpha val="43000"/>
                    </a:srgbClr>
                  </a:outerShdw>
                </a:effectLst>
              </a:rPr>
            </a:br>
            <a:endParaRPr lang="ru-RU" sz="4400" dirty="0">
              <a:ln w="0"/>
              <a:effectLst>
                <a:outerShdw blurRad="38100" dist="25400" dir="5400000" algn="ctr" rotWithShape="0">
                  <a:srgbClr val="6E747A">
                    <a:alpha val="43000"/>
                  </a:srgbClr>
                </a:outerShdw>
              </a:effectLst>
            </a:endParaRPr>
          </a:p>
        </p:txBody>
      </p:sp>
      <p:sp>
        <p:nvSpPr>
          <p:cNvPr id="3" name="Объект 2">
            <a:extLst>
              <a:ext uri="{FF2B5EF4-FFF2-40B4-BE49-F238E27FC236}">
                <a16:creationId xmlns:a16="http://schemas.microsoft.com/office/drawing/2014/main" id="{B04B90BE-105C-4EC3-B411-BC2C2F86FE46}"/>
              </a:ext>
            </a:extLst>
          </p:cNvPr>
          <p:cNvSpPr>
            <a:spLocks noGrp="1"/>
          </p:cNvSpPr>
          <p:nvPr>
            <p:ph idx="1"/>
          </p:nvPr>
        </p:nvSpPr>
        <p:spPr>
          <a:xfrm>
            <a:off x="343249" y="2606878"/>
            <a:ext cx="10515600" cy="4351338"/>
          </a:xfrm>
        </p:spPr>
        <p:txBody>
          <a:bodyPr/>
          <a:lstStyle/>
          <a:p>
            <a:pPr marL="0" indent="0">
              <a:buNone/>
            </a:pPr>
            <a:r>
              <a:rPr lang="ru-RU" sz="4800" dirty="0">
                <a:ln w="0"/>
                <a:solidFill>
                  <a:schemeClr val="tx1"/>
                </a:solidFill>
                <a:effectLst>
                  <a:outerShdw blurRad="38100" dist="25400" dir="5400000" algn="ctr" rotWithShape="0">
                    <a:srgbClr val="6E747A">
                      <a:alpha val="43000"/>
                    </a:srgbClr>
                  </a:outerShdw>
                </a:effectLst>
                <a:latin typeface="+mj-lt"/>
              </a:rPr>
              <a:t>Предмет исследования:</a:t>
            </a:r>
          </a:p>
          <a:p>
            <a:pPr marL="0" indent="0">
              <a:buNone/>
            </a:pPr>
            <a:r>
              <a:rPr lang="ru-RU" sz="4800" dirty="0">
                <a:ln w="0"/>
                <a:solidFill>
                  <a:schemeClr val="tx1"/>
                </a:solidFill>
                <a:effectLst>
                  <a:outerShdw blurRad="38100" dist="25400" dir="5400000" algn="ctr" rotWithShape="0">
                    <a:srgbClr val="6E747A">
                      <a:alpha val="43000"/>
                    </a:srgbClr>
                  </a:outerShdw>
                </a:effectLst>
                <a:latin typeface="+mj-lt"/>
              </a:rPr>
              <a:t>Прибыль от продажи меда</a:t>
            </a:r>
          </a:p>
          <a:p>
            <a:endParaRPr lang="ru-RU"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11806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59C0653-E5A9-4170-9DD2-521A0C387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779" y="0"/>
            <a:ext cx="9686441" cy="6858000"/>
          </a:xfrm>
          <a:prstGeom prst="rect">
            <a:avLst/>
          </a:prstGeom>
        </p:spPr>
      </p:pic>
      <p:pic>
        <p:nvPicPr>
          <p:cNvPr id="8" name="Рисунок 7">
            <a:extLst>
              <a:ext uri="{FF2B5EF4-FFF2-40B4-BE49-F238E27FC236}">
                <a16:creationId xmlns:a16="http://schemas.microsoft.com/office/drawing/2014/main" id="{DADC31A8-C4A5-4055-B0EE-808AE4967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Прямоугольник 3">
            <a:extLst>
              <a:ext uri="{FF2B5EF4-FFF2-40B4-BE49-F238E27FC236}">
                <a16:creationId xmlns:a16="http://schemas.microsoft.com/office/drawing/2014/main" id="{A28FEAAF-1874-49AB-9407-E2BB3DA155CB}"/>
              </a:ext>
            </a:extLst>
          </p:cNvPr>
          <p:cNvSpPr/>
          <p:nvPr/>
        </p:nvSpPr>
        <p:spPr>
          <a:xfrm>
            <a:off x="0" y="0"/>
            <a:ext cx="12192000" cy="685799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ru-RU"/>
          </a:p>
        </p:txBody>
      </p:sp>
      <p:sp>
        <p:nvSpPr>
          <p:cNvPr id="7" name="Прямоугольник: скругленные углы 6">
            <a:extLst>
              <a:ext uri="{FF2B5EF4-FFF2-40B4-BE49-F238E27FC236}">
                <a16:creationId xmlns:a16="http://schemas.microsoft.com/office/drawing/2014/main" id="{5FDDC918-FC04-4AB1-A1D0-BBDCFC5DFAF4}"/>
              </a:ext>
            </a:extLst>
          </p:cNvPr>
          <p:cNvSpPr/>
          <p:nvPr/>
        </p:nvSpPr>
        <p:spPr>
          <a:xfrm>
            <a:off x="216741" y="168494"/>
            <a:ext cx="3474110" cy="102416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ln w="0"/>
              <a:solidFill>
                <a:schemeClr val="tx1"/>
              </a:solidFill>
              <a:effectLst>
                <a:outerShdw blurRad="38100" dist="19050" dir="2700000" algn="tl" rotWithShape="0">
                  <a:schemeClr val="dk1">
                    <a:alpha val="40000"/>
                  </a:schemeClr>
                </a:outerShdw>
              </a:effectLst>
            </a:endParaRPr>
          </a:p>
        </p:txBody>
      </p:sp>
      <p:sp>
        <p:nvSpPr>
          <p:cNvPr id="2" name="Заголовок 1">
            <a:extLst>
              <a:ext uri="{FF2B5EF4-FFF2-40B4-BE49-F238E27FC236}">
                <a16:creationId xmlns:a16="http://schemas.microsoft.com/office/drawing/2014/main" id="{72BC600F-0DB6-4335-8104-7E5D24652BD4}"/>
              </a:ext>
            </a:extLst>
          </p:cNvPr>
          <p:cNvSpPr>
            <a:spLocks noGrp="1"/>
          </p:cNvSpPr>
          <p:nvPr>
            <p:ph type="title"/>
          </p:nvPr>
        </p:nvSpPr>
        <p:spPr>
          <a:xfrm>
            <a:off x="216742" y="0"/>
            <a:ext cx="10515600" cy="1325563"/>
          </a:xfrm>
        </p:spPr>
        <p:txBody>
          <a:bodyPr>
            <a:normAutofit/>
          </a:bodyPr>
          <a:lstStyle/>
          <a:p>
            <a:r>
              <a:rPr lang="ru-RU" sz="7200" dirty="0"/>
              <a:t>Методы</a:t>
            </a:r>
          </a:p>
        </p:txBody>
      </p:sp>
      <p:sp>
        <p:nvSpPr>
          <p:cNvPr id="9" name="Прямоугольник: скругленные углы 8">
            <a:extLst>
              <a:ext uri="{FF2B5EF4-FFF2-40B4-BE49-F238E27FC236}">
                <a16:creationId xmlns:a16="http://schemas.microsoft.com/office/drawing/2014/main" id="{6DE1BA33-B824-452B-B236-908B058188B1}"/>
              </a:ext>
            </a:extLst>
          </p:cNvPr>
          <p:cNvSpPr/>
          <p:nvPr/>
        </p:nvSpPr>
        <p:spPr>
          <a:xfrm>
            <a:off x="0" y="1192663"/>
            <a:ext cx="4314305" cy="337102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3" name="Объект 2">
            <a:extLst>
              <a:ext uri="{FF2B5EF4-FFF2-40B4-BE49-F238E27FC236}">
                <a16:creationId xmlns:a16="http://schemas.microsoft.com/office/drawing/2014/main" id="{FCA3CAB9-7734-406A-89B2-2408E08A6E76}"/>
              </a:ext>
            </a:extLst>
          </p:cNvPr>
          <p:cNvSpPr>
            <a:spLocks noGrp="1"/>
          </p:cNvSpPr>
          <p:nvPr>
            <p:ph idx="1"/>
          </p:nvPr>
        </p:nvSpPr>
        <p:spPr>
          <a:xfrm>
            <a:off x="320181" y="1192664"/>
            <a:ext cx="10515600" cy="4351338"/>
          </a:xfrm>
        </p:spPr>
        <p:txBody>
          <a:bodyPr/>
          <a:lstStyle/>
          <a:p>
            <a:pPr marL="0" indent="0">
              <a:buNone/>
            </a:pPr>
            <a:r>
              <a:rPr lang="ru-RU" sz="4800" dirty="0">
                <a:ln w="0"/>
                <a:solidFill>
                  <a:schemeClr val="tx1"/>
                </a:solidFill>
                <a:effectLst>
                  <a:outerShdw blurRad="38100" dist="19050" dir="2700000" algn="tl" rotWithShape="0">
                    <a:schemeClr val="dk1">
                      <a:alpha val="40000"/>
                    </a:schemeClr>
                  </a:outerShdw>
                </a:effectLst>
              </a:rPr>
              <a:t>Наблюдение</a:t>
            </a:r>
            <a:r>
              <a:rPr lang="ru-RU" sz="4800" dirty="0"/>
              <a:t>.</a:t>
            </a:r>
          </a:p>
          <a:p>
            <a:pPr marL="0" indent="0">
              <a:buNone/>
            </a:pPr>
            <a:r>
              <a:rPr lang="ru-RU" sz="4800" dirty="0"/>
              <a:t> </a:t>
            </a:r>
            <a:r>
              <a:rPr lang="ru-RU" sz="4800" dirty="0">
                <a:ln w="0"/>
                <a:solidFill>
                  <a:schemeClr val="tx1"/>
                </a:solidFill>
                <a:effectLst>
                  <a:outerShdw blurRad="38100" dist="19050" dir="2700000" algn="tl" rotWithShape="0">
                    <a:schemeClr val="dk1">
                      <a:alpha val="40000"/>
                    </a:schemeClr>
                  </a:outerShdw>
                </a:effectLst>
              </a:rPr>
              <a:t>Сравнение</a:t>
            </a:r>
            <a:r>
              <a:rPr lang="ru-RU" sz="4800" dirty="0"/>
              <a:t>.</a:t>
            </a:r>
          </a:p>
          <a:p>
            <a:pPr marL="0" indent="0">
              <a:buNone/>
            </a:pPr>
            <a:r>
              <a:rPr lang="ru-RU" sz="4800" dirty="0"/>
              <a:t> </a:t>
            </a:r>
            <a:r>
              <a:rPr lang="ru-RU" sz="4800" dirty="0">
                <a:ln w="0"/>
                <a:solidFill>
                  <a:schemeClr val="tx1"/>
                </a:solidFill>
                <a:effectLst>
                  <a:outerShdw blurRad="38100" dist="19050" dir="2700000" algn="tl" rotWithShape="0">
                    <a:schemeClr val="dk1">
                      <a:alpha val="40000"/>
                    </a:schemeClr>
                  </a:outerShdw>
                </a:effectLst>
              </a:rPr>
              <a:t>Интервью</a:t>
            </a:r>
            <a:r>
              <a:rPr lang="ru-RU" sz="4800" dirty="0"/>
              <a:t>.</a:t>
            </a:r>
          </a:p>
          <a:p>
            <a:pPr marL="0" indent="0">
              <a:buNone/>
            </a:pPr>
            <a:r>
              <a:rPr lang="ru-RU" sz="4800" dirty="0"/>
              <a:t> </a:t>
            </a:r>
            <a:r>
              <a:rPr lang="ru-RU" sz="4800" dirty="0">
                <a:ln w="0"/>
                <a:solidFill>
                  <a:schemeClr val="tx1"/>
                </a:solidFill>
                <a:effectLst>
                  <a:outerShdw blurRad="38100" dist="19050" dir="2700000" algn="tl" rotWithShape="0">
                    <a:schemeClr val="dk1">
                      <a:alpha val="40000"/>
                    </a:schemeClr>
                  </a:outerShdw>
                </a:effectLst>
              </a:rPr>
              <a:t>Анализ</a:t>
            </a:r>
            <a:r>
              <a:rPr lang="ru-RU" sz="4800" dirty="0"/>
              <a:t>.</a:t>
            </a:r>
          </a:p>
          <a:p>
            <a:endParaRPr lang="ru-RU" dirty="0"/>
          </a:p>
        </p:txBody>
      </p:sp>
    </p:spTree>
    <p:extLst>
      <p:ext uri="{BB962C8B-B14F-4D97-AF65-F5344CB8AC3E}">
        <p14:creationId xmlns:p14="http://schemas.microsoft.com/office/powerpoint/2010/main" val="121925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73DE2144-4809-44FC-9A0C-331597CF492C}"/>
              </a:ext>
            </a:extLst>
          </p:cNvPr>
          <p:cNvSpPr>
            <a:spLocks noGrp="1"/>
          </p:cNvSpPr>
          <p:nvPr>
            <p:ph type="title"/>
          </p:nvPr>
        </p:nvSpPr>
        <p:spPr>
          <a:xfrm>
            <a:off x="3052894" y="3771055"/>
            <a:ext cx="10515600" cy="1325563"/>
          </a:xfrm>
        </p:spPr>
        <p:txBody>
          <a:bodyPr>
            <a:noAutofit/>
          </a:bodyPr>
          <a:lstStyle/>
          <a:p>
            <a:r>
              <a:rPr lang="ru-RU" sz="9600" b="1" dirty="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rPr>
              <a:t>Что</a:t>
            </a:r>
            <a:r>
              <a:rPr lang="ru-RU" sz="8800" b="1" dirty="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rPr>
              <a:t> это за продукт мёд?</a:t>
            </a:r>
            <a:br>
              <a:rPr lang="ru-RU" sz="8800" b="1" dirty="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rPr>
            </a:br>
            <a:endParaRPr lang="ru-RU" sz="8800" b="1" dirty="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endParaRPr>
          </a:p>
        </p:txBody>
      </p:sp>
      <p:pic>
        <p:nvPicPr>
          <p:cNvPr id="7" name="Рисунок 6">
            <a:extLst>
              <a:ext uri="{FF2B5EF4-FFF2-40B4-BE49-F238E27FC236}">
                <a16:creationId xmlns:a16="http://schemas.microsoft.com/office/drawing/2014/main" id="{88C2F19A-E6BE-4B04-989F-6E44567EBD48}"/>
              </a:ext>
            </a:extLst>
          </p:cNvPr>
          <p:cNvPicPr>
            <a:picLocks noChangeAspect="1"/>
          </p:cNvPicPr>
          <p:nvPr/>
        </p:nvPicPr>
        <p:blipFill>
          <a:blip r:embed="rId2"/>
          <a:stretch>
            <a:fillRect/>
          </a:stretch>
        </p:blipFill>
        <p:spPr>
          <a:xfrm>
            <a:off x="0" y="0"/>
            <a:ext cx="12192000" cy="6858417"/>
          </a:xfrm>
          <a:prstGeom prst="rect">
            <a:avLst/>
          </a:prstGeom>
        </p:spPr>
      </p:pic>
      <p:sp>
        <p:nvSpPr>
          <p:cNvPr id="3" name="Объект 2">
            <a:extLst>
              <a:ext uri="{FF2B5EF4-FFF2-40B4-BE49-F238E27FC236}">
                <a16:creationId xmlns:a16="http://schemas.microsoft.com/office/drawing/2014/main" id="{EA47C518-84A4-4554-8CD9-287D89BB004B}"/>
              </a:ext>
            </a:extLst>
          </p:cNvPr>
          <p:cNvSpPr>
            <a:spLocks noGrp="1"/>
          </p:cNvSpPr>
          <p:nvPr>
            <p:ph idx="1"/>
          </p:nvPr>
        </p:nvSpPr>
        <p:spPr>
          <a:xfrm>
            <a:off x="4186636" y="-187855"/>
            <a:ext cx="9445641" cy="4146765"/>
          </a:xfrm>
        </p:spPr>
        <p:txBody>
          <a:bodyPr>
            <a:normAutofit/>
          </a:bodyPr>
          <a:lstStyle/>
          <a:p>
            <a:pPr marL="0" indent="0">
              <a:buNone/>
            </a:pPr>
            <a:r>
              <a:rPr lang="ru-RU" sz="8000" dirty="0">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rPr>
              <a:t>Что это за </a:t>
            </a:r>
          </a:p>
          <a:p>
            <a:pPr marL="0" indent="0">
              <a:buNone/>
            </a:pPr>
            <a:r>
              <a:rPr lang="ru-RU" sz="8000" dirty="0">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rPr>
              <a:t>продукт мёд?</a:t>
            </a:r>
          </a:p>
          <a:p>
            <a:endParaRPr lang="ru-RU" sz="8000" dirty="0">
              <a:solidFill>
                <a:schemeClr val="accent6">
                  <a:lumMod val="75000"/>
                </a:schemeClr>
              </a:solidFill>
            </a:endParaRPr>
          </a:p>
        </p:txBody>
      </p:sp>
    </p:spTree>
    <p:extLst>
      <p:ext uri="{BB962C8B-B14F-4D97-AF65-F5344CB8AC3E}">
        <p14:creationId xmlns:p14="http://schemas.microsoft.com/office/powerpoint/2010/main" val="309326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0CA48C7-3B75-45EC-9FF8-EC36DD38DFB7}"/>
              </a:ext>
            </a:extLst>
          </p:cNvPr>
          <p:cNvPicPr>
            <a:picLocks noChangeAspect="1"/>
          </p:cNvPicPr>
          <p:nvPr/>
        </p:nvPicPr>
        <p:blipFill>
          <a:blip r:embed="rId2"/>
          <a:stretch>
            <a:fillRect/>
          </a:stretch>
        </p:blipFill>
        <p:spPr>
          <a:xfrm>
            <a:off x="0" y="0"/>
            <a:ext cx="12191999" cy="6858000"/>
          </a:xfrm>
          <a:prstGeom prst="rect">
            <a:avLst/>
          </a:prstGeom>
        </p:spPr>
      </p:pic>
      <p:sp>
        <p:nvSpPr>
          <p:cNvPr id="3" name="Объект 2">
            <a:extLst>
              <a:ext uri="{FF2B5EF4-FFF2-40B4-BE49-F238E27FC236}">
                <a16:creationId xmlns:a16="http://schemas.microsoft.com/office/drawing/2014/main" id="{A285AA1C-C6AE-492F-BC86-8E4A57FD2259}"/>
              </a:ext>
            </a:extLst>
          </p:cNvPr>
          <p:cNvSpPr>
            <a:spLocks noGrp="1"/>
          </p:cNvSpPr>
          <p:nvPr>
            <p:ph idx="1"/>
          </p:nvPr>
        </p:nvSpPr>
        <p:spPr>
          <a:xfrm>
            <a:off x="159390" y="1392443"/>
            <a:ext cx="11878811" cy="5314426"/>
          </a:xfrm>
        </p:spPr>
        <p:txBody>
          <a:bodyPr>
            <a:normAutofit/>
          </a:bodyPr>
          <a:lstStyle/>
          <a:p>
            <a:pPr marL="0" indent="0">
              <a:buNone/>
            </a:pPr>
            <a:r>
              <a:rPr lang="ru-RU" sz="2800" dirty="0">
                <a:solidFill>
                  <a:schemeClr val="tx1"/>
                </a:solidFill>
              </a:rPr>
              <a:t>Все мы знаем, что мед бывает разным. Он может быть более плотным или более жидким, почти белым или совсем коричневым. Однако основным показателем разделения меда на сорта является его происхождение. По этому критерию мед делится на цветочный и падевый.</a:t>
            </a:r>
          </a:p>
          <a:p>
            <a:pPr marL="0" indent="0">
              <a:buNone/>
            </a:pPr>
            <a:r>
              <a:rPr lang="ru-RU" sz="1600" u="sng" dirty="0">
                <a:solidFill>
                  <a:schemeClr val="accent6">
                    <a:lumMod val="50000"/>
                  </a:schemeClr>
                </a:solidFill>
              </a:rPr>
              <a:t>1.Падевый мед </a:t>
            </a:r>
            <a:r>
              <a:rPr lang="ru-RU" sz="1600" dirty="0">
                <a:solidFill>
                  <a:schemeClr val="accent6">
                    <a:lumMod val="50000"/>
                  </a:schemeClr>
                </a:solidFill>
              </a:rPr>
              <a:t>– </a:t>
            </a:r>
            <a:r>
              <a:rPr lang="ru-RU" sz="1600" dirty="0">
                <a:solidFill>
                  <a:schemeClr val="tx1"/>
                </a:solidFill>
              </a:rPr>
              <a:t>это мед, который пчелы вырабатывают в жаркое засушливое лето не из нектара цветочных растений, а из сладких выделений некоторых насекомых: тли, листоблошки, червеца (падевый мед животного происхождения) и из медвяной росы – сахаристых веществ некоторых растений, таких как липа, пихта, ель, дуб, ива, клен, яблоня, орешник, лиственница, осина, вяз, сосна, роза, груша, слива ( падевый мед растительного происхождения).</a:t>
            </a:r>
          </a:p>
          <a:p>
            <a:pPr marL="0" indent="0">
              <a:buNone/>
            </a:pPr>
            <a:r>
              <a:rPr lang="ru-RU" sz="1600" u="sng" dirty="0">
                <a:solidFill>
                  <a:schemeClr val="accent6">
                    <a:lumMod val="50000"/>
                  </a:schemeClr>
                </a:solidFill>
              </a:rPr>
              <a:t>2.Цветочный мед- </a:t>
            </a:r>
            <a:r>
              <a:rPr lang="ru-RU" sz="1600" dirty="0">
                <a:solidFill>
                  <a:schemeClr val="tx1"/>
                </a:solidFill>
              </a:rPr>
              <a:t>это такой тип меда, который производится из нектара, собираемого пчелами с цветков растений. Он высоко цениться на рынке из-за своего замечательного вкуса и аромата, причем чистый мед ценится больше, чем смешанный.</a:t>
            </a:r>
          </a:p>
        </p:txBody>
      </p:sp>
      <p:sp>
        <p:nvSpPr>
          <p:cNvPr id="6" name="Прямоугольник: скругленные углы 5">
            <a:extLst>
              <a:ext uri="{FF2B5EF4-FFF2-40B4-BE49-F238E27FC236}">
                <a16:creationId xmlns:a16="http://schemas.microsoft.com/office/drawing/2014/main" id="{0A6C8B64-0EE5-4632-951B-312633DD2142}"/>
              </a:ext>
            </a:extLst>
          </p:cNvPr>
          <p:cNvSpPr/>
          <p:nvPr/>
        </p:nvSpPr>
        <p:spPr>
          <a:xfrm>
            <a:off x="159390" y="117394"/>
            <a:ext cx="4848837" cy="1258348"/>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51E4C7F3-9E81-47AF-9ADD-EEBC249593FA}"/>
              </a:ext>
            </a:extLst>
          </p:cNvPr>
          <p:cNvSpPr>
            <a:spLocks noGrp="1"/>
          </p:cNvSpPr>
          <p:nvPr>
            <p:ph type="title"/>
          </p:nvPr>
        </p:nvSpPr>
        <p:spPr>
          <a:xfrm>
            <a:off x="293615" y="134095"/>
            <a:ext cx="10515600" cy="1325563"/>
          </a:xfrm>
        </p:spPr>
        <p:txBody>
          <a:bodyPr>
            <a:normAutofit fontScale="90000"/>
          </a:bodyPr>
          <a:lstStyle/>
          <a:p>
            <a:r>
              <a:rPr lang="ru-RU" sz="6600" dirty="0">
                <a:solidFill>
                  <a:schemeClr val="accent6">
                    <a:lumMod val="50000"/>
                  </a:schemeClr>
                </a:solidFill>
              </a:rPr>
              <a:t>Виды мёда</a:t>
            </a:r>
            <a:br>
              <a:rPr lang="ru-RU" dirty="0"/>
            </a:br>
            <a:endParaRPr lang="ru-RU" dirty="0"/>
          </a:p>
        </p:txBody>
      </p:sp>
    </p:spTree>
    <p:extLst>
      <p:ext uri="{BB962C8B-B14F-4D97-AF65-F5344CB8AC3E}">
        <p14:creationId xmlns:p14="http://schemas.microsoft.com/office/powerpoint/2010/main" val="927932891"/>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256</TotalTime>
  <Words>759</Words>
  <Application>Microsoft Macintosh PowerPoint</Application>
  <PresentationFormat>Широкоэкранный</PresentationFormat>
  <Paragraphs>66</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Arial Black</vt:lpstr>
      <vt:lpstr>Trebuchet MS</vt:lpstr>
      <vt:lpstr>Wingdings 3</vt:lpstr>
      <vt:lpstr>Аспект</vt:lpstr>
      <vt:lpstr>    «Пчеловодство»</vt:lpstr>
      <vt:lpstr>План работы: </vt:lpstr>
      <vt:lpstr>Цель:  Показать, что медовый бизнес  – прибыльное занятие </vt:lpstr>
      <vt:lpstr>                            Проблема</vt:lpstr>
      <vt:lpstr>Гипотеза</vt:lpstr>
      <vt:lpstr>Объект:  пасечное хозяйство в нашей семье, семье  Мгдеевых </vt:lpstr>
      <vt:lpstr>Методы</vt:lpstr>
      <vt:lpstr>Что это за продукт мёд? </vt:lpstr>
      <vt:lpstr>Виды мёда </vt:lpstr>
      <vt:lpstr>Целебные свойства мёда </vt:lpstr>
      <vt:lpstr>Где применяется мёд? </vt:lpstr>
      <vt:lpstr>Математические расчеты расходов, доходов, прибыли </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«Пчеловодство»</dc:title>
  <dc:creator>Admin</dc:creator>
  <cp:lastModifiedBy>Microsoft Office User</cp:lastModifiedBy>
  <cp:revision>23</cp:revision>
  <dcterms:created xsi:type="dcterms:W3CDTF">2025-01-31T09:06:17Z</dcterms:created>
  <dcterms:modified xsi:type="dcterms:W3CDTF">2025-05-22T17:36:37Z</dcterms:modified>
</cp:coreProperties>
</file>