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3" r:id="rId9"/>
    <p:sldId id="284" r:id="rId10"/>
    <p:sldId id="285" r:id="rId11"/>
    <p:sldId id="286" r:id="rId12"/>
    <p:sldId id="287" r:id="rId13"/>
    <p:sldId id="288" r:id="rId14"/>
    <p:sldId id="257" r:id="rId15"/>
    <p:sldId id="259" r:id="rId16"/>
    <p:sldId id="275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5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B1397-8A93-4FDA-BC5B-C6553A526BE7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C09B4-02E0-4080-99DA-17EF5559F4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B855D-8CA1-4FFD-BE3A-FE7AB5610F67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B8178-CD70-4F95-96FA-50B7EFECB7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649E6-7F1A-473C-B670-AECAB944C6C2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DA6F4-9951-4AA4-8E7B-ADE0EA793D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6568A-F50B-431F-B7CA-7CFA0B812063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C2E79-1CD8-47BC-908C-B8DC7B17459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0B1E-21CC-4E88-9A02-60D34C5CA383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C194E-BB4F-400A-B35F-1662AEFEBF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2078-A418-4096-AE36-AB8DDA57770C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E94DE-0A3B-46D8-8948-496564FCA0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14CF6-AF29-486B-9DB9-D1E50B222B7C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28B8D-A30E-41C4-827A-257ED44BAF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71BC7-6325-4F43-BD7B-5D167F90A3E7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40595-BA47-49F1-A5EC-FD843946CF4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1B55C-73B2-4E35-85FB-7C35403D40FF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E8421-8B52-4723-A728-3A1CF28514C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193DF-1915-4C53-8BE1-2EF85C5CD972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096DC-1201-4FAC-BC66-E777171F43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BF7F7-EB2E-4C82-BA77-2F2739A08060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D27D3-F6E3-4410-B6DC-82A83F607E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E2F6EF-872D-49FF-B3E0-70ECB79D0C29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D235785-9950-4E28-B37E-3FF67D250E6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654" y="418011"/>
            <a:ext cx="8839201" cy="3657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Патриотическое воспитание </a:t>
            </a:r>
            <a:r>
              <a:rPr lang="ru-RU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 второй младшей группе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«Земляничка»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63886" y="4193177"/>
            <a:ext cx="3892730" cy="2429691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Воспитатели: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Косенок </a:t>
            </a:r>
            <a:r>
              <a:rPr lang="ru-RU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Татьяна Петровна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Строкина Александра Сергеевна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70E136-098B-4038-9BA7-0051BEE36C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2" y="179589"/>
            <a:ext cx="5386821" cy="312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E76536-2847-4548-ABC0-D4E16DA67C7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6" y="3549536"/>
            <a:ext cx="6015556" cy="3128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344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5DF3D5-B435-4088-9823-AA140320BC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9" y="184524"/>
            <a:ext cx="2573396" cy="516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735F67-FBE1-4A6C-8711-B5B9130F2C3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54" y="1463041"/>
            <a:ext cx="2457018" cy="527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D5F291-5086-404C-9229-BD56627DA33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75" y="801715"/>
            <a:ext cx="2573396" cy="5449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845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68435B-C25C-4C1F-836D-2D6576B976C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0531" y="170496"/>
            <a:ext cx="6575194" cy="307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26E22-4B65-4F24-9138-58D95D54574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0" y="3429000"/>
            <a:ext cx="2723659" cy="3258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E6728F-F654-444F-AD36-EAD1C9B1089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2" y="3429000"/>
            <a:ext cx="2534747" cy="3258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C6D00A-93A6-4AFE-85A1-12EA3199E0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06" y="3429000"/>
            <a:ext cx="2370282" cy="3258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123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3 февраля">
            <a:hlinkClick r:id="" action="ppaction://media"/>
            <a:extLst>
              <a:ext uri="{FF2B5EF4-FFF2-40B4-BE49-F238E27FC236}">
                <a16:creationId xmlns:a16="http://schemas.microsoft.com/office/drawing/2014/main" id="{B89F7351-D277-4495-9A1B-A1A4E8FD94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658" y="260296"/>
            <a:ext cx="8588110" cy="4838646"/>
          </a:xfrm>
        </p:spPr>
      </p:pic>
    </p:spTree>
    <p:extLst>
      <p:ext uri="{BB962C8B-B14F-4D97-AF65-F5344CB8AC3E}">
        <p14:creationId xmlns:p14="http://schemas.microsoft.com/office/powerpoint/2010/main" val="303376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7F442A-1E3F-4DFC-89F4-1CCA4B47EA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07" y="144408"/>
            <a:ext cx="5490425" cy="306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A9184A-2719-4E14-BF96-6EAF257063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60" y="3631577"/>
            <a:ext cx="4975198" cy="3063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42800B-2045-403A-9EC7-43AE7252CA3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0" y="808097"/>
            <a:ext cx="8295306" cy="5127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14845"/>
            <a:ext cx="7886700" cy="3958045"/>
          </a:xfrm>
        </p:spPr>
        <p:txBody>
          <a:bodyPr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Comic Sans MS" pitchFamily="66" charset="0"/>
              </a:rPr>
              <a:t>Спасибо </a:t>
            </a:r>
            <a:br>
              <a:rPr lang="ru-RU" sz="9600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9600" b="1" dirty="0">
                <a:solidFill>
                  <a:srgbClr val="002060"/>
                </a:solidFill>
                <a:latin typeface="Comic Sans MS" pitchFamily="66" charset="0"/>
              </a:rPr>
              <a:t>за </a:t>
            </a:r>
            <a:br>
              <a:rPr lang="ru-RU" sz="9600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9600" b="1" dirty="0">
                <a:solidFill>
                  <a:srgbClr val="002060"/>
                </a:solidFill>
                <a:latin typeface="Comic Sans MS" pitchFamily="66" charset="0"/>
              </a:rPr>
              <a:t>внимание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/>
              <a:t>Задачами патриотического воспитания </a:t>
            </a:r>
            <a:r>
              <a:rPr lang="ru-RU" sz="4000" b="1"/>
              <a:t>детей младшего возраста являются: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2364377"/>
            <a:ext cx="7886700" cy="381258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• </a:t>
            </a:r>
            <a:r>
              <a:rPr lang="ru-RU" sz="2400" dirty="0"/>
              <a:t>воспитание у ребенка любви и привязанности к своей семье, дому, детскому саду, улице, городу;</a:t>
            </a:r>
            <a:br>
              <a:rPr lang="ru-RU" sz="2400" dirty="0"/>
            </a:br>
            <a:r>
              <a:rPr lang="ru-RU" sz="2400" dirty="0"/>
              <a:t>• формирование бережного отношения к природе и всему живому;</a:t>
            </a:r>
            <a:br>
              <a:rPr lang="ru-RU" sz="2400" dirty="0"/>
            </a:br>
            <a:r>
              <a:rPr lang="ru-RU" sz="2400" dirty="0"/>
              <a:t>• воспитание уважения к труду;</a:t>
            </a:r>
            <a:br>
              <a:rPr lang="ru-RU" sz="2400" dirty="0"/>
            </a:br>
            <a:r>
              <a:rPr lang="ru-RU" sz="2400" dirty="0"/>
              <a:t>• развитие интереса к русским традициям и промыслам;</a:t>
            </a:r>
            <a:br>
              <a:rPr lang="ru-RU" sz="2400" dirty="0"/>
            </a:br>
            <a:r>
              <a:rPr lang="ru-RU" sz="2400" dirty="0"/>
              <a:t>• формирование элементарных знаний о правах человека;</a:t>
            </a:r>
            <a:br>
              <a:rPr lang="ru-RU" sz="2400" dirty="0"/>
            </a:br>
            <a:r>
              <a:rPr lang="ru-RU" sz="2400" dirty="0"/>
              <a:t>• развитие чувства ответственности;</a:t>
            </a:r>
            <a:br>
              <a:rPr lang="ru-RU" sz="2400" dirty="0"/>
            </a:br>
            <a:r>
              <a:rPr lang="ru-RU" sz="2400" dirty="0"/>
              <a:t>• формирование взаимопонимания и дружбы между детьми, сопереживания.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pPr algn="ctr"/>
            <a:br>
              <a:rPr lang="ru-RU" b="1" dirty="0"/>
            </a:b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BFBF4B-49EF-462D-90F9-0D3B34346A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87873"/>
            <a:ext cx="1962150" cy="295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4EADC8-92F0-4E01-83CD-B2A55D9F727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90" y="266645"/>
            <a:ext cx="3190875" cy="287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9663DE-7639-457C-BE69-6704417958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78" y="266644"/>
            <a:ext cx="2396720" cy="2875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175C8B-F2A0-4718-9A69-D0D117E9BF1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10" y="3429000"/>
            <a:ext cx="7057590" cy="2739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BC974B-51EB-4F65-BF7C-76A6F6D42E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326" y="419100"/>
            <a:ext cx="2707005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8B44F7-8B6B-4FC4-B55F-BE68A299B5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0" y="131618"/>
            <a:ext cx="2707005" cy="6307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A52D5C-7DC3-4700-AA62-4C999003E8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4" y="215698"/>
            <a:ext cx="4821555" cy="3076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91FE3D-B822-4335-A614-C5AB9718166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4" y="3740728"/>
            <a:ext cx="4821555" cy="283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F133D1-4252-4D5B-A374-059132404F8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66" y="215698"/>
            <a:ext cx="3448049" cy="63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9BB0C4-2695-405A-8F1C-583521DA4A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8" y="160482"/>
            <a:ext cx="3846686" cy="6290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903677-1545-4B7C-87CA-1491E3D462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48" y="160482"/>
            <a:ext cx="3248171" cy="326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5411DC-0CB8-4C77-BE33-747E902D6F4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67" y="3757354"/>
            <a:ext cx="4661335" cy="2940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FD5B75-7759-4E38-A1FA-274C1FAEB19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10" y="139930"/>
            <a:ext cx="7141614" cy="2669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C32D11-3041-4387-83E8-84C51E01B8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" y="2914565"/>
            <a:ext cx="1768620" cy="380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846CEE-2809-4CD3-88AF-C839D314FF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491" y="2967344"/>
            <a:ext cx="1768619" cy="369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4BCA9F-B094-42FF-88FA-18519CCA243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59" y="3030337"/>
            <a:ext cx="1768620" cy="3571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FDA521-54A6-40E2-B1B3-861382ADE7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86" y="3857105"/>
            <a:ext cx="6727307" cy="2737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5AFB58-1E41-4FAA-B26D-D03CB28F1A1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0" y="199505"/>
            <a:ext cx="1723045" cy="347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BD4B7-FC1E-43F7-A46A-3DB26573169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695" y="199505"/>
            <a:ext cx="1723045" cy="347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4952A4-17CB-4BBE-805D-B973E841543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69" y="173875"/>
            <a:ext cx="1723045" cy="356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D380B9-9EB4-4DD4-8AF4-2F0FE67C2FF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62" y="199505"/>
            <a:ext cx="1723045" cy="3563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77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1B83DE-032F-4572-8502-64CD7C4A885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9" y="198236"/>
            <a:ext cx="5625465" cy="286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4EB8B9-0EF5-45EF-A526-3AC9BCDA46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11" y="3225338"/>
            <a:ext cx="4866063" cy="3513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043287"/>
      </p:ext>
    </p:extLst>
  </p:cSld>
  <p:clrMapOvr>
    <a:masterClrMapping/>
  </p:clrMapOvr>
</p:sld>
</file>

<file path=ppt/theme/theme1.xml><?xml version="1.0" encoding="utf-8"?>
<a:theme xmlns:a="http://schemas.openxmlformats.org/drawingml/2006/main" name="Raznocvetnyy-gradient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01.pot [Режим совместимости]" id="{0ECF2CA0-5544-4BD2-86EF-F8D2E3D6FFDE}" vid="{80881649-E6EB-44D8-944E-2186FE5E378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Raznocvetnyy-gradient</Template>
  <TotalTime>661</TotalTime>
  <Words>108</Words>
  <Application>Microsoft Office PowerPoint</Application>
  <PresentationFormat>Экран (4:3)</PresentationFormat>
  <Paragraphs>8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Raznocvetnyy-gradient</vt:lpstr>
      <vt:lpstr>Патриотическое воспитание во второй младшей группе «Земляничка» </vt:lpstr>
      <vt:lpstr>Задачами патриотического воспитания детей младшего возраста являются: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идея</dc:creator>
  <cp:lastModifiedBy>User</cp:lastModifiedBy>
  <cp:revision>82</cp:revision>
  <dcterms:created xsi:type="dcterms:W3CDTF">2015-12-03T08:18:14Z</dcterms:created>
  <dcterms:modified xsi:type="dcterms:W3CDTF">2025-02-26T14:43:49Z</dcterms:modified>
</cp:coreProperties>
</file>