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1"/>
  </p:sldMasterIdLst>
  <p:notesMasterIdLst>
    <p:notesMasterId r:id="rId25"/>
  </p:notesMasterIdLst>
  <p:sldIdLst>
    <p:sldId id="256" r:id="rId2"/>
    <p:sldId id="283" r:id="rId3"/>
    <p:sldId id="275" r:id="rId4"/>
    <p:sldId id="280" r:id="rId5"/>
    <p:sldId id="281" r:id="rId6"/>
    <p:sldId id="282" r:id="rId7"/>
    <p:sldId id="298" r:id="rId8"/>
    <p:sldId id="285" r:id="rId9"/>
    <p:sldId id="287" r:id="rId10"/>
    <p:sldId id="286" r:id="rId11"/>
    <p:sldId id="301" r:id="rId12"/>
    <p:sldId id="306" r:id="rId13"/>
    <p:sldId id="278" r:id="rId14"/>
    <p:sldId id="300" r:id="rId15"/>
    <p:sldId id="290" r:id="rId16"/>
    <p:sldId id="296" r:id="rId17"/>
    <p:sldId id="302" r:id="rId18"/>
    <p:sldId id="304" r:id="rId19"/>
    <p:sldId id="305" r:id="rId20"/>
    <p:sldId id="292" r:id="rId21"/>
    <p:sldId id="294" r:id="rId22"/>
    <p:sldId id="299" r:id="rId23"/>
    <p:sldId id="276" r:id="rId24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4348" autoAdjust="0"/>
  </p:normalViewPr>
  <p:slideViewPr>
    <p:cSldViewPr>
      <p:cViewPr varScale="1">
        <p:scale>
          <a:sx n="62" d="100"/>
          <a:sy n="62" d="100"/>
        </p:scale>
        <p:origin x="42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1" cy="501015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1" cy="501015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/>
            </a:lvl1pPr>
          </a:lstStyle>
          <a:p>
            <a:fld id="{FC4DBE54-BB58-436E-BFC3-7A9B5DA4B707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7" tIns="48299" rIns="96597" bIns="4829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597" tIns="48299" rIns="96597" bIns="4829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6"/>
            <a:ext cx="2984871" cy="501015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6"/>
            <a:ext cx="2984871" cy="501015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/>
            </a:lvl1pPr>
          </a:lstStyle>
          <a:p>
            <a:fld id="{D8ED1000-1DD3-4C5A-8C7A-255C4CA5CA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486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042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159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072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3969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665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399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75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46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90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670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89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036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9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80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5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479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799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59000">
              <a:srgbClr val="83D9AA"/>
            </a:gs>
            <a:gs pos="100000">
              <a:srgbClr val="00B05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66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6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851648" cy="1484784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Познавательный, творческий проект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 «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Огород на подоконнике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37912" y="5805264"/>
            <a:ext cx="3847143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ru-RU" sz="1900" b="1" cap="none" spc="0" dirty="0" smtClean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Разработала: </a:t>
            </a:r>
            <a:r>
              <a:rPr lang="ru-RU" sz="19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Старшая</a:t>
            </a:r>
            <a:r>
              <a:rPr lang="ru-RU" sz="1900" b="1" cap="none" spc="0" dirty="0" smtClean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19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группа № 4</a:t>
            </a:r>
          </a:p>
          <a:p>
            <a:pPr algn="r"/>
            <a:r>
              <a:rPr lang="ru-RU" sz="19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Воспитатель: </a:t>
            </a:r>
            <a:r>
              <a:rPr lang="ru-RU" sz="1900" b="1" dirty="0" err="1">
                <a:ln/>
                <a:solidFill>
                  <a:schemeClr val="accent1">
                    <a:lumMod val="50000"/>
                  </a:schemeClr>
                </a:solidFill>
              </a:rPr>
              <a:t>Стряпухина</a:t>
            </a:r>
            <a:r>
              <a:rPr lang="ru-RU" sz="1900" b="1" dirty="0">
                <a:ln/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И.С.</a:t>
            </a:r>
            <a:endParaRPr lang="ru-RU" sz="1900" b="1" cap="none" spc="0" dirty="0">
              <a:ln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295" y="3356992"/>
            <a:ext cx="2860194" cy="2134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337" y="0"/>
            <a:ext cx="7773338" cy="170080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Взошли первые ростки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20512"/>
            <a:ext cx="190633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17" y="3212976"/>
            <a:ext cx="2473616" cy="32956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413" y="1149664"/>
            <a:ext cx="2792210" cy="38347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4224469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337" y="0"/>
            <a:ext cx="7773338" cy="134076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Дневник наблюдения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Стрипухины\Desktop\Дневник наблюде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7096100" cy="5322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03092" cy="9382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Подготовка клумб 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для посадки цветов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02" y="1844824"/>
            <a:ext cx="5940152" cy="445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064896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Родители наши помощники!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01" y="902984"/>
            <a:ext cx="3789475" cy="5744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00422"/>
            <a:ext cx="3359319" cy="5746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77832"/>
            <a:ext cx="4116774" cy="5616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77832"/>
            <a:ext cx="4092613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2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77497"/>
            <a:ext cx="1658464" cy="1080120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14338" name="Picture 2" descr="G:\Анимация\liebe-056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9415" y="1383997"/>
            <a:ext cx="1433314" cy="278699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16" y="490888"/>
            <a:ext cx="3672408" cy="5794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9" y="476671"/>
            <a:ext cx="3717146" cy="5823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92696"/>
            <a:ext cx="3433459" cy="55446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279155" cy="331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097" y="3455055"/>
            <a:ext cx="1780005" cy="3172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36712"/>
            <a:ext cx="3977765" cy="53012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3978701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73" y="368660"/>
            <a:ext cx="3002915" cy="39964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92896"/>
            <a:ext cx="2442900" cy="3744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04865"/>
            <a:ext cx="302784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2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25296"/>
            <a:ext cx="3852620" cy="5157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592" y="1035607"/>
            <a:ext cx="3477298" cy="514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7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Вид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проекта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04800" y="1554163"/>
            <a:ext cx="8686800" cy="794718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Познавательный</a:t>
            </a:r>
            <a:r>
              <a:rPr lang="ru-RU" dirty="0"/>
              <a:t>, творческий.</a:t>
            </a:r>
            <a:endParaRPr lang="ru-RU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2420888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Цель проекта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51520" y="3212976"/>
            <a:ext cx="8686800" cy="1872208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q"/>
              <a:defRPr/>
            </a:pPr>
            <a:r>
              <a:rPr lang="ru-RU" sz="3200" dirty="0"/>
              <a:t>Формирование у детей интереса к опытнической и исследовательской деятельности по выращиванию культурных растений в комнатных условиях.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773338" cy="159617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Результат наших трудов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844824"/>
            <a:ext cx="3264362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6948264" cy="5211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7006"/>
            <a:ext cx="7773338" cy="159617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Сбор урожая</a:t>
            </a:r>
          </a:p>
        </p:txBody>
      </p:sp>
      <p:pic>
        <p:nvPicPr>
          <p:cNvPr id="2051" name="Picture 3" descr="G:\Анимация\951443724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111016"/>
            <a:ext cx="2146548" cy="178879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40752"/>
            <a:ext cx="7061786" cy="397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773338" cy="159617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Приятного аппетита!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573" y="5733256"/>
            <a:ext cx="1123800" cy="9660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" y="1596177"/>
            <a:ext cx="1118242" cy="8640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321" y="1283359"/>
            <a:ext cx="6321831" cy="4741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Анимация\0_b7efb_a157ffc6_XX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8042076" cy="6353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12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196752"/>
            <a:ext cx="8229600" cy="5661248"/>
          </a:xfrm>
        </p:spPr>
        <p:txBody>
          <a:bodyPr>
            <a:normAutofit fontScale="85000" lnSpcReduction="20000"/>
          </a:bodyPr>
          <a:lstStyle/>
          <a:p>
            <a:pPr lvl="0">
              <a:buFont typeface="Wingdings" pitchFamily="2" charset="2"/>
              <a:buChar char="q"/>
            </a:pPr>
            <a:r>
              <a:rPr lang="ru-RU" sz="2000" dirty="0"/>
              <a:t>Расширить знания детей о культурных и дикорастущих растениях.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/>
              <a:t>Продолжить знакомить детей с особенностями выращивания культурных растений </a:t>
            </a:r>
            <a:r>
              <a:rPr lang="ru-RU" sz="2000" dirty="0" smtClean="0"/>
              <a:t>(салат</a:t>
            </a:r>
            <a:r>
              <a:rPr lang="ru-RU" sz="2000" dirty="0"/>
              <a:t>, </a:t>
            </a:r>
            <a:r>
              <a:rPr lang="ru-RU" sz="2000" dirty="0" smtClean="0"/>
              <a:t>лук, укроп, петрушка, мята, </a:t>
            </a:r>
            <a:r>
              <a:rPr lang="ru-RU" dirty="0" smtClean="0"/>
              <a:t>цветы (тюльпаны, бархатцы,  бегония, гербера, бальзамин</a:t>
            </a:r>
            <a:r>
              <a:rPr lang="ru-RU" sz="2000" dirty="0" smtClean="0"/>
              <a:t>);</a:t>
            </a:r>
            <a:endParaRPr lang="ru-RU" sz="2000" dirty="0"/>
          </a:p>
          <a:p>
            <a:pPr lvl="0">
              <a:buFont typeface="Wingdings" pitchFamily="2" charset="2"/>
              <a:buChar char="q"/>
            </a:pPr>
            <a:r>
              <a:rPr lang="ru-RU" sz="2000" dirty="0"/>
              <a:t>Обобщать представление детей о необходимости света, тепла, влаги почвы для роста растений.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/>
              <a:t>Продолжать формировать умение детей ухаживать за растениями в комнатных условиях.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/>
              <a:t>Способствовать развитию творческих способностей у детей; поощрять разнообразие детских работ.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/>
              <a:t>Развивать чувство ответственности за благополучное состояние растений (полив, взрыхление, прополка сорняков)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/>
              <a:t>Продолжать развивать наблюдательность – умение замечать изменения в росте растений, связывать их с условиями, в которых они находятся, правильно отражать наблюдения в рисунке.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/>
              <a:t>Воспитывать уважение к  труду, бережное отношение к его результатам.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/>
              <a:t>Развивать познавательные и творческие способности.</a:t>
            </a:r>
          </a:p>
        </p:txBody>
      </p:sp>
    </p:spTree>
    <p:extLst>
      <p:ext uri="{BB962C8B-B14F-4D97-AF65-F5344CB8AC3E}">
        <p14:creationId xmlns:p14="http://schemas.microsoft.com/office/powerpoint/2010/main" val="19136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67544" y="332656"/>
            <a:ext cx="8229600" cy="136815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0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Участн</a:t>
            </a:r>
            <a:r>
              <a:rPr lang="ru-RU" sz="5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ики </a:t>
            </a:r>
            <a:r>
              <a:rPr lang="ru-RU" sz="5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проекта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67544" y="2204864"/>
            <a:ext cx="8229600" cy="16561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q"/>
              <a:tabLst/>
              <a:defRPr/>
            </a:pPr>
            <a:r>
              <a:rPr lang="ru-RU" sz="2000" b="1" dirty="0"/>
              <a:t>Дети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q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Родители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q"/>
              <a:tabLst/>
              <a:defRPr/>
            </a:pPr>
            <a:r>
              <a:rPr lang="ru-RU" sz="2000" b="1" dirty="0" smtClean="0"/>
              <a:t>Воспитатель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1560" y="3356992"/>
            <a:ext cx="8229600" cy="1224136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Сроки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95536" y="5085184"/>
            <a:ext cx="8229600" cy="11521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q"/>
              <a:tabLst/>
              <a:defRPr/>
            </a:pPr>
            <a:r>
              <a:rPr lang="ru-RU" sz="2000" b="1" dirty="0"/>
              <a:t>2</a:t>
            </a:r>
            <a:r>
              <a:rPr lang="ru-RU" sz="2000" b="1" dirty="0" smtClean="0"/>
              <a:t> </a:t>
            </a:r>
            <a:r>
              <a:rPr lang="ru-RU" sz="2000" b="1" noProof="0" dirty="0"/>
              <a:t>месяца: </a:t>
            </a:r>
            <a:r>
              <a:rPr lang="ru-RU" sz="2000" b="1" dirty="0"/>
              <a:t>март </a:t>
            </a:r>
            <a:r>
              <a:rPr lang="ru-RU" sz="2000" b="1" dirty="0" smtClean="0"/>
              <a:t>– апрель.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6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73338" cy="159617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Предполагаемый результат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85330" y="1484784"/>
            <a:ext cx="7772870" cy="4680519"/>
          </a:xfrm>
        </p:spPr>
        <p:txBody>
          <a:bodyPr>
            <a:normAutofit fontScale="85000" lnSpcReduction="10000"/>
          </a:bodyPr>
          <a:lstStyle/>
          <a:p>
            <a:pPr lvl="0">
              <a:buFont typeface="Wingdings" pitchFamily="2" charset="2"/>
              <a:buChar char="q"/>
            </a:pPr>
            <a:r>
              <a:rPr lang="ru-RU" dirty="0"/>
              <a:t>Дети познакомятся с культурными  и дикорастущими растениями.</a:t>
            </a:r>
          </a:p>
          <a:p>
            <a:pPr lvl="0">
              <a:buFont typeface="Wingdings" pitchFamily="2" charset="2"/>
              <a:buChar char="q"/>
            </a:pPr>
            <a:r>
              <a:rPr lang="ru-RU" dirty="0"/>
              <a:t>С помощью опытнической работы дети получат необходимые условия для роста растений.</a:t>
            </a:r>
          </a:p>
          <a:p>
            <a:pPr lvl="0">
              <a:buFont typeface="Wingdings" pitchFamily="2" charset="2"/>
              <a:buChar char="q"/>
            </a:pPr>
            <a:r>
              <a:rPr lang="ru-RU" dirty="0"/>
              <a:t>С помощью исследовательской работы дети должны будут выявить многообразие и разнообразие посевного материала.</a:t>
            </a:r>
          </a:p>
          <a:p>
            <a:pPr lvl="0">
              <a:buFont typeface="Wingdings" pitchFamily="2" charset="2"/>
              <a:buChar char="q"/>
            </a:pPr>
            <a:r>
              <a:rPr lang="ru-RU" dirty="0"/>
              <a:t>У детей будет формироваться бережное отношение к растительному миру.</a:t>
            </a:r>
          </a:p>
          <a:p>
            <a:pPr lvl="0">
              <a:buFont typeface="Wingdings" pitchFamily="2" charset="2"/>
              <a:buChar char="q"/>
            </a:pPr>
            <a:r>
              <a:rPr lang="ru-RU" dirty="0"/>
              <a:t>Формирование у детей уважительного отношения к труду.</a:t>
            </a:r>
          </a:p>
          <a:p>
            <a:pPr lvl="0">
              <a:buFont typeface="Wingdings" pitchFamily="2" charset="2"/>
              <a:buChar char="q"/>
            </a:pPr>
            <a:r>
              <a:rPr lang="ru-RU" dirty="0"/>
              <a:t>Создание в группе огорода на подоконнике.</a:t>
            </a:r>
          </a:p>
          <a:p>
            <a:pPr lvl="0">
              <a:buFont typeface="Wingdings" pitchFamily="2" charset="2"/>
              <a:buChar char="q"/>
            </a:pPr>
            <a:r>
              <a:rPr lang="ru-RU" dirty="0"/>
              <a:t>Создание дневника наблюдений для фиксации наблюдений за растениями в огороде на подоконнике.</a:t>
            </a:r>
          </a:p>
          <a:p>
            <a:pPr lvl="0">
              <a:buFont typeface="Wingdings" pitchFamily="2" charset="2"/>
              <a:buChar char="q"/>
            </a:pPr>
            <a:r>
              <a:rPr lang="ru-RU" dirty="0"/>
              <a:t>Активное участие родителей в реализации проекта.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773338" cy="159617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Этапы работы над проектом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85330" y="1700809"/>
            <a:ext cx="7772870" cy="4090392"/>
          </a:xfrm>
        </p:spPr>
        <p:txBody>
          <a:bodyPr>
            <a:normAutofit lnSpcReduction="10000"/>
          </a:bodyPr>
          <a:lstStyle/>
          <a:p>
            <a:pPr lvl="0">
              <a:buFont typeface="Wingdings" pitchFamily="2" charset="2"/>
              <a:buChar char="q"/>
            </a:pPr>
            <a:r>
              <a:rPr lang="ru-RU" dirty="0"/>
              <a:t>Подготовительный: определение цели и задач проекта, сбор информационного материала, создание условий для организации работы в «огороде на окне»– 1 – 2 неделя марта.</a:t>
            </a:r>
          </a:p>
          <a:p>
            <a:pPr lvl="0">
              <a:buFont typeface="Wingdings" pitchFamily="2" charset="2"/>
              <a:buChar char="q"/>
            </a:pPr>
            <a:r>
              <a:rPr lang="ru-RU" dirty="0"/>
              <a:t>Основной (или этап реализации проекта): проводятся запланированные мероприятия для реализации проекта(беседы, опыты, эксперименты, творческая деятельность, рассматривание иллюстраций, чтение) – 3 – 4 неделя </a:t>
            </a:r>
            <a:r>
              <a:rPr lang="ru-RU" dirty="0" smtClean="0"/>
              <a:t>марта, 1 - 4 неделя апреля.</a:t>
            </a:r>
            <a:endParaRPr lang="ru-RU" dirty="0"/>
          </a:p>
          <a:p>
            <a:pPr lvl="0">
              <a:buFont typeface="Wingdings" pitchFamily="2" charset="2"/>
              <a:buChar char="q"/>
            </a:pPr>
            <a:r>
              <a:rPr lang="ru-RU" dirty="0"/>
              <a:t>Заключительный: подводятся итоги, подготавливается презентация, итоговая беседа – </a:t>
            </a:r>
            <a:r>
              <a:rPr lang="ru-RU" dirty="0" smtClean="0"/>
              <a:t>2 </a:t>
            </a:r>
            <a:r>
              <a:rPr lang="ru-RU" dirty="0"/>
              <a:t>– </a:t>
            </a:r>
            <a:r>
              <a:rPr lang="ru-RU" dirty="0" smtClean="0"/>
              <a:t>3 </a:t>
            </a:r>
            <a:r>
              <a:rPr lang="ru-RU" dirty="0"/>
              <a:t>неделя </a:t>
            </a:r>
            <a:r>
              <a:rPr lang="ru-RU" dirty="0" smtClean="0"/>
              <a:t>мая.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197274" cy="159617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мир глазами детей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56" y="1596177"/>
            <a:ext cx="4206804" cy="3155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24944"/>
            <a:ext cx="4224469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819"/>
            <a:ext cx="7773338" cy="104491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Сажаем растения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21" y="3717032"/>
            <a:ext cx="3784453" cy="28383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22" y="689506"/>
            <a:ext cx="3784453" cy="28383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37" y="3707083"/>
            <a:ext cx="3784454" cy="28383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9" y="680828"/>
            <a:ext cx="3792302" cy="2844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G:\Анимация\rastenie-animatsionnaya-kartinka-012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3837700"/>
            <a:ext cx="1869808" cy="2736304"/>
          </a:xfrm>
          <a:prstGeom prst="rect">
            <a:avLst/>
          </a:prstGeom>
          <a:noFill/>
        </p:spPr>
      </p:pic>
      <p:pic>
        <p:nvPicPr>
          <p:cNvPr id="4102" name="Picture 6" descr="G:\Анимация\24686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04664"/>
            <a:ext cx="1296144" cy="259228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65" y="3571599"/>
            <a:ext cx="3962928" cy="29721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0400"/>
            <a:ext cx="3982122" cy="2986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75001"/>
            <a:ext cx="3882077" cy="29819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21" y="3577052"/>
            <a:ext cx="3880863" cy="2966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2077</TotalTime>
  <Words>372</Words>
  <Application>Microsoft Office PowerPoint</Application>
  <PresentationFormat>Экран (4:3)</PresentationFormat>
  <Paragraphs>45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Tw Cen MT</vt:lpstr>
      <vt:lpstr>Wingdings</vt:lpstr>
      <vt:lpstr>Капля</vt:lpstr>
      <vt:lpstr>Познавательный, творческий проект  «Огород на подоконнике»</vt:lpstr>
      <vt:lpstr>Вид проекта </vt:lpstr>
      <vt:lpstr>Задачи</vt:lpstr>
      <vt:lpstr>Презентация PowerPoint</vt:lpstr>
      <vt:lpstr>Предполагаемый результат</vt:lpstr>
      <vt:lpstr>Этапы работы над проектом</vt:lpstr>
      <vt:lpstr>мир глазами детей</vt:lpstr>
      <vt:lpstr>Сажаем растения</vt:lpstr>
      <vt:lpstr>Презентация PowerPoint</vt:lpstr>
      <vt:lpstr>Взошли первые ростки</vt:lpstr>
      <vt:lpstr>Дневник наблюдения</vt:lpstr>
      <vt:lpstr>Подготовка клумб  для посадки цветов</vt:lpstr>
      <vt:lpstr>Родители наши помощники!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 наших трудов</vt:lpstr>
      <vt:lpstr>Сбор урожая</vt:lpstr>
      <vt:lpstr>Приятного аппетита!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ЦентрКом</cp:lastModifiedBy>
  <cp:revision>214</cp:revision>
  <cp:lastPrinted>2017-05-15T11:20:57Z</cp:lastPrinted>
  <dcterms:created xsi:type="dcterms:W3CDTF">2016-02-02T08:06:39Z</dcterms:created>
  <dcterms:modified xsi:type="dcterms:W3CDTF">2024-04-24T08:27:49Z</dcterms:modified>
</cp:coreProperties>
</file>