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5" r:id="rId13"/>
    <p:sldId id="266"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Рузиля Рузиля" userId="cb609a47e39bd67a" providerId="LiveId" clId="{C6B0FB71-2803-4D69-88F5-5BE0E944E5E4}"/>
    <pc:docChg chg="custSel addSld modSld">
      <pc:chgData name="Рузиля Рузиля" userId="cb609a47e39bd67a" providerId="LiveId" clId="{C6B0FB71-2803-4D69-88F5-5BE0E944E5E4}" dt="2025-03-30T17:56:59.024" v="149" actId="122"/>
      <pc:docMkLst>
        <pc:docMk/>
      </pc:docMkLst>
      <pc:sldChg chg="modSp new mod">
        <pc:chgData name="Рузиля Рузиля" userId="cb609a47e39bd67a" providerId="LiveId" clId="{C6B0FB71-2803-4D69-88F5-5BE0E944E5E4}" dt="2025-03-30T17:28:47.639" v="1" actId="121"/>
        <pc:sldMkLst>
          <pc:docMk/>
          <pc:sldMk cId="1362698875" sldId="256"/>
        </pc:sldMkLst>
        <pc:spChg chg="mod">
          <ac:chgData name="Рузиля Рузиля" userId="cb609a47e39bd67a" providerId="LiveId" clId="{C6B0FB71-2803-4D69-88F5-5BE0E944E5E4}" dt="2025-03-30T17:28:47.639" v="1" actId="121"/>
          <ac:spMkLst>
            <pc:docMk/>
            <pc:sldMk cId="1362698875" sldId="256"/>
            <ac:spMk id="8" creationId="{7F6D8A09-A0AE-F5BC-5DAC-616D4C603315}"/>
          </ac:spMkLst>
        </pc:spChg>
      </pc:sldChg>
      <pc:sldChg chg="addSp modSp mod">
        <pc:chgData name="Рузиля Рузиля" userId="cb609a47e39bd67a" providerId="LiveId" clId="{C6B0FB71-2803-4D69-88F5-5BE0E944E5E4}" dt="2025-03-30T17:46:45.798" v="77" actId="20577"/>
        <pc:sldMkLst>
          <pc:docMk/>
          <pc:sldMk cId="2019410302" sldId="267"/>
        </pc:sldMkLst>
        <pc:spChg chg="mod">
          <ac:chgData name="Рузиля Рузиля" userId="cb609a47e39bd67a" providerId="LiveId" clId="{C6B0FB71-2803-4D69-88F5-5BE0E944E5E4}" dt="2025-03-30T17:46:45.798" v="77" actId="20577"/>
          <ac:spMkLst>
            <pc:docMk/>
            <pc:sldMk cId="2019410302" sldId="267"/>
            <ac:spMk id="2" creationId="{CC19F5FB-E1F3-B65F-8D83-EFED50A01BD4}"/>
          </ac:spMkLst>
        </pc:spChg>
        <pc:spChg chg="mod">
          <ac:chgData name="Рузиля Рузиля" userId="cb609a47e39bd67a" providerId="LiveId" clId="{C6B0FB71-2803-4D69-88F5-5BE0E944E5E4}" dt="2025-03-30T17:39:40.462" v="9" actId="20577"/>
          <ac:spMkLst>
            <pc:docMk/>
            <pc:sldMk cId="2019410302" sldId="267"/>
            <ac:spMk id="3" creationId="{E204ED0E-7F4C-7809-2CD0-BB170D9DBC9B}"/>
          </ac:spMkLst>
        </pc:spChg>
        <pc:graphicFrameChg chg="add mod">
          <ac:chgData name="Рузиля Рузиля" userId="cb609a47e39bd67a" providerId="LiveId" clId="{C6B0FB71-2803-4D69-88F5-5BE0E944E5E4}" dt="2025-03-30T17:46:15.206" v="74" actId="1076"/>
          <ac:graphicFrameMkLst>
            <pc:docMk/>
            <pc:sldMk cId="2019410302" sldId="267"/>
            <ac:graphicFrameMk id="7" creationId="{C5353E99-FE04-6FC9-24FB-0D5AB6D068FD}"/>
          </ac:graphicFrameMkLst>
        </pc:graphicFrameChg>
      </pc:sldChg>
      <pc:sldChg chg="modSp mod">
        <pc:chgData name="Рузиля Рузиля" userId="cb609a47e39bd67a" providerId="LiveId" clId="{C6B0FB71-2803-4D69-88F5-5BE0E944E5E4}" dt="2025-03-30T17:46:41.356" v="76" actId="20577"/>
        <pc:sldMkLst>
          <pc:docMk/>
          <pc:sldMk cId="362276053" sldId="268"/>
        </pc:sldMkLst>
        <pc:spChg chg="mod">
          <ac:chgData name="Рузиля Рузиля" userId="cb609a47e39bd67a" providerId="LiveId" clId="{C6B0FB71-2803-4D69-88F5-5BE0E944E5E4}" dt="2025-03-30T17:46:41.356" v="76" actId="20577"/>
          <ac:spMkLst>
            <pc:docMk/>
            <pc:sldMk cId="362276053" sldId="268"/>
            <ac:spMk id="2" creationId="{A2A8A456-F967-26E0-91AF-B75015E7D2D7}"/>
          </ac:spMkLst>
        </pc:spChg>
      </pc:sldChg>
      <pc:sldChg chg="addSp delSp modSp new mod modClrScheme chgLayout">
        <pc:chgData name="Рузиля Рузиля" userId="cb609a47e39bd67a" providerId="LiveId" clId="{C6B0FB71-2803-4D69-88F5-5BE0E944E5E4}" dt="2025-03-30T17:54:25.364" v="111" actId="14100"/>
        <pc:sldMkLst>
          <pc:docMk/>
          <pc:sldMk cId="2173165666" sldId="269"/>
        </pc:sldMkLst>
        <pc:spChg chg="del">
          <ac:chgData name="Рузиля Рузиля" userId="cb609a47e39bd67a" providerId="LiveId" clId="{C6B0FB71-2803-4D69-88F5-5BE0E944E5E4}" dt="2025-03-30T17:48:33.855" v="79" actId="700"/>
          <ac:spMkLst>
            <pc:docMk/>
            <pc:sldMk cId="2173165666" sldId="269"/>
            <ac:spMk id="2" creationId="{A842BCDD-40CB-69CF-A374-4505AA2BC931}"/>
          </ac:spMkLst>
        </pc:spChg>
        <pc:spChg chg="del">
          <ac:chgData name="Рузиля Рузиля" userId="cb609a47e39bd67a" providerId="LiveId" clId="{C6B0FB71-2803-4D69-88F5-5BE0E944E5E4}" dt="2025-03-30T17:48:33.855" v="79" actId="700"/>
          <ac:spMkLst>
            <pc:docMk/>
            <pc:sldMk cId="2173165666" sldId="269"/>
            <ac:spMk id="3" creationId="{7F4D254C-DA24-2D94-FA25-7E3D7DA5D8D8}"/>
          </ac:spMkLst>
        </pc:spChg>
        <pc:spChg chg="del">
          <ac:chgData name="Рузиля Рузиля" userId="cb609a47e39bd67a" providerId="LiveId" clId="{C6B0FB71-2803-4D69-88F5-5BE0E944E5E4}" dt="2025-03-30T17:48:33.855" v="79" actId="700"/>
          <ac:spMkLst>
            <pc:docMk/>
            <pc:sldMk cId="2173165666" sldId="269"/>
            <ac:spMk id="4" creationId="{2BBC3A3A-9ED3-EFCD-CF68-9CD285F7DE49}"/>
          </ac:spMkLst>
        </pc:spChg>
        <pc:picChg chg="add mod">
          <ac:chgData name="Рузиля Рузиля" userId="cb609a47e39bd67a" providerId="LiveId" clId="{C6B0FB71-2803-4D69-88F5-5BE0E944E5E4}" dt="2025-03-30T17:49:50.402" v="83" actId="1076"/>
          <ac:picMkLst>
            <pc:docMk/>
            <pc:sldMk cId="2173165666" sldId="269"/>
            <ac:picMk id="6" creationId="{BDA6D374-6227-94DB-613B-147DEF940475}"/>
          </ac:picMkLst>
        </pc:picChg>
        <pc:picChg chg="add mod">
          <ac:chgData name="Рузиля Рузиля" userId="cb609a47e39bd67a" providerId="LiveId" clId="{C6B0FB71-2803-4D69-88F5-5BE0E944E5E4}" dt="2025-03-30T17:51:26.861" v="93" actId="1076"/>
          <ac:picMkLst>
            <pc:docMk/>
            <pc:sldMk cId="2173165666" sldId="269"/>
            <ac:picMk id="8" creationId="{B5103FFB-A391-DDBC-88F7-22F8E34BCE08}"/>
          </ac:picMkLst>
        </pc:picChg>
        <pc:picChg chg="add mod">
          <ac:chgData name="Рузиля Рузиля" userId="cb609a47e39bd67a" providerId="LiveId" clId="{C6B0FB71-2803-4D69-88F5-5BE0E944E5E4}" dt="2025-03-30T17:51:24.969" v="92" actId="1076"/>
          <ac:picMkLst>
            <pc:docMk/>
            <pc:sldMk cId="2173165666" sldId="269"/>
            <ac:picMk id="10" creationId="{0CA9D963-DDC5-8224-D2C6-364C73996FC4}"/>
          </ac:picMkLst>
        </pc:picChg>
        <pc:picChg chg="add mod">
          <ac:chgData name="Рузиля Рузиля" userId="cb609a47e39bd67a" providerId="LiveId" clId="{C6B0FB71-2803-4D69-88F5-5BE0E944E5E4}" dt="2025-03-30T17:52:05.430" v="99" actId="1076"/>
          <ac:picMkLst>
            <pc:docMk/>
            <pc:sldMk cId="2173165666" sldId="269"/>
            <ac:picMk id="12" creationId="{7F3E9085-8E33-9C95-602C-20392EF3B09A}"/>
          </ac:picMkLst>
        </pc:picChg>
        <pc:picChg chg="add mod">
          <ac:chgData name="Рузиля Рузиля" userId="cb609a47e39bd67a" providerId="LiveId" clId="{C6B0FB71-2803-4D69-88F5-5BE0E944E5E4}" dt="2025-03-30T17:53:24.794" v="105" actId="14100"/>
          <ac:picMkLst>
            <pc:docMk/>
            <pc:sldMk cId="2173165666" sldId="269"/>
            <ac:picMk id="14" creationId="{7B5E260C-C0AB-0860-C705-CFF2F902DE6E}"/>
          </ac:picMkLst>
        </pc:picChg>
        <pc:picChg chg="add mod">
          <ac:chgData name="Рузиля Рузиля" userId="cb609a47e39bd67a" providerId="LiveId" clId="{C6B0FB71-2803-4D69-88F5-5BE0E944E5E4}" dt="2025-03-30T17:54:25.364" v="111" actId="14100"/>
          <ac:picMkLst>
            <pc:docMk/>
            <pc:sldMk cId="2173165666" sldId="269"/>
            <ac:picMk id="16" creationId="{EA5DF6E4-88D9-A4C6-2CFB-73202F14A8BF}"/>
          </ac:picMkLst>
        </pc:picChg>
      </pc:sldChg>
      <pc:sldChg chg="modSp new mod">
        <pc:chgData name="Рузиля Рузиля" userId="cb609a47e39bd67a" providerId="LiveId" clId="{C6B0FB71-2803-4D69-88F5-5BE0E944E5E4}" dt="2025-03-30T17:56:59.024" v="149" actId="122"/>
        <pc:sldMkLst>
          <pc:docMk/>
          <pc:sldMk cId="4116820961" sldId="270"/>
        </pc:sldMkLst>
        <pc:spChg chg="mod">
          <ac:chgData name="Рузиля Рузиля" userId="cb609a47e39bd67a" providerId="LiveId" clId="{C6B0FB71-2803-4D69-88F5-5BE0E944E5E4}" dt="2025-03-30T17:56:59.024" v="149" actId="122"/>
          <ac:spMkLst>
            <pc:docMk/>
            <pc:sldMk cId="4116820961" sldId="270"/>
            <ac:spMk id="2" creationId="{4CB81DEE-EDD9-7577-0A31-8EA2AA88187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sz="1000" dirty="0"/>
              <a:t>Диаграмма результатов</a:t>
            </a:r>
          </a:p>
          <a:p>
            <a:pPr>
              <a:defRPr/>
            </a:pPr>
            <a:r>
              <a:rPr lang="ru-RU" sz="1000" dirty="0"/>
              <a:t>анкетирования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36061231846161429"/>
          <c:w val="0.61784375000000014"/>
          <c:h val="0.63938768153838577"/>
        </c:manualLayout>
      </c:layout>
      <c:pie3DChart>
        <c:varyColors val="1"/>
        <c:ser>
          <c:idx val="0"/>
          <c:order val="0"/>
          <c:tx>
            <c:strRef>
              <c:f>Лист1!$B$1</c:f>
              <c:strCache>
                <c:ptCount val="1"/>
                <c:pt idx="0">
                  <c:v>Продажи</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Лист1!$A$2:$A$5</c:f>
              <c:strCache>
                <c:ptCount val="3"/>
                <c:pt idx="0">
                  <c:v>А</c:v>
                </c:pt>
                <c:pt idx="1">
                  <c:v>Б</c:v>
                </c:pt>
                <c:pt idx="2">
                  <c:v>В</c:v>
                </c:pt>
              </c:strCache>
            </c:strRef>
          </c:cat>
          <c:val>
            <c:numRef>
              <c:f>Лист1!$B$2:$B$5</c:f>
              <c:numCache>
                <c:formatCode>General</c:formatCode>
                <c:ptCount val="4"/>
                <c:pt idx="0">
                  <c:v>65</c:v>
                </c:pt>
                <c:pt idx="1">
                  <c:v>25</c:v>
                </c:pt>
                <c:pt idx="2">
                  <c:v>10</c:v>
                </c:pt>
              </c:numCache>
            </c:numRef>
          </c:val>
          <c:extLst>
            <c:ext xmlns:c16="http://schemas.microsoft.com/office/drawing/2014/chart" uri="{C3380CC4-5D6E-409C-BE32-E72D297353CC}">
              <c16:uniqueId val="{00000000-FBF9-4B5A-BCBE-018434011D2B}"/>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5AFF5AF-BB52-4604-B0DE-39A02DBBD8E9}" type="datetimeFigureOut">
              <a:rPr lang="ru-RU" smtClean="0"/>
              <a:t>30.03.2025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559005-3C98-4F5B-B496-BFC2338A2A8F}" type="slidenum">
              <a:rPr lang="ru-RU" smtClean="0"/>
              <a:t>‹#›</a:t>
            </a:fld>
            <a:endParaRPr lang="ru-RU"/>
          </a:p>
        </p:txBody>
      </p:sp>
    </p:spTree>
    <p:extLst>
      <p:ext uri="{BB962C8B-B14F-4D97-AF65-F5344CB8AC3E}">
        <p14:creationId xmlns:p14="http://schemas.microsoft.com/office/powerpoint/2010/main" val="60422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5AFF5AF-BB52-4604-B0DE-39A02DBBD8E9}" type="datetimeFigureOut">
              <a:rPr lang="ru-RU" smtClean="0"/>
              <a:t>30.03.2025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559005-3C98-4F5B-B496-BFC2338A2A8F}" type="slidenum">
              <a:rPr lang="ru-RU" smtClean="0"/>
              <a:t>‹#›</a:t>
            </a:fld>
            <a:endParaRPr lang="ru-RU"/>
          </a:p>
        </p:txBody>
      </p:sp>
    </p:spTree>
    <p:extLst>
      <p:ext uri="{BB962C8B-B14F-4D97-AF65-F5344CB8AC3E}">
        <p14:creationId xmlns:p14="http://schemas.microsoft.com/office/powerpoint/2010/main" val="3076568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5AFF5AF-BB52-4604-B0DE-39A02DBBD8E9}" type="datetimeFigureOut">
              <a:rPr lang="ru-RU" smtClean="0"/>
              <a:t>30.03.2025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559005-3C98-4F5B-B496-BFC2338A2A8F}"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39299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5AFF5AF-BB52-4604-B0DE-39A02DBBD8E9}" type="datetimeFigureOut">
              <a:rPr lang="ru-RU" smtClean="0"/>
              <a:t>30.03.2025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559005-3C98-4F5B-B496-BFC2338A2A8F}" type="slidenum">
              <a:rPr lang="ru-RU" smtClean="0"/>
              <a:t>‹#›</a:t>
            </a:fld>
            <a:endParaRPr lang="ru-RU"/>
          </a:p>
        </p:txBody>
      </p:sp>
    </p:spTree>
    <p:extLst>
      <p:ext uri="{BB962C8B-B14F-4D97-AF65-F5344CB8AC3E}">
        <p14:creationId xmlns:p14="http://schemas.microsoft.com/office/powerpoint/2010/main" val="3179252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5AFF5AF-BB52-4604-B0DE-39A02DBBD8E9}" type="datetimeFigureOut">
              <a:rPr lang="ru-RU" smtClean="0"/>
              <a:t>30.03.2025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559005-3C98-4F5B-B496-BFC2338A2A8F}"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7571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5AFF5AF-BB52-4604-B0DE-39A02DBBD8E9}" type="datetimeFigureOut">
              <a:rPr lang="ru-RU" smtClean="0"/>
              <a:t>30.03.2025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559005-3C98-4F5B-B496-BFC2338A2A8F}" type="slidenum">
              <a:rPr lang="ru-RU" smtClean="0"/>
              <a:t>‹#›</a:t>
            </a:fld>
            <a:endParaRPr lang="ru-RU"/>
          </a:p>
        </p:txBody>
      </p:sp>
    </p:spTree>
    <p:extLst>
      <p:ext uri="{BB962C8B-B14F-4D97-AF65-F5344CB8AC3E}">
        <p14:creationId xmlns:p14="http://schemas.microsoft.com/office/powerpoint/2010/main" val="19345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5AFF5AF-BB52-4604-B0DE-39A02DBBD8E9}" type="datetimeFigureOut">
              <a:rPr lang="ru-RU" smtClean="0"/>
              <a:t>30.03.2025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559005-3C98-4F5B-B496-BFC2338A2A8F}" type="slidenum">
              <a:rPr lang="ru-RU" smtClean="0"/>
              <a:t>‹#›</a:t>
            </a:fld>
            <a:endParaRPr lang="ru-RU"/>
          </a:p>
        </p:txBody>
      </p:sp>
    </p:spTree>
    <p:extLst>
      <p:ext uri="{BB962C8B-B14F-4D97-AF65-F5344CB8AC3E}">
        <p14:creationId xmlns:p14="http://schemas.microsoft.com/office/powerpoint/2010/main" val="1676701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5AFF5AF-BB52-4604-B0DE-39A02DBBD8E9}" type="datetimeFigureOut">
              <a:rPr lang="ru-RU" smtClean="0"/>
              <a:t>30.03.2025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559005-3C98-4F5B-B496-BFC2338A2A8F}" type="slidenum">
              <a:rPr lang="ru-RU" smtClean="0"/>
              <a:t>‹#›</a:t>
            </a:fld>
            <a:endParaRPr lang="ru-RU"/>
          </a:p>
        </p:txBody>
      </p:sp>
    </p:spTree>
    <p:extLst>
      <p:ext uri="{BB962C8B-B14F-4D97-AF65-F5344CB8AC3E}">
        <p14:creationId xmlns:p14="http://schemas.microsoft.com/office/powerpoint/2010/main" val="340684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5AFF5AF-BB52-4604-B0DE-39A02DBBD8E9}" type="datetimeFigureOut">
              <a:rPr lang="ru-RU" smtClean="0"/>
              <a:t>30.03.2025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559005-3C98-4F5B-B496-BFC2338A2A8F}" type="slidenum">
              <a:rPr lang="ru-RU" smtClean="0"/>
              <a:t>‹#›</a:t>
            </a:fld>
            <a:endParaRPr lang="ru-RU"/>
          </a:p>
        </p:txBody>
      </p:sp>
    </p:spTree>
    <p:extLst>
      <p:ext uri="{BB962C8B-B14F-4D97-AF65-F5344CB8AC3E}">
        <p14:creationId xmlns:p14="http://schemas.microsoft.com/office/powerpoint/2010/main" val="134915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5AFF5AF-BB52-4604-B0DE-39A02DBBD8E9}" type="datetimeFigureOut">
              <a:rPr lang="ru-RU" smtClean="0"/>
              <a:t>30.03.2025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559005-3C98-4F5B-B496-BFC2338A2A8F}" type="slidenum">
              <a:rPr lang="ru-RU" smtClean="0"/>
              <a:t>‹#›</a:t>
            </a:fld>
            <a:endParaRPr lang="ru-RU"/>
          </a:p>
        </p:txBody>
      </p:sp>
    </p:spTree>
    <p:extLst>
      <p:ext uri="{BB962C8B-B14F-4D97-AF65-F5344CB8AC3E}">
        <p14:creationId xmlns:p14="http://schemas.microsoft.com/office/powerpoint/2010/main" val="114984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5AFF5AF-BB52-4604-B0DE-39A02DBBD8E9}" type="datetimeFigureOut">
              <a:rPr lang="ru-RU" smtClean="0"/>
              <a:t>30.03.2025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559005-3C98-4F5B-B496-BFC2338A2A8F}" type="slidenum">
              <a:rPr lang="ru-RU" smtClean="0"/>
              <a:t>‹#›</a:t>
            </a:fld>
            <a:endParaRPr lang="ru-RU"/>
          </a:p>
        </p:txBody>
      </p:sp>
    </p:spTree>
    <p:extLst>
      <p:ext uri="{BB962C8B-B14F-4D97-AF65-F5344CB8AC3E}">
        <p14:creationId xmlns:p14="http://schemas.microsoft.com/office/powerpoint/2010/main" val="293208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5AFF5AF-BB52-4604-B0DE-39A02DBBD8E9}" type="datetimeFigureOut">
              <a:rPr lang="ru-RU" smtClean="0"/>
              <a:t>30.03.2025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8559005-3C98-4F5B-B496-BFC2338A2A8F}" type="slidenum">
              <a:rPr lang="ru-RU" smtClean="0"/>
              <a:t>‹#›</a:t>
            </a:fld>
            <a:endParaRPr lang="ru-RU"/>
          </a:p>
        </p:txBody>
      </p:sp>
    </p:spTree>
    <p:extLst>
      <p:ext uri="{BB962C8B-B14F-4D97-AF65-F5344CB8AC3E}">
        <p14:creationId xmlns:p14="http://schemas.microsoft.com/office/powerpoint/2010/main" val="187228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5AFF5AF-BB52-4604-B0DE-39A02DBBD8E9}" type="datetimeFigureOut">
              <a:rPr lang="ru-RU" smtClean="0"/>
              <a:t>30.03.2025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8559005-3C98-4F5B-B496-BFC2338A2A8F}" type="slidenum">
              <a:rPr lang="ru-RU" smtClean="0"/>
              <a:t>‹#›</a:t>
            </a:fld>
            <a:endParaRPr lang="ru-RU"/>
          </a:p>
        </p:txBody>
      </p:sp>
    </p:spTree>
    <p:extLst>
      <p:ext uri="{BB962C8B-B14F-4D97-AF65-F5344CB8AC3E}">
        <p14:creationId xmlns:p14="http://schemas.microsoft.com/office/powerpoint/2010/main" val="101748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FF5AF-BB52-4604-B0DE-39A02DBBD8E9}" type="datetimeFigureOut">
              <a:rPr lang="ru-RU" smtClean="0"/>
              <a:t>30.03.2025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8559005-3C98-4F5B-B496-BFC2338A2A8F}" type="slidenum">
              <a:rPr lang="ru-RU" smtClean="0"/>
              <a:t>‹#›</a:t>
            </a:fld>
            <a:endParaRPr lang="ru-RU"/>
          </a:p>
        </p:txBody>
      </p:sp>
    </p:spTree>
    <p:extLst>
      <p:ext uri="{BB962C8B-B14F-4D97-AF65-F5344CB8AC3E}">
        <p14:creationId xmlns:p14="http://schemas.microsoft.com/office/powerpoint/2010/main" val="412745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5AFF5AF-BB52-4604-B0DE-39A02DBBD8E9}" type="datetimeFigureOut">
              <a:rPr lang="ru-RU" smtClean="0"/>
              <a:t>30.03.2025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559005-3C98-4F5B-B496-BFC2338A2A8F}" type="slidenum">
              <a:rPr lang="ru-RU" smtClean="0"/>
              <a:t>‹#›</a:t>
            </a:fld>
            <a:endParaRPr lang="ru-RU"/>
          </a:p>
        </p:txBody>
      </p:sp>
    </p:spTree>
    <p:extLst>
      <p:ext uri="{BB962C8B-B14F-4D97-AF65-F5344CB8AC3E}">
        <p14:creationId xmlns:p14="http://schemas.microsoft.com/office/powerpoint/2010/main" val="308757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5AFF5AF-BB52-4604-B0DE-39A02DBBD8E9}" type="datetimeFigureOut">
              <a:rPr lang="ru-RU" smtClean="0"/>
              <a:t>30.03.2025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559005-3C98-4F5B-B496-BFC2338A2A8F}" type="slidenum">
              <a:rPr lang="ru-RU" smtClean="0"/>
              <a:t>‹#›</a:t>
            </a:fld>
            <a:endParaRPr lang="ru-RU"/>
          </a:p>
        </p:txBody>
      </p:sp>
    </p:spTree>
    <p:extLst>
      <p:ext uri="{BB962C8B-B14F-4D97-AF65-F5344CB8AC3E}">
        <p14:creationId xmlns:p14="http://schemas.microsoft.com/office/powerpoint/2010/main" val="184577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AFF5AF-BB52-4604-B0DE-39A02DBBD8E9}" type="datetimeFigureOut">
              <a:rPr lang="ru-RU" smtClean="0"/>
              <a:t>30.03.2025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8559005-3C98-4F5B-B496-BFC2338A2A8F}" type="slidenum">
              <a:rPr lang="ru-RU" smtClean="0"/>
              <a:t>‹#›</a:t>
            </a:fld>
            <a:endParaRPr lang="ru-RU"/>
          </a:p>
        </p:txBody>
      </p:sp>
    </p:spTree>
    <p:extLst>
      <p:ext uri="{BB962C8B-B14F-4D97-AF65-F5344CB8AC3E}">
        <p14:creationId xmlns:p14="http://schemas.microsoft.com/office/powerpoint/2010/main" val="3591282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4EAE10-1A7E-F78D-02F5-838419DE7C80}"/>
              </a:ext>
            </a:extLst>
          </p:cNvPr>
          <p:cNvSpPr>
            <a:spLocks noGrp="1"/>
          </p:cNvSpPr>
          <p:nvPr>
            <p:ph type="title"/>
          </p:nvPr>
        </p:nvSpPr>
        <p:spPr>
          <a:xfrm>
            <a:off x="677334" y="609600"/>
            <a:ext cx="8596668" cy="644166"/>
          </a:xfrm>
        </p:spPr>
        <p:txBody>
          <a:bodyPr>
            <a:normAutofit/>
          </a:bodyPr>
          <a:lstStyle/>
          <a:p>
            <a:pPr algn="ctr"/>
            <a:r>
              <a:rPr lang="ru-RU" sz="1400" dirty="0">
                <a:solidFill>
                  <a:schemeClr val="tx1"/>
                </a:solidFill>
                <a:latin typeface="Times New Roman" panose="02020603050405020304" pitchFamily="18" charset="0"/>
                <a:cs typeface="Times New Roman" panose="02020603050405020304" pitchFamily="18" charset="0"/>
              </a:rPr>
              <a:t>МБДОУ </a:t>
            </a:r>
            <a:r>
              <a:rPr lang="ru-RU" sz="1400" dirty="0" err="1">
                <a:solidFill>
                  <a:schemeClr val="tx1"/>
                </a:solidFill>
                <a:latin typeface="Times New Roman" panose="02020603050405020304" pitchFamily="18" charset="0"/>
                <a:cs typeface="Times New Roman" panose="02020603050405020304" pitchFamily="18" charset="0"/>
              </a:rPr>
              <a:t>Тат.Каргалинский</a:t>
            </a:r>
            <a:r>
              <a:rPr lang="ru-RU" sz="1400" dirty="0">
                <a:solidFill>
                  <a:schemeClr val="tx1"/>
                </a:solidFill>
                <a:latin typeface="Times New Roman" panose="02020603050405020304" pitchFamily="18" charset="0"/>
                <a:cs typeface="Times New Roman" panose="02020603050405020304" pitchFamily="18" charset="0"/>
              </a:rPr>
              <a:t> детский сад «Гузель» </a:t>
            </a:r>
            <a:br>
              <a:rPr lang="ru-RU" sz="1400" dirty="0">
                <a:solidFill>
                  <a:schemeClr val="tx1"/>
                </a:solidFill>
                <a:latin typeface="Times New Roman" panose="02020603050405020304" pitchFamily="18" charset="0"/>
                <a:cs typeface="Times New Roman" panose="02020603050405020304" pitchFamily="18" charset="0"/>
              </a:rPr>
            </a:br>
            <a:endParaRPr lang="ru-RU" sz="1400" dirty="0">
              <a:solidFill>
                <a:schemeClr val="tx1"/>
              </a:solidFill>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id="{4AC9A29B-0881-1FFB-0F20-C0572735623D}"/>
              </a:ext>
            </a:extLst>
          </p:cNvPr>
          <p:cNvPicPr>
            <a:picLocks noGrp="1" noChangeAspect="1"/>
          </p:cNvPicPr>
          <p:nvPr>
            <p:ph idx="1"/>
          </p:nvPr>
        </p:nvPicPr>
        <p:blipFill>
          <a:blip r:embed="rId2"/>
          <a:stretch>
            <a:fillRect/>
          </a:stretch>
        </p:blipFill>
        <p:spPr>
          <a:xfrm>
            <a:off x="573882" y="1461155"/>
            <a:ext cx="9505493" cy="3421930"/>
          </a:xfrm>
        </p:spPr>
      </p:pic>
      <p:sp>
        <p:nvSpPr>
          <p:cNvPr id="8" name="TextBox 7">
            <a:extLst>
              <a:ext uri="{FF2B5EF4-FFF2-40B4-BE49-F238E27FC236}">
                <a16:creationId xmlns:a16="http://schemas.microsoft.com/office/drawing/2014/main" id="{7F6D8A09-A0AE-F5BC-5DAC-616D4C603315}"/>
              </a:ext>
            </a:extLst>
          </p:cNvPr>
          <p:cNvSpPr txBox="1"/>
          <p:nvPr/>
        </p:nvSpPr>
        <p:spPr>
          <a:xfrm>
            <a:off x="7174182" y="5227164"/>
            <a:ext cx="2601414" cy="954107"/>
          </a:xfrm>
          <a:prstGeom prst="rect">
            <a:avLst/>
          </a:prstGeom>
          <a:noFill/>
        </p:spPr>
        <p:txBody>
          <a:bodyPr wrap="square">
            <a:spAutoFit/>
          </a:bodyPr>
          <a:lstStyle/>
          <a:p>
            <a:pPr algn="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Подготовила: воспитатель</a:t>
            </a:r>
          </a:p>
          <a:p>
            <a:pPr algn="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МБДОУ </a:t>
            </a:r>
            <a:r>
              <a:rPr kumimoji="0" lang="ru-RU" sz="14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Тат.Каргалинский</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p>
          <a:p>
            <a:pPr algn="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детский сад «Гузель»</a:t>
            </a:r>
          </a:p>
          <a:p>
            <a:pPr algn="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Рафикова Р.Ш.</a:t>
            </a:r>
            <a:endParaRPr lang="ru-RU" dirty="0"/>
          </a:p>
        </p:txBody>
      </p:sp>
    </p:spTree>
    <p:extLst>
      <p:ext uri="{BB962C8B-B14F-4D97-AF65-F5344CB8AC3E}">
        <p14:creationId xmlns:p14="http://schemas.microsoft.com/office/powerpoint/2010/main" val="1362698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19F5FB-E1F3-B65F-8D83-EFED50A01BD4}"/>
              </a:ext>
            </a:extLst>
          </p:cNvPr>
          <p:cNvSpPr>
            <a:spLocks noGrp="1"/>
          </p:cNvSpPr>
          <p:nvPr>
            <p:ph type="title"/>
          </p:nvPr>
        </p:nvSpPr>
        <p:spPr/>
        <p:txBody>
          <a:bodyPr/>
          <a:lstStyle/>
          <a:p>
            <a:r>
              <a:rPr lang="ru-RU" dirty="0"/>
              <a:t>Взаимодействие с семьями воспитанников</a:t>
            </a:r>
          </a:p>
        </p:txBody>
      </p:sp>
      <p:sp>
        <p:nvSpPr>
          <p:cNvPr id="3" name="Объект 2">
            <a:extLst>
              <a:ext uri="{FF2B5EF4-FFF2-40B4-BE49-F238E27FC236}">
                <a16:creationId xmlns:a16="http://schemas.microsoft.com/office/drawing/2014/main" id="{E204ED0E-7F4C-7809-2CD0-BB170D9DBC9B}"/>
              </a:ext>
            </a:extLst>
          </p:cNvPr>
          <p:cNvSpPr>
            <a:spLocks noGrp="1"/>
          </p:cNvSpPr>
          <p:nvPr>
            <p:ph idx="1"/>
          </p:nvPr>
        </p:nvSpPr>
        <p:spPr/>
        <p:txBody>
          <a:bodyPr>
            <a:normAutofit lnSpcReduction="10000"/>
          </a:bodyPr>
          <a:lstStyle/>
          <a:p>
            <a:r>
              <a:rPr lang="ru-RU" dirty="0">
                <a:latin typeface="Times New Roman" panose="02020603050405020304" pitchFamily="18" charset="0"/>
                <a:cs typeface="Times New Roman" panose="02020603050405020304" pitchFamily="18" charset="0"/>
              </a:rPr>
              <a:t>Круг проблем, связанных с безопасностью ребенка, невозможно решить только в рамках детского сада. Поэтому важно обеспечить преемственность в вопросах воспитания безопасного поведения у детей раннего возраста между детским садом и семьей. Для того, чтобы узнать отношение семей воспитанников к пониманию приобщения малышей к правилам безопасного поведения рекомендуется проведение анкетирования родителей, цель которого: проанализировать особенности родительского понимания приобщения детей раннего возраста к правилам безопасного поведения, а также степень удовлетворенности взаимодействием с ДОУ по вопросам приобщения детей раннего возраста к нормам и правилам безопасного поведения. </a:t>
            </a:r>
          </a:p>
          <a:p>
            <a:r>
              <a:rPr lang="ru-RU" dirty="0">
                <a:latin typeface="Times New Roman" panose="02020603050405020304" pitchFamily="18" charset="0"/>
                <a:cs typeface="Times New Roman" panose="02020603050405020304" pitchFamily="18" charset="0"/>
              </a:rPr>
              <a:t>По результатам анкетирования родителей можно сказать, что большинство родителей имеют представление об основах безопасного поведения, знают, для чего необходима организация работы по формированию основ безопасности, начиная с раннего возраста.</a:t>
            </a:r>
          </a:p>
          <a:p>
            <a:endParaRPr lang="ru-RU" dirty="0">
              <a:latin typeface="Times New Roman" panose="02020603050405020304" pitchFamily="18" charset="0"/>
              <a:cs typeface="Times New Roman" panose="02020603050405020304" pitchFamily="18" charset="0"/>
            </a:endParaRPr>
          </a:p>
        </p:txBody>
      </p:sp>
      <p:graphicFrame>
        <p:nvGraphicFramePr>
          <p:cNvPr id="7" name="Диаграмма 6">
            <a:extLst>
              <a:ext uri="{FF2B5EF4-FFF2-40B4-BE49-F238E27FC236}">
                <a16:creationId xmlns:a16="http://schemas.microsoft.com/office/drawing/2014/main" id="{C5353E99-FE04-6FC9-24FB-0D5AB6D068FD}"/>
              </a:ext>
            </a:extLst>
          </p:cNvPr>
          <p:cNvGraphicFramePr/>
          <p:nvPr>
            <p:extLst>
              <p:ext uri="{D42A27DB-BD31-4B8C-83A1-F6EECF244321}">
                <p14:modId xmlns:p14="http://schemas.microsoft.com/office/powerpoint/2010/main" val="1315657532"/>
              </p:ext>
            </p:extLst>
          </p:nvPr>
        </p:nvGraphicFramePr>
        <p:xfrm>
          <a:off x="8918105" y="4594083"/>
          <a:ext cx="3170200" cy="22639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941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A8A456-F967-26E0-91AF-B75015E7D2D7}"/>
              </a:ext>
            </a:extLst>
          </p:cNvPr>
          <p:cNvSpPr>
            <a:spLocks noGrp="1"/>
          </p:cNvSpPr>
          <p:nvPr>
            <p:ph type="title"/>
          </p:nvPr>
        </p:nvSpPr>
        <p:spPr/>
        <p:txBody>
          <a:bodyPr/>
          <a:lstStyle/>
          <a:p>
            <a:r>
              <a:rPr lang="ru-RU" dirty="0"/>
              <a:t>Взаимодействие с семьями воспитанников</a:t>
            </a:r>
          </a:p>
        </p:txBody>
      </p:sp>
      <p:sp>
        <p:nvSpPr>
          <p:cNvPr id="3" name="Объект 2">
            <a:extLst>
              <a:ext uri="{FF2B5EF4-FFF2-40B4-BE49-F238E27FC236}">
                <a16:creationId xmlns:a16="http://schemas.microsoft.com/office/drawing/2014/main" id="{7286285E-D593-B9C7-5F41-C878A8DDB704}"/>
              </a:ext>
            </a:extLst>
          </p:cNvPr>
          <p:cNvSpPr>
            <a:spLocks noGrp="1"/>
          </p:cNvSpPr>
          <p:nvPr>
            <p:ph idx="1"/>
          </p:nvPr>
        </p:nvSpPr>
        <p:spPr/>
        <p:txBody>
          <a:bodyPr>
            <a:normAutofit fontScale="92500" lnSpcReduction="20000"/>
          </a:bodyPr>
          <a:lstStyle/>
          <a:p>
            <a:r>
              <a:rPr lang="ru-RU" dirty="0">
                <a:latin typeface="Times New Roman" panose="02020603050405020304" pitchFamily="18" charset="0"/>
                <a:cs typeface="Times New Roman" panose="02020603050405020304" pitchFamily="18" charset="0"/>
              </a:rPr>
              <a:t>Стараемся добиваться того, чтобы родители стали заинтересованными, активными помощниками по воспитанию у малышей навыков безопасного поведения, используем следующие формы взаимодействия с родителями: - организация собраний (общих и групповых) с целью информирования родителей о совместной работе и стимулирования их активного участия в ней; - ознакомление родителей с работой детского сада по формированию безопасного поведения в быту, социуме, природе (открытые просмотры образовательной деятельности, акции, тематические видеофильмы); - организация различных мероприятий с участием родителей (в том числе с использованием их профессионального опыта (медицинского работника, инспектора дорожной полиции, пожарного и т. д.); - проведение анкетирования, консультаций, семинаров, конкурсов, соревнований, развлечений, выставок художественно - продуктивной деятельности детей и взрослых; - инновационные методы работы (воспитатели совместно с родителями разрабатывают проекты по основам безопасности жизнедеятельности: «Мое здоровье», «Безопасность в помещении», «Дорожная грамота», «Безопасность и природа», «Общение с незнакомыми людьми» и др.). В уголке для родителей представлена вся необходимая информация актуальная на данный момент: консультации, папки-передвижки, буклеты</a:t>
            </a:r>
            <a:r>
              <a:rPr lang="ru-RU">
                <a:latin typeface="Times New Roman" panose="02020603050405020304" pitchFamily="18" charset="0"/>
                <a:cs typeface="Times New Roman" panose="02020603050405020304" pitchFamily="18" charset="0"/>
              </a:rPr>
              <a:t>, памятки.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7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2BC956-1D85-C1D5-0500-3E7DD55B6076}"/>
              </a:ext>
            </a:extLst>
          </p:cNvPr>
          <p:cNvSpPr>
            <a:spLocks noGrp="1"/>
          </p:cNvSpPr>
          <p:nvPr>
            <p:ph type="title"/>
          </p:nvPr>
        </p:nvSpPr>
        <p:spPr/>
        <p:txBody>
          <a:bodyPr/>
          <a:lstStyle/>
          <a:p>
            <a:r>
              <a:rPr kumimoji="0" lang="ru-RU" sz="3600" b="0" i="0" u="none" strike="noStrike" kern="1200" cap="none" spc="0" normalizeH="0" baseline="0" noProof="0" dirty="0">
                <a:ln>
                  <a:noFill/>
                </a:ln>
                <a:solidFill>
                  <a:srgbClr val="90C226"/>
                </a:solidFill>
                <a:effectLst/>
                <a:uLnTx/>
                <a:uFillTx/>
                <a:latin typeface="Trebuchet MS" panose="020B0603020202020204"/>
                <a:ea typeface="+mj-ea"/>
                <a:cs typeface="+mj-cs"/>
              </a:rPr>
              <a:t>Создание развивающей предметно-пространственной среды.</a:t>
            </a:r>
            <a:endParaRPr lang="ru-RU" dirty="0"/>
          </a:p>
        </p:txBody>
      </p:sp>
      <p:sp>
        <p:nvSpPr>
          <p:cNvPr id="3" name="Объект 2">
            <a:extLst>
              <a:ext uri="{FF2B5EF4-FFF2-40B4-BE49-F238E27FC236}">
                <a16:creationId xmlns:a16="http://schemas.microsoft.com/office/drawing/2014/main" id="{09F11FD7-3F68-EBB2-8DBC-3B1EA1070C61}"/>
              </a:ext>
            </a:extLst>
          </p:cNvPr>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В целях знакомства с опасными бытовыми ситуациями проводились игры «Так и не так», «Убери на место». При закреплении знаний и отработке навыков поведения в той или иной опасной ситуации рекомендуется проводить игры «Что опасно найди», «Где живет огонь» и др. В основном отработка практических навыков происходит во время игры, потому что игра является ведущей деятельностью детей раннего возраста. В уголках группы имеется пластмассовая посуда, столовые приборы, игрушечные предметы бытовой техники, при использовании которых в игровых ситуациях дети отрабатывают навыки обращения с бытовыми приборами и тем учится правилам безопасного поведения в различных бытовых ситуациях. При организации практической деятельности детей отрабатываются полученные знания, переводя их в раздел навыков. </a:t>
            </a:r>
          </a:p>
        </p:txBody>
      </p:sp>
    </p:spTree>
    <p:extLst>
      <p:ext uri="{BB962C8B-B14F-4D97-AF65-F5344CB8AC3E}">
        <p14:creationId xmlns:p14="http://schemas.microsoft.com/office/powerpoint/2010/main" val="75748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5807E7-344D-B710-4E75-A42CA1F88185}"/>
              </a:ext>
            </a:extLst>
          </p:cNvPr>
          <p:cNvSpPr>
            <a:spLocks noGrp="1"/>
          </p:cNvSpPr>
          <p:nvPr>
            <p:ph type="title"/>
          </p:nvPr>
        </p:nvSpPr>
        <p:spPr/>
        <p:txBody>
          <a:bodyPr/>
          <a:lstStyle/>
          <a:p>
            <a:r>
              <a:rPr lang="ru-RU" dirty="0"/>
              <a:t>Заключение</a:t>
            </a:r>
          </a:p>
        </p:txBody>
      </p:sp>
      <p:sp>
        <p:nvSpPr>
          <p:cNvPr id="3" name="Объект 2">
            <a:extLst>
              <a:ext uri="{FF2B5EF4-FFF2-40B4-BE49-F238E27FC236}">
                <a16:creationId xmlns:a16="http://schemas.microsoft.com/office/drawing/2014/main" id="{1FCB5ABA-2036-B0F1-7B4C-FA8457BEC345}"/>
              </a:ext>
            </a:extLst>
          </p:cNvPr>
          <p:cNvSpPr>
            <a:spLocks noGrp="1"/>
          </p:cNvSpPr>
          <p:nvPr>
            <p:ph idx="1"/>
          </p:nvPr>
        </p:nvSpPr>
        <p:spPr/>
        <p:txBody>
          <a:bodyPr>
            <a:normAutofit fontScale="85000" lnSpcReduction="10000"/>
          </a:bodyPr>
          <a:lstStyle/>
          <a:p>
            <a:r>
              <a:rPr lang="ru-RU" dirty="0">
                <a:latin typeface="Times New Roman" panose="02020603050405020304" pitchFamily="18" charset="0"/>
                <a:cs typeface="Times New Roman" panose="02020603050405020304" pitchFamily="18" charset="0"/>
              </a:rPr>
              <a:t>Однажды, мама одного </a:t>
            </a:r>
            <a:r>
              <a:rPr lang="ru-RU" dirty="0" err="1">
                <a:latin typeface="Times New Roman" panose="02020603050405020304" pitchFamily="18" charset="0"/>
                <a:cs typeface="Times New Roman" panose="02020603050405020304" pitchFamily="18" charset="0"/>
              </a:rPr>
              <a:t>трѐхлетнего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ребѐнка</a:t>
            </a:r>
            <a:r>
              <a:rPr lang="ru-RU" dirty="0">
                <a:latin typeface="Times New Roman" panose="02020603050405020304" pitchFamily="18" charset="0"/>
                <a:cs typeface="Times New Roman" panose="02020603050405020304" pitchFamily="18" charset="0"/>
              </a:rPr>
              <a:t> спросила: «А, что, уже пора говорить </a:t>
            </a:r>
            <a:r>
              <a:rPr lang="ru-RU" dirty="0" err="1">
                <a:latin typeface="Times New Roman" panose="02020603050405020304" pitchFamily="18" charset="0"/>
                <a:cs typeface="Times New Roman" panose="02020603050405020304" pitchFamily="18" charset="0"/>
              </a:rPr>
              <a:t>ребѐнку</a:t>
            </a:r>
            <a:r>
              <a:rPr lang="ru-RU" dirty="0">
                <a:latin typeface="Times New Roman" panose="02020603050405020304" pitchFamily="18" charset="0"/>
                <a:cs typeface="Times New Roman" panose="02020603050405020304" pitchFamily="18" charset="0"/>
              </a:rPr>
              <a:t> об опасностях? Не вызовет ли это впечатление агрессивно-настроенного мира вокруг него?» Говоря о правилах безопасности, никто и не думает создавать впечатление о мире, как агрессивной и пугающей среде, которая окружает </a:t>
            </a:r>
            <a:r>
              <a:rPr lang="ru-RU" dirty="0" err="1">
                <a:latin typeface="Times New Roman" panose="02020603050405020304" pitchFamily="18" charset="0"/>
                <a:cs typeface="Times New Roman" panose="02020603050405020304" pitchFamily="18" charset="0"/>
              </a:rPr>
              <a:t>ребѐнка</a:t>
            </a:r>
            <a:r>
              <a:rPr lang="ru-RU" dirty="0">
                <a:latin typeface="Times New Roman" panose="02020603050405020304" pitchFamily="18" charset="0"/>
                <a:cs typeface="Times New Roman" panose="02020603050405020304" pitchFamily="18" charset="0"/>
              </a:rPr>
              <a:t>. Предупредить, предотвратить беду – это ли не главное? Так поступали и наши прадеды, заключая мудрость в сказках. Достаточно вспомнить сказки «Колобок», «Волк и семеро козлят», сказку Шарля Перро «Красная шапочка». Поэтому бесспорно: 25 • нужно говорить с </a:t>
            </a:r>
            <a:r>
              <a:rPr lang="ru-RU" dirty="0" err="1">
                <a:latin typeface="Times New Roman" panose="02020603050405020304" pitchFamily="18" charset="0"/>
                <a:cs typeface="Times New Roman" panose="02020603050405020304" pitchFamily="18" charset="0"/>
              </a:rPr>
              <a:t>ребѐнком</a:t>
            </a:r>
            <a:r>
              <a:rPr lang="ru-RU" dirty="0">
                <a:latin typeface="Times New Roman" panose="02020603050405020304" pitchFamily="18" charset="0"/>
                <a:cs typeface="Times New Roman" panose="02020603050405020304" pitchFamily="18" charset="0"/>
              </a:rPr>
              <a:t> о правилах поведения в быту, социуме, природе, начиная с раннего возраста, и по мере взросления, углубляя и расширяя его познания постоянно и последовательно. • Сами взрослые должны быть примером в поведении, помня, что </a:t>
            </a:r>
            <a:r>
              <a:rPr lang="ru-RU" dirty="0" err="1">
                <a:latin typeface="Times New Roman" panose="02020603050405020304" pitchFamily="18" charset="0"/>
                <a:cs typeface="Times New Roman" panose="02020603050405020304" pitchFamily="18" charset="0"/>
              </a:rPr>
              <a:t>ребѐнок</a:t>
            </a:r>
            <a:r>
              <a:rPr lang="ru-RU" dirty="0">
                <a:latin typeface="Times New Roman" panose="02020603050405020304" pitchFamily="18" charset="0"/>
                <a:cs typeface="Times New Roman" panose="02020603050405020304" pitchFamily="18" charset="0"/>
              </a:rPr>
              <a:t> прежде всего подражатель, он </a:t>
            </a:r>
            <a:r>
              <a:rPr lang="ru-RU" dirty="0" err="1">
                <a:latin typeface="Times New Roman" panose="02020603050405020304" pitchFamily="18" charset="0"/>
                <a:cs typeface="Times New Roman" panose="02020603050405020304" pitchFamily="18" charset="0"/>
              </a:rPr>
              <a:t>всѐ</a:t>
            </a:r>
            <a:r>
              <a:rPr lang="ru-RU" dirty="0">
                <a:latin typeface="Times New Roman" panose="02020603050405020304" pitchFamily="18" charset="0"/>
                <a:cs typeface="Times New Roman" panose="02020603050405020304" pitchFamily="18" charset="0"/>
              </a:rPr>
              <a:t> подмечает и копирует нас во </a:t>
            </a:r>
            <a:r>
              <a:rPr lang="ru-RU" dirty="0" err="1">
                <a:latin typeface="Times New Roman" panose="02020603050405020304" pitchFamily="18" charset="0"/>
                <a:cs typeface="Times New Roman" panose="02020603050405020304" pitchFamily="18" charset="0"/>
              </a:rPr>
              <a:t>всѐм</a:t>
            </a:r>
            <a:r>
              <a:rPr lang="ru-RU" dirty="0">
                <a:latin typeface="Times New Roman" panose="02020603050405020304" pitchFamily="18" charset="0"/>
                <a:cs typeface="Times New Roman" panose="02020603050405020304" pitchFamily="18" charset="0"/>
              </a:rPr>
              <a:t> (соблюдать ПДД, не разговаривать и не есть на ходу и т.д.) • Продумывать обстановку в помещении, где находится </a:t>
            </a:r>
            <a:r>
              <a:rPr lang="ru-RU" dirty="0" err="1">
                <a:latin typeface="Times New Roman" panose="02020603050405020304" pitchFamily="18" charset="0"/>
                <a:cs typeface="Times New Roman" panose="02020603050405020304" pitchFamily="18" charset="0"/>
              </a:rPr>
              <a:t>ребѐнок</a:t>
            </a:r>
            <a:r>
              <a:rPr lang="ru-RU" dirty="0">
                <a:latin typeface="Times New Roman" panose="02020603050405020304" pitchFamily="18" charset="0"/>
                <a:cs typeface="Times New Roman" panose="02020603050405020304" pitchFamily="18" charset="0"/>
              </a:rPr>
              <a:t>, на предмет безопасного размещения бытовых приборов и электрических розеток, жидкостей и лекарств, так, чтобы предупредить саму возможность возникновения опасности для </a:t>
            </a:r>
            <a:r>
              <a:rPr lang="ru-RU" dirty="0" err="1">
                <a:latin typeface="Times New Roman" panose="02020603050405020304" pitchFamily="18" charset="0"/>
                <a:cs typeface="Times New Roman" panose="02020603050405020304" pitchFamily="18" charset="0"/>
              </a:rPr>
              <a:t>ребѐнка</a:t>
            </a:r>
            <a:r>
              <a:rPr lang="ru-RU" dirty="0">
                <a:latin typeface="Times New Roman" panose="02020603050405020304" pitchFamily="18" charset="0"/>
                <a:cs typeface="Times New Roman" panose="02020603050405020304" pitchFamily="18" charset="0"/>
              </a:rPr>
              <a:t>. Формирование первоначальных навыков безопасного поведения является главным условием сохранения не только здоровья, но и самой жизни </a:t>
            </a:r>
            <a:r>
              <a:rPr lang="ru-RU" dirty="0" err="1">
                <a:latin typeface="Times New Roman" panose="02020603050405020304" pitchFamily="18" charset="0"/>
                <a:cs typeface="Times New Roman" panose="02020603050405020304" pitchFamily="18" charset="0"/>
              </a:rPr>
              <a:t>ребѐнка</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Только взаимодействие семьи и детского сада создают оптимальные условия для вхождения маленького человека в большой мир здоровым и приспособленным к жизни</a:t>
            </a:r>
          </a:p>
        </p:txBody>
      </p:sp>
    </p:spTree>
    <p:extLst>
      <p:ext uri="{BB962C8B-B14F-4D97-AF65-F5344CB8AC3E}">
        <p14:creationId xmlns:p14="http://schemas.microsoft.com/office/powerpoint/2010/main" val="337477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BDA6D374-6227-94DB-613B-147DEF940475}"/>
              </a:ext>
            </a:extLst>
          </p:cNvPr>
          <p:cNvPicPr>
            <a:picLocks noChangeAspect="1"/>
          </p:cNvPicPr>
          <p:nvPr/>
        </p:nvPicPr>
        <p:blipFill>
          <a:blip r:embed="rId2"/>
          <a:stretch>
            <a:fillRect/>
          </a:stretch>
        </p:blipFill>
        <p:spPr>
          <a:xfrm>
            <a:off x="243722" y="256618"/>
            <a:ext cx="2895404" cy="3172382"/>
          </a:xfrm>
          <a:prstGeom prst="rect">
            <a:avLst/>
          </a:prstGeom>
        </p:spPr>
      </p:pic>
      <p:pic>
        <p:nvPicPr>
          <p:cNvPr id="8" name="Рисунок 7">
            <a:extLst>
              <a:ext uri="{FF2B5EF4-FFF2-40B4-BE49-F238E27FC236}">
                <a16:creationId xmlns:a16="http://schemas.microsoft.com/office/drawing/2014/main" id="{B5103FFB-A391-DDBC-88F7-22F8E34BCE08}"/>
              </a:ext>
            </a:extLst>
          </p:cNvPr>
          <p:cNvPicPr>
            <a:picLocks noChangeAspect="1"/>
          </p:cNvPicPr>
          <p:nvPr/>
        </p:nvPicPr>
        <p:blipFill>
          <a:blip r:embed="rId3"/>
          <a:stretch>
            <a:fillRect/>
          </a:stretch>
        </p:blipFill>
        <p:spPr>
          <a:xfrm>
            <a:off x="3859590" y="256618"/>
            <a:ext cx="2571750" cy="3172382"/>
          </a:xfrm>
          <a:prstGeom prst="rect">
            <a:avLst/>
          </a:prstGeom>
        </p:spPr>
      </p:pic>
      <p:pic>
        <p:nvPicPr>
          <p:cNvPr id="10" name="Рисунок 9">
            <a:extLst>
              <a:ext uri="{FF2B5EF4-FFF2-40B4-BE49-F238E27FC236}">
                <a16:creationId xmlns:a16="http://schemas.microsoft.com/office/drawing/2014/main" id="{0CA9D963-DDC5-8224-D2C6-364C73996FC4}"/>
              </a:ext>
            </a:extLst>
          </p:cNvPr>
          <p:cNvPicPr>
            <a:picLocks noChangeAspect="1"/>
          </p:cNvPicPr>
          <p:nvPr/>
        </p:nvPicPr>
        <p:blipFill>
          <a:blip r:embed="rId4"/>
          <a:stretch>
            <a:fillRect/>
          </a:stretch>
        </p:blipFill>
        <p:spPr>
          <a:xfrm>
            <a:off x="7151804" y="257407"/>
            <a:ext cx="2378695" cy="3171593"/>
          </a:xfrm>
          <a:prstGeom prst="rect">
            <a:avLst/>
          </a:prstGeom>
        </p:spPr>
      </p:pic>
      <p:pic>
        <p:nvPicPr>
          <p:cNvPr id="12" name="Рисунок 11">
            <a:extLst>
              <a:ext uri="{FF2B5EF4-FFF2-40B4-BE49-F238E27FC236}">
                <a16:creationId xmlns:a16="http://schemas.microsoft.com/office/drawing/2014/main" id="{7F3E9085-8E33-9C95-602C-20392EF3B09A}"/>
              </a:ext>
            </a:extLst>
          </p:cNvPr>
          <p:cNvPicPr>
            <a:picLocks noChangeAspect="1"/>
          </p:cNvPicPr>
          <p:nvPr/>
        </p:nvPicPr>
        <p:blipFill>
          <a:blip r:embed="rId5"/>
          <a:stretch>
            <a:fillRect/>
          </a:stretch>
        </p:blipFill>
        <p:spPr>
          <a:xfrm>
            <a:off x="243722" y="3657599"/>
            <a:ext cx="2801136" cy="2943783"/>
          </a:xfrm>
          <a:prstGeom prst="rect">
            <a:avLst/>
          </a:prstGeom>
        </p:spPr>
      </p:pic>
      <p:pic>
        <p:nvPicPr>
          <p:cNvPr id="14" name="Рисунок 13">
            <a:extLst>
              <a:ext uri="{FF2B5EF4-FFF2-40B4-BE49-F238E27FC236}">
                <a16:creationId xmlns:a16="http://schemas.microsoft.com/office/drawing/2014/main" id="{7B5E260C-C0AB-0860-C705-CFF2F902DE6E}"/>
              </a:ext>
            </a:extLst>
          </p:cNvPr>
          <p:cNvPicPr>
            <a:picLocks noChangeAspect="1"/>
          </p:cNvPicPr>
          <p:nvPr/>
        </p:nvPicPr>
        <p:blipFill>
          <a:blip r:embed="rId6"/>
          <a:stretch>
            <a:fillRect/>
          </a:stretch>
        </p:blipFill>
        <p:spPr>
          <a:xfrm>
            <a:off x="3859591" y="3658255"/>
            <a:ext cx="2399808" cy="2943127"/>
          </a:xfrm>
          <a:prstGeom prst="rect">
            <a:avLst/>
          </a:prstGeom>
        </p:spPr>
      </p:pic>
      <p:pic>
        <p:nvPicPr>
          <p:cNvPr id="16" name="Рисунок 15">
            <a:extLst>
              <a:ext uri="{FF2B5EF4-FFF2-40B4-BE49-F238E27FC236}">
                <a16:creationId xmlns:a16="http://schemas.microsoft.com/office/drawing/2014/main" id="{EA5DF6E4-88D9-A4C6-2CFB-73202F14A8BF}"/>
              </a:ext>
            </a:extLst>
          </p:cNvPr>
          <p:cNvPicPr>
            <a:picLocks noChangeAspect="1"/>
          </p:cNvPicPr>
          <p:nvPr/>
        </p:nvPicPr>
        <p:blipFill>
          <a:blip r:embed="rId7"/>
          <a:stretch>
            <a:fillRect/>
          </a:stretch>
        </p:blipFill>
        <p:spPr>
          <a:xfrm>
            <a:off x="7000973" y="3656810"/>
            <a:ext cx="2614367" cy="2943783"/>
          </a:xfrm>
          <a:prstGeom prst="rect">
            <a:avLst/>
          </a:prstGeom>
        </p:spPr>
      </p:pic>
    </p:spTree>
    <p:extLst>
      <p:ext uri="{BB962C8B-B14F-4D97-AF65-F5344CB8AC3E}">
        <p14:creationId xmlns:p14="http://schemas.microsoft.com/office/powerpoint/2010/main" val="217316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B81DEE-EDD9-7577-0A31-8EA2AA881877}"/>
              </a:ext>
            </a:extLst>
          </p:cNvPr>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ru-RU" dirty="0"/>
              <a:t> </a:t>
            </a:r>
            <a:br>
              <a:rPr lang="ru-RU" dirty="0"/>
            </a:br>
            <a:br>
              <a:rPr lang="ru-RU" dirty="0"/>
            </a:br>
            <a:br>
              <a:rPr lang="ru-RU" dirty="0"/>
            </a:br>
            <a:br>
              <a:rPr lang="ru-RU" dirty="0"/>
            </a:br>
            <a:r>
              <a:rPr lang="ru-RU" sz="5300" dirty="0">
                <a:solidFill>
                  <a:schemeClr val="tx1"/>
                </a:solidFill>
                <a:latin typeface="Arial Black" panose="020B0A04020102020204" pitchFamily="34" charset="0"/>
              </a:rPr>
              <a:t>Спасибо за внимание!</a:t>
            </a:r>
          </a:p>
        </p:txBody>
      </p:sp>
    </p:spTree>
    <p:extLst>
      <p:ext uri="{BB962C8B-B14F-4D97-AF65-F5344CB8AC3E}">
        <p14:creationId xmlns:p14="http://schemas.microsoft.com/office/powerpoint/2010/main" val="411682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D7A916-0903-27E9-5896-EBE58DB85267}"/>
              </a:ext>
            </a:extLst>
          </p:cNvPr>
          <p:cNvSpPr>
            <a:spLocks noGrp="1"/>
          </p:cNvSpPr>
          <p:nvPr>
            <p:ph type="title"/>
          </p:nvPr>
        </p:nvSpPr>
        <p:spPr/>
        <p:txBody>
          <a:bodyPr>
            <a:normAutofit/>
          </a:bodyPr>
          <a:lstStyle/>
          <a:p>
            <a:pPr algn="r"/>
            <a:r>
              <a:rPr lang="ru-RU" sz="1800" dirty="0">
                <a:solidFill>
                  <a:schemeClr val="tx1"/>
                </a:solidFill>
                <a:latin typeface="Times New Roman" panose="02020603050405020304" pitchFamily="18" charset="0"/>
                <a:cs typeface="Times New Roman" panose="02020603050405020304" pitchFamily="18" charset="0"/>
              </a:rPr>
              <a:t>«Безопасности формула есть:</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Надо видеть, предвидеть, учесть.</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По возможности-</a:t>
            </a:r>
            <a:r>
              <a:rPr lang="ru-RU" sz="1800" dirty="0" err="1">
                <a:solidFill>
                  <a:schemeClr val="tx1"/>
                </a:solidFill>
                <a:latin typeface="Times New Roman" panose="02020603050405020304" pitchFamily="18" charset="0"/>
                <a:cs typeface="Times New Roman" panose="02020603050405020304" pitchFamily="18" charset="0"/>
              </a:rPr>
              <a:t>всѐ</a:t>
            </a:r>
            <a:r>
              <a:rPr lang="ru-RU" sz="1800" dirty="0">
                <a:solidFill>
                  <a:schemeClr val="tx1"/>
                </a:solidFill>
                <a:latin typeface="Times New Roman" panose="02020603050405020304" pitchFamily="18" charset="0"/>
                <a:cs typeface="Times New Roman" panose="02020603050405020304" pitchFamily="18" charset="0"/>
              </a:rPr>
              <a:t> избежать,</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а где надо – на помощь позвать!»</a:t>
            </a:r>
          </a:p>
        </p:txBody>
      </p:sp>
      <p:sp>
        <p:nvSpPr>
          <p:cNvPr id="3" name="Объект 2">
            <a:extLst>
              <a:ext uri="{FF2B5EF4-FFF2-40B4-BE49-F238E27FC236}">
                <a16:creationId xmlns:a16="http://schemas.microsoft.com/office/drawing/2014/main" id="{CA16DB74-B8DB-A6FF-5F35-2752100FEF32}"/>
              </a:ext>
            </a:extLst>
          </p:cNvPr>
          <p:cNvSpPr>
            <a:spLocks noGrp="1"/>
          </p:cNvSpPr>
          <p:nvPr>
            <p:ph idx="1"/>
          </p:nvPr>
        </p:nvSpPr>
        <p:spPr/>
        <p:txBody>
          <a:bodyPr>
            <a:normAutofit fontScale="92500"/>
          </a:bodyPr>
          <a:lstStyle/>
          <a:p>
            <a:r>
              <a:rPr lang="ru-RU" sz="1400" b="1" dirty="0">
                <a:latin typeface="Times New Roman" panose="02020603050405020304" pitchFamily="18" charset="0"/>
                <a:cs typeface="Times New Roman" panose="02020603050405020304" pitchFamily="18" charset="0"/>
              </a:rPr>
              <a:t>Детство </a:t>
            </a:r>
            <a:r>
              <a:rPr lang="ru-RU" sz="1400" dirty="0">
                <a:latin typeface="Times New Roman" panose="02020603050405020304" pitchFamily="18" charset="0"/>
                <a:cs typeface="Times New Roman" panose="02020603050405020304" pitchFamily="18" charset="0"/>
              </a:rPr>
              <a:t>— это уникальный период в жизни человека, именно в это время формируется здоровье, происходит становление личности. Опыт детства во многом определяет взрослую жизнь человека. В начале пути рядом с беззащитным и доверчивым малышом находятся самые главные люди в его жизни – это родители и воспитатели. Благодаря их любви и заботе, эмоциональной близости и поддержке, ребенок растет и развивается, у него возникает доверие к миру и окружающим его людям.</a:t>
            </a:r>
          </a:p>
          <a:p>
            <a:r>
              <a:rPr lang="ru-RU" sz="1400" b="1" u="sng" dirty="0">
                <a:latin typeface="Times New Roman" panose="02020603050405020304" pitchFamily="18" charset="0"/>
                <a:cs typeface="Times New Roman" panose="02020603050405020304" pitchFamily="18" charset="0"/>
              </a:rPr>
              <a:t>Основная задача </a:t>
            </a:r>
            <a:r>
              <a:rPr lang="ru-RU" sz="1400" dirty="0">
                <a:latin typeface="Times New Roman" panose="02020603050405020304" pitchFamily="18" charset="0"/>
                <a:cs typeface="Times New Roman" panose="02020603050405020304" pitchFamily="18" charset="0"/>
              </a:rPr>
              <a:t>нас, взрослых - научить каждого ребенка первоначальным представлениям об основных понятиях опасных для жизни ситуаций и особенностей поведения в них. Безопасность — это не. просто сумма усвоенных знаний, а умение правильно вести себя в различных ситуациях.</a:t>
            </a:r>
          </a:p>
          <a:p>
            <a:r>
              <a:rPr lang="ru-RU" sz="1400" b="1" dirty="0">
                <a:latin typeface="Times New Roman" panose="02020603050405020304" pitchFamily="18" charset="0"/>
                <a:cs typeface="Times New Roman" panose="02020603050405020304" pitchFamily="18" charset="0"/>
              </a:rPr>
              <a:t>Актуальность проблемы </a:t>
            </a:r>
            <a:r>
              <a:rPr lang="ru-RU" sz="1400" dirty="0">
                <a:latin typeface="Times New Roman" panose="02020603050405020304" pitchFamily="18" charset="0"/>
                <a:cs typeface="Times New Roman" panose="02020603050405020304" pitchFamily="18" charset="0"/>
              </a:rPr>
              <a:t>воспитания безопасного поведения малышей в социальной среде связана с такими возрастными особенностями развития, как: повышенная двигательная активность; рост самостоятельности; интерес ко всему новому; полное доверие ко всем и всему, что вокруг; отсутствие ощущения опасности.</a:t>
            </a:r>
          </a:p>
          <a:p>
            <a:r>
              <a:rPr lang="ru-RU" sz="1400" b="1" dirty="0">
                <a:latin typeface="Times New Roman" panose="02020603050405020304" pitchFamily="18" charset="0"/>
                <a:cs typeface="Times New Roman" panose="02020603050405020304" pitchFamily="18" charset="0"/>
              </a:rPr>
              <a:t>Воспитание у детей безопасного поведения </a:t>
            </a:r>
            <a:r>
              <a:rPr lang="ru-RU" sz="1400" dirty="0">
                <a:latin typeface="Times New Roman" panose="02020603050405020304" pitchFamily="18" charset="0"/>
                <a:cs typeface="Times New Roman" panose="02020603050405020304" pitchFamily="18" charset="0"/>
              </a:rPr>
              <a:t>– непрерывный, систематический, последовательный процесс, который надо начинать в раннем возрасте. Как сказал К.Ф. Ушинский: </a:t>
            </a:r>
            <a:r>
              <a:rPr lang="ru-RU" sz="1400" b="1" dirty="0">
                <a:latin typeface="Times New Roman" panose="02020603050405020304" pitchFamily="18" charset="0"/>
                <a:cs typeface="Times New Roman" panose="02020603050405020304" pitchFamily="18" charset="0"/>
              </a:rPr>
              <a:t>«Всё, что усваивается человеком впоследствии, никогда не имеет той глубины, какой  отличается всё усвоенное в детские годы».</a:t>
            </a:r>
            <a:r>
              <a:rPr lang="ru-RU" sz="1400" dirty="0">
                <a:latin typeface="Times New Roman" panose="02020603050405020304" pitchFamily="18" charset="0"/>
                <a:cs typeface="Times New Roman" panose="02020603050405020304" pitchFamily="18" charset="0"/>
              </a:rPr>
              <a:t> Только глядя на мир глазами </a:t>
            </a:r>
            <a:r>
              <a:rPr lang="ru-RU" sz="1400" dirty="0" err="1">
                <a:latin typeface="Times New Roman" panose="02020603050405020304" pitchFamily="18" charset="0"/>
                <a:cs typeface="Times New Roman" panose="02020603050405020304" pitchFamily="18" charset="0"/>
              </a:rPr>
              <a:t>ребѐнка</a:t>
            </a:r>
            <a:r>
              <a:rPr lang="ru-RU" sz="1400" dirty="0">
                <a:latin typeface="Times New Roman" panose="02020603050405020304" pitchFamily="18" charset="0"/>
                <a:cs typeface="Times New Roman" panose="02020603050405020304" pitchFamily="18" charset="0"/>
              </a:rPr>
              <a:t>, понимая окружающее через их внутреннее мироощущение, мы сможем научить </a:t>
            </a:r>
            <a:r>
              <a:rPr lang="ru-RU" sz="1400" dirty="0" err="1">
                <a:latin typeface="Times New Roman" panose="02020603050405020304" pitchFamily="18" charset="0"/>
                <a:cs typeface="Times New Roman" panose="02020603050405020304" pitchFamily="18" charset="0"/>
              </a:rPr>
              <a:t>ребѐнка</a:t>
            </a:r>
            <a:r>
              <a:rPr lang="ru-RU" sz="1400" dirty="0">
                <a:latin typeface="Times New Roman" panose="02020603050405020304" pitchFamily="18" charset="0"/>
                <a:cs typeface="Times New Roman" panose="02020603050405020304" pitchFamily="18" charset="0"/>
              </a:rPr>
              <a:t> правильно вести себя в сложных, опасных для его жизни ситуациях. Нужно помнить, что главное – это личный пример родителей, воспитателей и просто взрослых людей.</a:t>
            </a:r>
          </a:p>
          <a:p>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595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D08B28-ADA2-910C-A76B-FE8A464F26FE}"/>
              </a:ext>
            </a:extLst>
          </p:cNvPr>
          <p:cNvSpPr>
            <a:spLocks noGrp="1"/>
          </p:cNvSpPr>
          <p:nvPr>
            <p:ph type="title"/>
          </p:nvPr>
        </p:nvSpPr>
        <p:spPr/>
        <p:txBody>
          <a:bodyPr/>
          <a:lstStyle/>
          <a:p>
            <a:r>
              <a:rPr lang="ru-RU" dirty="0"/>
              <a:t>Особенности развития детей раннего возраста</a:t>
            </a:r>
          </a:p>
        </p:txBody>
      </p:sp>
      <p:sp>
        <p:nvSpPr>
          <p:cNvPr id="3" name="Объект 2">
            <a:extLst>
              <a:ext uri="{FF2B5EF4-FFF2-40B4-BE49-F238E27FC236}">
                <a16:creationId xmlns:a16="http://schemas.microsoft.com/office/drawing/2014/main" id="{D57419FC-C037-D492-A063-9F72BCEE9903}"/>
              </a:ext>
            </a:extLst>
          </p:cNvPr>
          <p:cNvSpPr>
            <a:spLocks noGrp="1"/>
          </p:cNvSpPr>
          <p:nvPr>
            <p:ph idx="1"/>
          </p:nvPr>
        </p:nvSpPr>
        <p:spPr/>
        <p:txBody>
          <a:bodyPr>
            <a:normAutofit fontScale="85000" lnSpcReduction="10000"/>
          </a:bodyPr>
          <a:lstStyle/>
          <a:p>
            <a:r>
              <a:rPr lang="ru-RU" dirty="0">
                <a:latin typeface="Times New Roman" panose="02020603050405020304" pitchFamily="18" charset="0"/>
                <a:cs typeface="Times New Roman" panose="02020603050405020304" pitchFamily="18" charset="0"/>
              </a:rPr>
              <a:t>Физические возможности двухлетних детей и естественная жажда познания окружающего мира могут очень быстро привести к беде. Дети раннего возраста еще не понимают, что для них безопасно, а что нет. В своих поступках они руководствуются не пониманием того, что нужно, можно и хорошо, а тем, что им хочется, что интересно. До трех лет ребенок не способен понять и запомнить все то, что вы рассказали ему о мерах безопасности. Дети эмоциональны, впечатлительны, с трудом переключают внимание. Можно сказать, что ситуация в какой - то мере управляет ребенком. Действия детей импульсивны и конкретны, они сразу начинают что-либо делать, пропуская стадию обдумывания. Малыш воспринимает мир иначе, чем взрослый. Он искренне считает, что если он увидел машину, то и водитель заметил его. Малыш может просто погладить собаку и будет удивлен, если она его укусит – ведь он не хотел ей зла!</a:t>
            </a:r>
          </a:p>
          <a:p>
            <a:r>
              <a:rPr lang="ru-RU" dirty="0">
                <a:latin typeface="Times New Roman" panose="02020603050405020304" pitchFamily="18" charset="0"/>
                <a:cs typeface="Times New Roman" panose="02020603050405020304" pitchFamily="18" charset="0"/>
              </a:rPr>
              <a:t>Даже рост ребенка влияет на восприятие мира. Маленький рост ограничивает обзор, маленьких труднее заметить. Попробуйте, присев на корточки, посмотреть на ваш дом</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двор, сад. Вы увидите, что теперь многие действия становятся неудобными. А ведь у ребенка нет вашей силы, ваших длинных рук и, главное, опыта, который подсказывает вам, что опасно, а что нет. Физическая активность малыша растет с каждым днем. Растут также любознательность и настойчивость. Дети раннего возраста трогают, тянут в рот и подвергают проверке все, что встречается им на пути.</a:t>
            </a:r>
          </a:p>
        </p:txBody>
      </p:sp>
    </p:spTree>
    <p:extLst>
      <p:ext uri="{BB962C8B-B14F-4D97-AF65-F5344CB8AC3E}">
        <p14:creationId xmlns:p14="http://schemas.microsoft.com/office/powerpoint/2010/main" val="257262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1E8872-E4D5-3EB7-6DF3-E51C580F5523}"/>
              </a:ext>
            </a:extLst>
          </p:cNvPr>
          <p:cNvSpPr>
            <a:spLocks noGrp="1"/>
          </p:cNvSpPr>
          <p:nvPr>
            <p:ph type="title"/>
          </p:nvPr>
        </p:nvSpPr>
        <p:spPr/>
        <p:txBody>
          <a:bodyPr/>
          <a:lstStyle/>
          <a:p>
            <a:r>
              <a:rPr lang="ru-RU" dirty="0"/>
              <a:t>Особенности развития детей раннего возраста</a:t>
            </a:r>
          </a:p>
        </p:txBody>
      </p:sp>
      <p:sp>
        <p:nvSpPr>
          <p:cNvPr id="3" name="Объект 2">
            <a:extLst>
              <a:ext uri="{FF2B5EF4-FFF2-40B4-BE49-F238E27FC236}">
                <a16:creationId xmlns:a16="http://schemas.microsoft.com/office/drawing/2014/main" id="{08812EA1-563E-6500-6DE5-30021F1F1347}"/>
              </a:ext>
            </a:extLst>
          </p:cNvPr>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Известно, что до 3-х лет </a:t>
            </a:r>
            <a:r>
              <a:rPr lang="ru-RU" dirty="0" err="1">
                <a:latin typeface="Times New Roman" panose="02020603050405020304" pitchFamily="18" charset="0"/>
                <a:cs typeface="Times New Roman" panose="02020603050405020304" pitchFamily="18" charset="0"/>
              </a:rPr>
              <a:t>ребѐнок</a:t>
            </a:r>
            <a:r>
              <a:rPr lang="ru-RU" dirty="0">
                <a:latin typeface="Times New Roman" panose="02020603050405020304" pitchFamily="18" charset="0"/>
                <a:cs typeface="Times New Roman" panose="02020603050405020304" pitchFamily="18" charset="0"/>
              </a:rPr>
              <a:t> успевает воспринять 67% информации об окружающем мире, и в течение всех последующих лет только расширяет свои познания, именно этим объясняется его неусидчивость и невозможность надолго задерживать внимание на одном, ведь ему «надо столько успеть узнать и обследовать!».</a:t>
            </a:r>
          </a:p>
          <a:p>
            <a:r>
              <a:rPr lang="ru-RU" dirty="0">
                <a:latin typeface="Times New Roman" panose="02020603050405020304" pitchFamily="18" charset="0"/>
                <a:cs typeface="Times New Roman" panose="02020603050405020304" pitchFamily="18" charset="0"/>
              </a:rPr>
              <a:t>У детей раннего возраста:</a:t>
            </a:r>
          </a:p>
          <a:p>
            <a:pPr marL="0" indent="0">
              <a:buNone/>
            </a:pPr>
            <a:r>
              <a:rPr lang="ru-RU" dirty="0">
                <a:latin typeface="Times New Roman" panose="02020603050405020304" pitchFamily="18" charset="0"/>
                <a:cs typeface="Times New Roman" panose="02020603050405020304" pitchFamily="18" charset="0"/>
              </a:rPr>
              <a:t> • слабо развито чувство опасности и самосохранения,</a:t>
            </a:r>
          </a:p>
          <a:p>
            <a:pPr marL="0" indent="0">
              <a:buNone/>
            </a:pPr>
            <a:r>
              <a:rPr lang="ru-RU" dirty="0">
                <a:latin typeface="Times New Roman" panose="02020603050405020304" pitchFamily="18" charset="0"/>
                <a:cs typeface="Times New Roman" panose="02020603050405020304" pitchFamily="18" charset="0"/>
              </a:rPr>
              <a:t> • недостаточен опыт общения и взаимопонимания со сверстниками,</a:t>
            </a:r>
          </a:p>
          <a:p>
            <a:pPr marL="0" indent="0">
              <a:buNone/>
            </a:pPr>
            <a:r>
              <a:rPr lang="ru-RU" dirty="0">
                <a:latin typeface="Times New Roman" panose="02020603050405020304" pitchFamily="18" charset="0"/>
                <a:cs typeface="Times New Roman" panose="02020603050405020304" pitchFamily="18" charset="0"/>
              </a:rPr>
              <a:t> • недостаточны знания о правилах поведения в быту, социуме, природе</a:t>
            </a:r>
          </a:p>
        </p:txBody>
      </p:sp>
    </p:spTree>
    <p:extLst>
      <p:ext uri="{BB962C8B-B14F-4D97-AF65-F5344CB8AC3E}">
        <p14:creationId xmlns:p14="http://schemas.microsoft.com/office/powerpoint/2010/main" val="214935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AB90DA-AE1B-C718-DA83-05477EC47482}"/>
              </a:ext>
            </a:extLst>
          </p:cNvPr>
          <p:cNvSpPr>
            <a:spLocks noGrp="1"/>
          </p:cNvSpPr>
          <p:nvPr>
            <p:ph type="title"/>
          </p:nvPr>
        </p:nvSpPr>
        <p:spPr/>
        <p:txBody>
          <a:bodyPr>
            <a:noAutofit/>
          </a:bodyPr>
          <a:lstStyle/>
          <a:p>
            <a:r>
              <a:rPr lang="ru-RU" sz="2800" dirty="0">
                <a:latin typeface="Times New Roman" panose="02020603050405020304" pitchFamily="18" charset="0"/>
                <a:cs typeface="Times New Roman" panose="02020603050405020304" pitchFamily="18" charset="0"/>
              </a:rPr>
              <a:t>Основные направления организация работы по формированию основ безопасного поведения у детей раннего возраста.</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EC10B18-1CF9-E6BB-03EB-31E28CF1995A}"/>
              </a:ext>
            </a:extLst>
          </p:cNvPr>
          <p:cNvSpPr>
            <a:spLocks noGrp="1"/>
          </p:cNvSpPr>
          <p:nvPr>
            <p:ph idx="1"/>
          </p:nvPr>
        </p:nvSpPr>
        <p:spPr/>
        <p:txBody>
          <a:bodyPr>
            <a:normAutofit/>
          </a:bodyPr>
          <a:lstStyle/>
          <a:p>
            <a:r>
              <a:rPr lang="ru-RU" sz="1400" dirty="0">
                <a:latin typeface="Times New Roman" panose="02020603050405020304" pitchFamily="18" charset="0"/>
                <a:cs typeface="Times New Roman" panose="02020603050405020304" pitchFamily="18" charset="0"/>
              </a:rPr>
              <a:t>Таким образом, </a:t>
            </a:r>
            <a:r>
              <a:rPr lang="ru-RU" sz="1400" b="1" dirty="0">
                <a:latin typeface="Times New Roman" panose="02020603050405020304" pitchFamily="18" charset="0"/>
                <a:cs typeface="Times New Roman" panose="02020603050405020304" pitchFamily="18" charset="0"/>
              </a:rPr>
              <a:t>цель работы </a:t>
            </a:r>
            <a:r>
              <a:rPr lang="ru-RU" sz="1400" dirty="0">
                <a:latin typeface="Times New Roman" panose="02020603050405020304" pitchFamily="18" charset="0"/>
                <a:cs typeface="Times New Roman" panose="02020603050405020304" pitchFamily="18" charset="0"/>
              </a:rPr>
              <a:t>по воспитанию навыков безопасного поведения у детей раннего возраста – </a:t>
            </a:r>
            <a:r>
              <a:rPr lang="ru-RU" sz="1400" b="1" dirty="0">
                <a:latin typeface="Times New Roman" panose="02020603050405020304" pitchFamily="18" charset="0"/>
                <a:cs typeface="Times New Roman" panose="02020603050405020304" pitchFamily="18" charset="0"/>
              </a:rPr>
              <a:t>дать каждому </a:t>
            </a:r>
            <a:r>
              <a:rPr lang="ru-RU" sz="1400" b="1" dirty="0" err="1">
                <a:latin typeface="Times New Roman" panose="02020603050405020304" pitchFamily="18" charset="0"/>
                <a:cs typeface="Times New Roman" panose="02020603050405020304" pitchFamily="18" charset="0"/>
              </a:rPr>
              <a:t>ребѐнку</a:t>
            </a:r>
            <a:r>
              <a:rPr lang="ru-RU" sz="1400" b="1" dirty="0">
                <a:latin typeface="Times New Roman" panose="02020603050405020304" pitchFamily="18" charset="0"/>
                <a:cs typeface="Times New Roman" panose="02020603050405020304" pitchFamily="18" charset="0"/>
              </a:rPr>
              <a:t> первичные понятия об опасных для жизни ситуациях и способствовать формированию представлений о правилах безопасного поведения</a:t>
            </a:r>
            <a:r>
              <a:rPr lang="ru-RU" sz="1400" dirty="0">
                <a:latin typeface="Times New Roman" panose="02020603050405020304" pitchFamily="18" charset="0"/>
                <a:cs typeface="Times New Roman" panose="02020603050405020304" pitchFamily="18" charset="0"/>
              </a:rPr>
              <a:t>.  Эту цель реализовать </a:t>
            </a:r>
            <a:r>
              <a:rPr lang="ru-RU" sz="1400" dirty="0" err="1">
                <a:latin typeface="Times New Roman" panose="02020603050405020304" pitchFamily="18" charset="0"/>
                <a:cs typeface="Times New Roman" panose="02020603050405020304" pitchFamily="18" charset="0"/>
              </a:rPr>
              <a:t>путѐм</a:t>
            </a:r>
            <a:r>
              <a:rPr lang="ru-RU" sz="1400" dirty="0">
                <a:latin typeface="Times New Roman" panose="02020603050405020304" pitchFamily="18" charset="0"/>
                <a:cs typeface="Times New Roman" panose="02020603050405020304" pitchFamily="18" charset="0"/>
              </a:rPr>
              <a:t> решения следующих задач: - формировать у детей раннего возраста представления об опасных и вредных факторах окружающей среды; - воспитывать представления о безопасном поведении в различных жизненных ситуациях; - научить детей пользоваться получаемыми знаниями на практике; - использовать различные средства и формы работы по воспитанию навыков безопасного поведения детей раннего возраста. </a:t>
            </a:r>
          </a:p>
          <a:p>
            <a:r>
              <a:rPr lang="ru-RU" sz="1400" dirty="0">
                <a:latin typeface="Times New Roman" panose="02020603050405020304" pitchFamily="18" charset="0"/>
                <a:cs typeface="Times New Roman" panose="02020603050405020304" pitchFamily="18" charset="0"/>
              </a:rPr>
              <a:t>Выполнение цели и поставленных задач по формированию основ безопасного поведения у детей раннего возраста разделена на </a:t>
            </a:r>
            <a:r>
              <a:rPr lang="ru-RU" sz="1400" b="1" dirty="0">
                <a:latin typeface="Times New Roman" panose="02020603050405020304" pitchFamily="18" charset="0"/>
                <a:cs typeface="Times New Roman" panose="02020603050405020304" pitchFamily="18" charset="0"/>
              </a:rPr>
              <a:t>6 направлений:</a:t>
            </a:r>
          </a:p>
          <a:p>
            <a:pPr>
              <a:buAutoNum type="arabicPeriod"/>
            </a:pPr>
            <a:r>
              <a:rPr lang="ru-RU" sz="1400" b="1" dirty="0" err="1">
                <a:latin typeface="Times New Roman" panose="02020603050405020304" pitchFamily="18" charset="0"/>
                <a:cs typeface="Times New Roman" panose="02020603050405020304" pitchFamily="18" charset="0"/>
              </a:rPr>
              <a:t>Ребѐнок</a:t>
            </a:r>
            <a:r>
              <a:rPr lang="ru-RU" sz="1400" b="1" dirty="0">
                <a:latin typeface="Times New Roman" panose="02020603050405020304" pitchFamily="18" charset="0"/>
                <a:cs typeface="Times New Roman" panose="02020603050405020304" pitchFamily="18" charset="0"/>
              </a:rPr>
              <a:t> и другие люди. </a:t>
            </a:r>
          </a:p>
          <a:p>
            <a:pPr marL="0" indent="0">
              <a:buNone/>
            </a:pPr>
            <a:r>
              <a:rPr lang="ru-RU"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силу возраста детей дети раннего возраста должны находиться всегда в присутствии взрослых. Но всевозможных непредвиденных ситуаций никто не отменял. Задачи:   Дать понятие малышам о типичных опасных ситуациях при контактах с чужими людьми (детские площадки, магазины, рынки, поездки и т.д.).  Формировать основы правильного поведения в таких ситуациях. </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59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2BE43F-720C-B213-557B-F9655BA28D3E}"/>
              </a:ext>
            </a:extLst>
          </p:cNvPr>
          <p:cNvSpPr>
            <a:spLocks noGrp="1"/>
          </p:cNvSpPr>
          <p:nvPr>
            <p:ph type="title"/>
          </p:nvPr>
        </p:nvSpPr>
        <p:spPr/>
        <p:txBody>
          <a:bodyPr>
            <a:normAutofit fontScale="90000"/>
          </a:bodyPr>
          <a:lstStyle/>
          <a:p>
            <a:r>
              <a:rPr kumimoji="0" lang="ru-RU" sz="2800" b="0" i="0" u="none" strike="noStrike" kern="1200" cap="none" spc="0" normalizeH="0" baseline="0" noProof="0" dirty="0">
                <a:ln>
                  <a:noFill/>
                </a:ln>
                <a:solidFill>
                  <a:srgbClr val="90C226"/>
                </a:solidFill>
                <a:effectLst/>
                <a:uLnTx/>
                <a:uFillTx/>
                <a:latin typeface="Times New Roman" panose="02020603050405020304" pitchFamily="18" charset="0"/>
                <a:ea typeface="+mj-ea"/>
                <a:cs typeface="Times New Roman" panose="02020603050405020304" pitchFamily="18" charset="0"/>
              </a:rPr>
              <a:t>Основные направления организация работы по формированию основ безопасного поведения у детей раннего возраста.</a:t>
            </a:r>
            <a:br>
              <a:rPr kumimoji="0" lang="ru-RU" sz="2800" b="0" i="0" u="none" strike="noStrike" kern="1200" cap="none" spc="0" normalizeH="0" baseline="0" noProof="0" dirty="0">
                <a:ln>
                  <a:noFill/>
                </a:ln>
                <a:solidFill>
                  <a:srgbClr val="90C226"/>
                </a:solidFill>
                <a:effectLst/>
                <a:uLnTx/>
                <a:uFillTx/>
                <a:latin typeface="Times New Roman" panose="02020603050405020304" pitchFamily="18" charset="0"/>
                <a:ea typeface="+mj-ea"/>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43B8FFDC-BF7C-A0E4-522A-5E4DF0FBA585}"/>
              </a:ext>
            </a:extLst>
          </p:cNvPr>
          <p:cNvSpPr>
            <a:spLocks noGrp="1"/>
          </p:cNvSpPr>
          <p:nvPr>
            <p:ph idx="1"/>
          </p:nvPr>
        </p:nvSpPr>
        <p:spPr/>
        <p:txBody>
          <a:bodyPr>
            <a:normAutofit fontScale="70000" lnSpcReduction="20000"/>
          </a:bodyPr>
          <a:lstStyle/>
          <a:p>
            <a:r>
              <a:rPr lang="ru-RU" b="1" dirty="0">
                <a:latin typeface="Times New Roman" panose="02020603050405020304" pitchFamily="18" charset="0"/>
                <a:cs typeface="Times New Roman" panose="02020603050405020304" pitchFamily="18" charset="0"/>
              </a:rPr>
              <a:t>2. </a:t>
            </a:r>
            <a:r>
              <a:rPr lang="ru-RU" b="1" dirty="0" err="1">
                <a:latin typeface="Times New Roman" panose="02020603050405020304" pitchFamily="18" charset="0"/>
                <a:cs typeface="Times New Roman" panose="02020603050405020304" pitchFamily="18" charset="0"/>
              </a:rPr>
              <a:t>Ребѐнок</a:t>
            </a:r>
            <a:r>
              <a:rPr lang="ru-RU" b="1" dirty="0">
                <a:latin typeface="Times New Roman" panose="02020603050405020304" pitchFamily="18" charset="0"/>
                <a:cs typeface="Times New Roman" panose="02020603050405020304" pitchFamily="18" charset="0"/>
              </a:rPr>
              <a:t> и природа.</a:t>
            </a:r>
          </a:p>
          <a:p>
            <a:pPr marL="0" indent="0">
              <a:buNone/>
            </a:pPr>
            <a:r>
              <a:rPr lang="ru-RU" sz="1900" dirty="0">
                <a:latin typeface="Times New Roman" panose="02020603050405020304" pitchFamily="18" charset="0"/>
                <a:cs typeface="Times New Roman" panose="02020603050405020304" pitchFamily="18" charset="0"/>
              </a:rPr>
              <a:t>Как сделать так, чтобы и родители были спокойны, и дети находились в безопасности? Нужна планомерная, профилактическая работа с детьми с самого раннего возраста в игровой форме, которая тесно переплетается с познавательным процессом. Формирование и закрепление правил поведения в природе у детей происходит во время прогулки: не брать в рот песок, землю, траву, листья; не протягивать к глазам ветви дерева, палочки; не обсыпать песком других детей. Прогулка – обследование «Внимание – опасность!» (учить находить во время прогулки по территории детского сада опасные места и предметы; разъяснить, какую они предоставляют опасность и как </a:t>
            </a:r>
            <a:r>
              <a:rPr lang="ru-RU" sz="1900" dirty="0" err="1">
                <a:latin typeface="Times New Roman" panose="02020603050405020304" pitchFamily="18" charset="0"/>
                <a:cs typeface="Times New Roman" panose="02020603050405020304" pitchFamily="18" charset="0"/>
              </a:rPr>
              <a:t>еѐ</a:t>
            </a:r>
            <a:r>
              <a:rPr lang="ru-RU" sz="1900" dirty="0">
                <a:latin typeface="Times New Roman" panose="02020603050405020304" pitchFamily="18" charset="0"/>
                <a:cs typeface="Times New Roman" panose="02020603050405020304" pitchFamily="18" charset="0"/>
              </a:rPr>
              <a:t> избежать. Использовать красные ленточки для пометки опасных мест) Формирование основ безопасного поведения в природе, а также их закрепление, продолжается в зимний период: не брать в рот снег, есть его; лизать сосульки; подходить к крыше, с которой свисают сосульки. Встречая на дворе животных (кота или собаку), подводим детей к пониманию того, что контакты с животными могут быть опасными. Поэтому обращаться с ними следует осмотрительно: не подходить близко к животным, не делать резких движений, потому что они могут укусить или поцарапать; не гладить и не брать на руки бездомных животных, потому что они могут переносить различные инфекционные заболевания; не злить животных, не раздражать их, не причинять им боли.</a:t>
            </a:r>
          </a:p>
          <a:p>
            <a:pPr marL="0" indent="0">
              <a:buNone/>
            </a:pPr>
            <a:r>
              <a:rPr lang="ru-RU" sz="1900" b="1" dirty="0">
                <a:latin typeface="Times New Roman" panose="02020603050405020304" pitchFamily="18" charset="0"/>
                <a:cs typeface="Times New Roman" panose="02020603050405020304" pitchFamily="18" charset="0"/>
              </a:rPr>
              <a:t>Задачи: </a:t>
            </a:r>
            <a:r>
              <a:rPr lang="ru-RU" sz="1900" dirty="0">
                <a:latin typeface="Times New Roman" panose="02020603050405020304" pitchFamily="18" charset="0"/>
                <a:cs typeface="Times New Roman" panose="02020603050405020304" pitchFamily="18" charset="0"/>
              </a:rPr>
              <a:t> Знакомить детей с доступными явлениями природы (дождь, ветер, снег). Помогать детям замечать красоту природы в разное время года.  Знакомить с элементарными правилами безопасного поведения в природе (не подходить к незнакомым животным, не гладить их, не дразнить; не рвать и не брать в рот незнакомые растения и пр.).  Учить различать по внешнему виду овощи (помидор, огурец, морковь и др.) и фрукты (яблоко, груша и др.).  Воспитывать бережное отношение к животным.  Учить узнавать в натуре, на картинках, в игрушках домашних животных (кошку, собаку, корову, курицу и др.) и их детенышей и называть их. Узнавать на картинке некоторых диких животных (медведя, зайца, лису и др.) и называть их.  Вместе с детьми наблюдать за птицами и насекомыми на участке (не давить, не кидать камни и т.д.).  Воспитывать любовь к природе. </a:t>
            </a:r>
          </a:p>
        </p:txBody>
      </p:sp>
    </p:spTree>
    <p:extLst>
      <p:ext uri="{BB962C8B-B14F-4D97-AF65-F5344CB8AC3E}">
        <p14:creationId xmlns:p14="http://schemas.microsoft.com/office/powerpoint/2010/main" val="43732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31851A-8A96-F453-2D7D-B89A2BF43F01}"/>
              </a:ext>
            </a:extLst>
          </p:cNvPr>
          <p:cNvSpPr>
            <a:spLocks noGrp="1"/>
          </p:cNvSpPr>
          <p:nvPr>
            <p:ph type="title"/>
          </p:nvPr>
        </p:nvSpPr>
        <p:spPr/>
        <p:txBody>
          <a:bodyPr>
            <a:noAutofit/>
          </a:bodyPr>
          <a:lstStyle/>
          <a:p>
            <a:r>
              <a:rPr kumimoji="0" lang="ru-RU" sz="2800" b="0" i="0" u="none" strike="noStrike" kern="1200" cap="none" spc="0" normalizeH="0" baseline="0" noProof="0" dirty="0">
                <a:ln>
                  <a:noFill/>
                </a:ln>
                <a:solidFill>
                  <a:srgbClr val="90C226"/>
                </a:solidFill>
                <a:effectLst/>
                <a:uLnTx/>
                <a:uFillTx/>
                <a:latin typeface="Times New Roman" panose="02020603050405020304" pitchFamily="18" charset="0"/>
                <a:ea typeface="+mj-ea"/>
                <a:cs typeface="Times New Roman" panose="02020603050405020304" pitchFamily="18" charset="0"/>
              </a:rPr>
              <a:t>Основные направления организация работы по формированию основ безопасного поведения у детей раннего возраста.</a:t>
            </a:r>
            <a:br>
              <a:rPr kumimoji="0" lang="ru-RU" sz="2800" b="0" i="0" u="none" strike="noStrike" kern="1200" cap="none" spc="0" normalizeH="0" baseline="0" noProof="0" dirty="0">
                <a:ln>
                  <a:noFill/>
                </a:ln>
                <a:solidFill>
                  <a:srgbClr val="90C226"/>
                </a:solidFill>
                <a:effectLst/>
                <a:uLnTx/>
                <a:uFillTx/>
                <a:latin typeface="Times New Roman" panose="02020603050405020304" pitchFamily="18" charset="0"/>
                <a:ea typeface="+mj-ea"/>
                <a:cs typeface="Times New Roman" panose="02020603050405020304" pitchFamily="18" charset="0"/>
              </a:rPr>
            </a:br>
            <a:endParaRPr lang="ru-RU" sz="2800" dirty="0"/>
          </a:p>
        </p:txBody>
      </p:sp>
      <p:sp>
        <p:nvSpPr>
          <p:cNvPr id="3" name="Объект 2">
            <a:extLst>
              <a:ext uri="{FF2B5EF4-FFF2-40B4-BE49-F238E27FC236}">
                <a16:creationId xmlns:a16="http://schemas.microsoft.com/office/drawing/2014/main" id="{70D43BF4-137B-49C4-2BF8-EEDB55465755}"/>
              </a:ext>
            </a:extLst>
          </p:cNvPr>
          <p:cNvSpPr>
            <a:spLocks noGrp="1"/>
          </p:cNvSpPr>
          <p:nvPr>
            <p:ph idx="1"/>
          </p:nvPr>
        </p:nvSpPr>
        <p:spPr/>
        <p:txBody>
          <a:bodyPr>
            <a:normAutofit fontScale="70000" lnSpcReduction="20000"/>
          </a:bodyPr>
          <a:lstStyle/>
          <a:p>
            <a:r>
              <a:rPr lang="ru-RU" b="1" dirty="0">
                <a:latin typeface="Times New Roman" panose="02020603050405020304" pitchFamily="18" charset="0"/>
                <a:cs typeface="Times New Roman" panose="02020603050405020304" pitchFamily="18" charset="0"/>
              </a:rPr>
              <a:t>3. </a:t>
            </a:r>
            <a:r>
              <a:rPr lang="ru-RU" b="1" dirty="0" err="1">
                <a:latin typeface="Times New Roman" panose="02020603050405020304" pitchFamily="18" charset="0"/>
                <a:cs typeface="Times New Roman" panose="02020603050405020304" pitchFamily="18" charset="0"/>
              </a:rPr>
              <a:t>Ребѐнок</a:t>
            </a:r>
            <a:r>
              <a:rPr lang="ru-RU" b="1" dirty="0">
                <a:latin typeface="Times New Roman" panose="02020603050405020304" pitchFamily="18" charset="0"/>
                <a:cs typeface="Times New Roman" panose="02020603050405020304" pitchFamily="18" charset="0"/>
              </a:rPr>
              <a:t> дома. </a:t>
            </a:r>
          </a:p>
          <a:p>
            <a:pPr marL="0" indent="0">
              <a:buNone/>
            </a:pPr>
            <a:r>
              <a:rPr lang="ru-RU" b="1" dirty="0">
                <a:latin typeface="Times New Roman" panose="02020603050405020304" pitchFamily="18" charset="0"/>
                <a:cs typeface="Times New Roman" panose="02020603050405020304" pitchFamily="18" charset="0"/>
              </a:rPr>
              <a:t>     Задачи:</a:t>
            </a:r>
            <a:r>
              <a:rPr lang="ru-RU" dirty="0">
                <a:latin typeface="Times New Roman" panose="02020603050405020304" pitchFamily="18" charset="0"/>
                <a:cs typeface="Times New Roman" panose="02020603050405020304" pitchFamily="18" charset="0"/>
              </a:rPr>
              <a:t>  Знакомить с предметным миром и правилами безопасного обращения с предметами.  Знакомить с понятиями «можно —нельзя», «опасно».  Знакомить с опасными предметами и явлениями, связанные с предметами домашнего быта, являющимися источниками потенциальной опасности для детей.  Формировать представления о правилах безопасного поведения в играх с песком и водой (воду не пить, песком не бросаться и т.д.). </a:t>
            </a:r>
          </a:p>
          <a:p>
            <a:pPr marL="0" indent="0">
              <a:buNone/>
            </a:pPr>
            <a:r>
              <a:rPr lang="ru-RU" b="1" dirty="0">
                <a:latin typeface="Times New Roman" panose="02020603050405020304" pitchFamily="18" charset="0"/>
                <a:cs typeface="Times New Roman" panose="02020603050405020304" pitchFamily="18" charset="0"/>
              </a:rPr>
              <a:t>       4. Здоровье </a:t>
            </a:r>
            <a:r>
              <a:rPr lang="ru-RU" b="1" dirty="0" err="1">
                <a:latin typeface="Times New Roman" panose="02020603050405020304" pitchFamily="18" charset="0"/>
                <a:cs typeface="Times New Roman" panose="02020603050405020304" pitchFamily="18" charset="0"/>
              </a:rPr>
              <a:t>ребѐнка</a:t>
            </a:r>
            <a:r>
              <a:rPr lang="ru-RU" b="1" dirty="0">
                <a:latin typeface="Times New Roman" panose="02020603050405020304" pitchFamily="18" charset="0"/>
                <a:cs typeface="Times New Roman" panose="02020603050405020304" pitchFamily="18" charset="0"/>
              </a:rPr>
              <a:t>. Безопасность собственной жизнедеятельности. </a:t>
            </a:r>
          </a:p>
          <a:p>
            <a:pPr marL="0" indent="0">
              <a:buNone/>
            </a:pPr>
            <a:r>
              <a:rPr lang="ru-RU" dirty="0">
                <a:latin typeface="Times New Roman" panose="02020603050405020304" pitchFamily="18" charset="0"/>
                <a:cs typeface="Times New Roman" panose="02020603050405020304" pitchFamily="18" charset="0"/>
              </a:rPr>
              <a:t>Самостоятельность и дисциплинированность являются определенными гарантами безопасности малышей. Поэтому воспитанию этих качеств уделяется должное внимание. Прежде всего, детей необходимо обучить самообслуживанию, формировать у них культурно-гигиенические навыки. Дисциплинированность, прежде всего, предполагает способность к самоконтролю, который в раннем возрасте еще только начинает развиваться. Дисциплина — это сбалансированность между потребностью ребенка в самостоятельности и необходимостью придерживаться определенных ограничений. Развивая в детях дисциплинированность, взрослым надо направлять их поведение, постепенно уменьшая степень своего контроля и давая даже таким маленьким детям возможность самостоятельно управлять поведением. Ожидания и требования взрослого относительно дисциплины должны соответствовать возрасту и уровню развития ребенка, то есть тому, что он способен делать и понимать. Задачи:  Формировать начальное представление об основах здорового образа жизни.  Расширять опыт ориентировки в частях собственного тела (голова, лицо, руки, ноги, спина).  Продолжать накапливать у детей опыт практического освоения окружающего пространства (помещений группы и участка детского сада).  Учить двигаться за воспитателем в определенном направлении.</a:t>
            </a:r>
          </a:p>
        </p:txBody>
      </p:sp>
    </p:spTree>
    <p:extLst>
      <p:ext uri="{BB962C8B-B14F-4D97-AF65-F5344CB8AC3E}">
        <p14:creationId xmlns:p14="http://schemas.microsoft.com/office/powerpoint/2010/main" val="3979294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DF2A24-9A94-E9C9-354E-23C93A477067}"/>
              </a:ext>
            </a:extLst>
          </p:cNvPr>
          <p:cNvSpPr>
            <a:spLocks noGrp="1"/>
          </p:cNvSpPr>
          <p:nvPr>
            <p:ph type="title"/>
          </p:nvPr>
        </p:nvSpPr>
        <p:spPr/>
        <p:txBody>
          <a:bodyPr>
            <a:normAutofit fontScale="90000"/>
          </a:bodyPr>
          <a:lstStyle/>
          <a:p>
            <a:r>
              <a:rPr kumimoji="0" lang="ru-RU" sz="2800" b="0" i="0" u="none" strike="noStrike" kern="1200" cap="none" spc="0" normalizeH="0" baseline="0" noProof="0" dirty="0">
                <a:ln>
                  <a:noFill/>
                </a:ln>
                <a:solidFill>
                  <a:srgbClr val="90C226"/>
                </a:solidFill>
                <a:effectLst/>
                <a:uLnTx/>
                <a:uFillTx/>
                <a:latin typeface="Times New Roman" panose="02020603050405020304" pitchFamily="18" charset="0"/>
                <a:ea typeface="+mj-ea"/>
                <a:cs typeface="Times New Roman" panose="02020603050405020304" pitchFamily="18" charset="0"/>
              </a:rPr>
              <a:t>Основные направления организация работы по формированию основ безопасного поведения у детей раннего возраста.</a:t>
            </a:r>
            <a:br>
              <a:rPr kumimoji="0" lang="ru-RU" sz="2800" b="0" i="0" u="none" strike="noStrike" kern="1200" cap="none" spc="0" normalizeH="0" baseline="0" noProof="0" dirty="0">
                <a:ln>
                  <a:noFill/>
                </a:ln>
                <a:solidFill>
                  <a:srgbClr val="90C226"/>
                </a:solidFill>
                <a:effectLst/>
                <a:uLnTx/>
                <a:uFillTx/>
                <a:latin typeface="Times New Roman" panose="02020603050405020304" pitchFamily="18" charset="0"/>
                <a:ea typeface="+mj-ea"/>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85F57B6C-E45A-CA14-DF63-3608294A7112}"/>
              </a:ext>
            </a:extLst>
          </p:cNvPr>
          <p:cNvSpPr>
            <a:spLocks noGrp="1"/>
          </p:cNvSpPr>
          <p:nvPr>
            <p:ph idx="1"/>
          </p:nvPr>
        </p:nvSpPr>
        <p:spPr/>
        <p:txBody>
          <a:bodyPr>
            <a:normAutofit/>
          </a:bodyPr>
          <a:lstStyle/>
          <a:p>
            <a:r>
              <a:rPr lang="ru-RU" sz="1600" b="1" dirty="0">
                <a:latin typeface="Times New Roman" panose="02020603050405020304" pitchFamily="18" charset="0"/>
                <a:cs typeface="Times New Roman" panose="02020603050405020304" pitchFamily="18" charset="0"/>
              </a:rPr>
              <a:t>5. Эмоциональное благополучие </a:t>
            </a:r>
            <a:r>
              <a:rPr lang="ru-RU" sz="1600" b="1" dirty="0" err="1">
                <a:latin typeface="Times New Roman" panose="02020603050405020304" pitchFamily="18" charset="0"/>
                <a:cs typeface="Times New Roman" panose="02020603050405020304" pitchFamily="18" charset="0"/>
              </a:rPr>
              <a:t>ребѐнка</a:t>
            </a:r>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Воспитывая у детей безопасное поведение, необходимо учитывать особенности детской психики, ее повышенную ранимость. Необходимо создание душевного тепла и эмоционального благополучия, в которой ребенок будет чувствовать себя уверенным, устойчивым к стрессам.</a:t>
            </a:r>
          </a:p>
          <a:p>
            <a:r>
              <a:rPr lang="ru-RU" sz="1600" dirty="0">
                <a:latin typeface="Times New Roman" panose="02020603050405020304" pitchFamily="18" charset="0"/>
                <a:cs typeface="Times New Roman" panose="02020603050405020304" pitchFamily="18" charset="0"/>
              </a:rPr>
              <a:t>6. </a:t>
            </a:r>
            <a:r>
              <a:rPr lang="ru-RU" sz="1600" b="1" dirty="0" err="1">
                <a:latin typeface="Times New Roman" panose="02020603050405020304" pitchFamily="18" charset="0"/>
                <a:cs typeface="Times New Roman" panose="02020603050405020304" pitchFamily="18" charset="0"/>
              </a:rPr>
              <a:t>Ребѐнок</a:t>
            </a:r>
            <a:r>
              <a:rPr lang="ru-RU" sz="1600" b="1" dirty="0">
                <a:latin typeface="Times New Roman" panose="02020603050405020304" pitchFamily="18" charset="0"/>
                <a:cs typeface="Times New Roman" panose="02020603050405020304" pitchFamily="18" charset="0"/>
              </a:rPr>
              <a:t> на улицах села  </a:t>
            </a:r>
            <a:r>
              <a:rPr lang="ru-RU" sz="1600" dirty="0">
                <a:latin typeface="Times New Roman" panose="02020603050405020304" pitchFamily="18" charset="0"/>
                <a:cs typeface="Times New Roman" panose="02020603050405020304" pitchFamily="18" charset="0"/>
              </a:rPr>
              <a:t> Формировать первичные представления о машинах, улице, дороге.  Формировать представления детей о транспорте, о частях автомобиля.  Знакомить с некоторыми видами транспортных средств.  Дать представления детям о важности специальных машин.  Знакомство с ПДД - обучать различать тротуары и проезжую часть дороги, понимать значение сигналов светофора, переходить дорогу только по пешеходным дорожкам, на зеленый сигнал светофора, объяснять детям, что нельзя играть на дороге (переходить дорогу только держась за руку взрослого). Обучение правилам дорожного движения — это жизненная необходимость. </a:t>
            </a:r>
          </a:p>
        </p:txBody>
      </p:sp>
    </p:spTree>
    <p:extLst>
      <p:ext uri="{BB962C8B-B14F-4D97-AF65-F5344CB8AC3E}">
        <p14:creationId xmlns:p14="http://schemas.microsoft.com/office/powerpoint/2010/main" val="225133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706618-59C9-9298-2357-8DF86D4343F2}"/>
              </a:ext>
            </a:extLst>
          </p:cNvPr>
          <p:cNvSpPr>
            <a:spLocks noGrp="1"/>
          </p:cNvSpPr>
          <p:nvPr>
            <p:ph type="title"/>
          </p:nvPr>
        </p:nvSpPr>
        <p:spPr/>
        <p:txBody>
          <a:bodyPr/>
          <a:lstStyle/>
          <a:p>
            <a:r>
              <a:rPr lang="ru-RU" dirty="0"/>
              <a:t>Создание развивающей предметно-пространственной среды.</a:t>
            </a:r>
          </a:p>
        </p:txBody>
      </p:sp>
      <p:sp>
        <p:nvSpPr>
          <p:cNvPr id="3" name="Объект 2">
            <a:extLst>
              <a:ext uri="{FF2B5EF4-FFF2-40B4-BE49-F238E27FC236}">
                <a16:creationId xmlns:a16="http://schemas.microsoft.com/office/drawing/2014/main" id="{5C8FBB70-03D2-F482-FAF3-6BA604D02B12}"/>
              </a:ext>
            </a:extLst>
          </p:cNvPr>
          <p:cNvSpPr>
            <a:spLocks noGrp="1"/>
          </p:cNvSpPr>
          <p:nvPr>
            <p:ph idx="1"/>
          </p:nvPr>
        </p:nvSpPr>
        <p:spPr/>
        <p:txBody>
          <a:bodyPr>
            <a:normAutofit/>
          </a:bodyPr>
          <a:lstStyle/>
          <a:p>
            <a:r>
              <a:rPr lang="ru-RU" sz="1600" dirty="0">
                <a:latin typeface="Times New Roman" panose="02020603050405020304" pitchFamily="18" charset="0"/>
                <a:cs typeface="Times New Roman" panose="02020603050405020304" pitchFamily="18" charset="0"/>
              </a:rPr>
              <a:t>Развивающая предметно-пространственная среда по формированию основ безопасного поведения в группе достаточно хорошо оснащена необходимым дидактическим материалом, обогащена художественной литературой и иллюстрациями по темам занятий. В группе имеются: макет проезжей части и улицы города, макет светофора,  наглядно-дидактические пособия, дидактические игры, иллюстрации по ОБЖ.</a:t>
            </a:r>
          </a:p>
          <a:p>
            <a:r>
              <a:rPr lang="ru-RU" sz="1600" dirty="0">
                <a:latin typeface="Times New Roman" panose="02020603050405020304" pitchFamily="18" charset="0"/>
                <a:cs typeface="Times New Roman" panose="02020603050405020304" pitchFamily="18" charset="0"/>
              </a:rPr>
              <a:t> В работе широко используются игры и упражнения, подбираются их к тематике занятий, например улица, транспорт, водитель и т.д. Для детей группы раннего возраста, с учетом особенностей восприятия, подбираются игры с картинками: «Найди такую же», «Назови части машины», «Расскажи, что изображено», «Помоги зайчику найти на картинке машину, автобус», «Найди и покажи рисунок, где есть светофор». Закрепляются знания в момент целевых игр: «Поехали на машине», «Идем на праздник», «К куклам в гости» и т.д. При этом дети учатся действовать по сигналу: «пошли», «поехали вперед», «поехали назад» (Приложение 4). Такие игры как «Найди свой цвет», «Кто пошел?», «Что изменилось?» у детей развивают внимательность, умение выделять изменения в обстановке.</a:t>
            </a:r>
          </a:p>
        </p:txBody>
      </p:sp>
    </p:spTree>
    <p:extLst>
      <p:ext uri="{BB962C8B-B14F-4D97-AF65-F5344CB8AC3E}">
        <p14:creationId xmlns:p14="http://schemas.microsoft.com/office/powerpoint/2010/main" val="3708314056"/>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140</TotalTime>
  <Words>2672</Words>
  <Application>Microsoft Office PowerPoint</Application>
  <PresentationFormat>Широкоэкранный</PresentationFormat>
  <Paragraphs>52</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Arial Black</vt:lpstr>
      <vt:lpstr>Times New Roman</vt:lpstr>
      <vt:lpstr>Trebuchet MS</vt:lpstr>
      <vt:lpstr>Wingdings 3</vt:lpstr>
      <vt:lpstr>Аспект</vt:lpstr>
      <vt:lpstr>МБДОУ Тат.Каргалинский детский сад «Гузель»  </vt:lpstr>
      <vt:lpstr>«Безопасности формула есть: Надо видеть, предвидеть, учесть. По возможности-всѐ избежать, а где надо – на помощь позвать!»</vt:lpstr>
      <vt:lpstr>Особенности развития детей раннего возраста</vt:lpstr>
      <vt:lpstr>Особенности развития детей раннего возраста</vt:lpstr>
      <vt:lpstr>Основные направления организация работы по формированию основ безопасного поведения у детей раннего возраста. </vt:lpstr>
      <vt:lpstr>Основные направления организация работы по формированию основ безопасного поведения у детей раннего возраста. </vt:lpstr>
      <vt:lpstr>Основные направления организация работы по формированию основ безопасного поведения у детей раннего возраста. </vt:lpstr>
      <vt:lpstr>Основные направления организация работы по формированию основ безопасного поведения у детей раннего возраста. </vt:lpstr>
      <vt:lpstr>Создание развивающей предметно-пространственной среды.</vt:lpstr>
      <vt:lpstr>Взаимодействие с семьями воспитанников</vt:lpstr>
      <vt:lpstr>Взаимодействие с семьями воспитанников</vt:lpstr>
      <vt:lpstr>Создание развивающей предметно-пространственной среды.</vt:lpstr>
      <vt:lpstr>Заключение</vt:lpstr>
      <vt:lpstr>Презентация PowerPoint</vt:lpstr>
      <vt:lpstr>     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Рузиля Рузиля</dc:creator>
  <cp:lastModifiedBy>Рузиля Рузиля</cp:lastModifiedBy>
  <cp:revision>7</cp:revision>
  <dcterms:created xsi:type="dcterms:W3CDTF">2025-03-27T02:19:30Z</dcterms:created>
  <dcterms:modified xsi:type="dcterms:W3CDTF">2025-03-30T17:57:17Z</dcterms:modified>
</cp:coreProperties>
</file>