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308" r:id="rId2"/>
    <p:sldId id="256" r:id="rId3"/>
    <p:sldId id="258" r:id="rId4"/>
    <p:sldId id="261" r:id="rId5"/>
    <p:sldId id="262" r:id="rId6"/>
    <p:sldId id="263" r:id="rId7"/>
    <p:sldId id="264" r:id="rId8"/>
    <p:sldId id="265" r:id="rId9"/>
    <p:sldId id="266" r:id="rId10"/>
    <p:sldId id="283" r:id="rId11"/>
    <p:sldId id="280" r:id="rId12"/>
    <p:sldId id="281" r:id="rId13"/>
    <p:sldId id="282" r:id="rId14"/>
    <p:sldId id="286" r:id="rId15"/>
    <p:sldId id="284" r:id="rId16"/>
    <p:sldId id="285" r:id="rId17"/>
    <p:sldId id="287" r:id="rId18"/>
    <p:sldId id="288" r:id="rId19"/>
    <p:sldId id="289" r:id="rId20"/>
    <p:sldId id="290" r:id="rId21"/>
    <p:sldId id="298" r:id="rId22"/>
    <p:sldId id="299" r:id="rId23"/>
    <p:sldId id="302" r:id="rId24"/>
    <p:sldId id="300" r:id="rId25"/>
    <p:sldId id="301" r:id="rId26"/>
    <p:sldId id="303" r:id="rId27"/>
    <p:sldId id="304" r:id="rId28"/>
    <p:sldId id="305" r:id="rId29"/>
    <p:sldId id="306" r:id="rId30"/>
    <p:sldId id="307" r:id="rId3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06799F8-075E-4A3A-A7F6-7FBC6576F1A4}" styleName="Стиль из темы 2 - акцент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94615"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24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Office_Excel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view3D>
      <c:perspective val="30"/>
    </c:view3D>
    <c:plotArea>
      <c:layout>
        <c:manualLayout>
          <c:layoutTarget val="inner"/>
          <c:xMode val="edge"/>
          <c:yMode val="edge"/>
          <c:x val="0.16893235610140858"/>
          <c:y val="2.7005935216551435E-2"/>
          <c:w val="0.37437865098358758"/>
          <c:h val="0.86226848611538864"/>
        </c:manualLayout>
      </c:layout>
      <c:bar3DChart>
        <c:barDir val="col"/>
        <c:grouping val="standard"/>
        <c:ser>
          <c:idx val="0"/>
          <c:order val="0"/>
          <c:tx>
            <c:strRef>
              <c:f>Лист1!$B$1</c:f>
              <c:strCache>
                <c:ptCount val="1"/>
                <c:pt idx="0">
                  <c:v>Контрольная группа</c:v>
                </c:pt>
              </c:strCache>
            </c:strRef>
          </c:tx>
          <c:cat>
            <c:strRef>
              <c:f>Лист1!$A$2:$A$5</c:f>
              <c:strCache>
                <c:ptCount val="3"/>
                <c:pt idx="0">
                  <c:v>В/У</c:v>
                </c:pt>
                <c:pt idx="1">
                  <c:v>С/У</c:v>
                </c:pt>
                <c:pt idx="2">
                  <c:v>Н/у</c:v>
                </c:pt>
              </c:strCache>
            </c:strRef>
          </c:cat>
          <c:val>
            <c:numRef>
              <c:f>Лист1!$B$2:$B$5</c:f>
              <c:numCache>
                <c:formatCode>0%</c:formatCode>
                <c:ptCount val="4"/>
                <c:pt idx="0">
                  <c:v>0.21000000000000008</c:v>
                </c:pt>
                <c:pt idx="1">
                  <c:v>0.54</c:v>
                </c:pt>
                <c:pt idx="2">
                  <c:v>0.25</c:v>
                </c:pt>
              </c:numCache>
            </c:numRef>
          </c:val>
        </c:ser>
        <c:ser>
          <c:idx val="1"/>
          <c:order val="1"/>
          <c:tx>
            <c:strRef>
              <c:f>Лист1!$C$1</c:f>
              <c:strCache>
                <c:ptCount val="1"/>
                <c:pt idx="0">
                  <c:v>Экспериментальная группа</c:v>
                </c:pt>
              </c:strCache>
            </c:strRef>
          </c:tx>
          <c:cat>
            <c:strRef>
              <c:f>Лист1!$A$2:$A$5</c:f>
              <c:strCache>
                <c:ptCount val="3"/>
                <c:pt idx="0">
                  <c:v>В/У</c:v>
                </c:pt>
                <c:pt idx="1">
                  <c:v>С/У</c:v>
                </c:pt>
                <c:pt idx="2">
                  <c:v>Н/у</c:v>
                </c:pt>
              </c:strCache>
            </c:strRef>
          </c:cat>
          <c:val>
            <c:numRef>
              <c:f>Лист1!$C$2:$C$5</c:f>
              <c:numCache>
                <c:formatCode>0%</c:formatCode>
                <c:ptCount val="4"/>
                <c:pt idx="0">
                  <c:v>0.21000000000000008</c:v>
                </c:pt>
                <c:pt idx="1">
                  <c:v>0.46</c:v>
                </c:pt>
                <c:pt idx="2">
                  <c:v>0.33000000000000024</c:v>
                </c:pt>
              </c:numCache>
            </c:numRef>
          </c:val>
        </c:ser>
        <c:ser>
          <c:idx val="2"/>
          <c:order val="2"/>
          <c:tx>
            <c:strRef>
              <c:f>Лист1!$D$1</c:f>
              <c:strCache>
                <c:ptCount val="1"/>
                <c:pt idx="0">
                  <c:v>Столбец1</c:v>
                </c:pt>
              </c:strCache>
            </c:strRef>
          </c:tx>
          <c:cat>
            <c:strRef>
              <c:f>Лист1!$A$2:$A$5</c:f>
              <c:strCache>
                <c:ptCount val="3"/>
                <c:pt idx="0">
                  <c:v>В/У</c:v>
                </c:pt>
                <c:pt idx="1">
                  <c:v>С/У</c:v>
                </c:pt>
                <c:pt idx="2">
                  <c:v>Н/у</c:v>
                </c:pt>
              </c:strCache>
            </c:strRef>
          </c:cat>
          <c:val>
            <c:numRef>
              <c:f>Лист1!$D$2:$D$5</c:f>
              <c:numCache>
                <c:formatCode>General</c:formatCode>
                <c:ptCount val="4"/>
              </c:numCache>
            </c:numRef>
          </c:val>
        </c:ser>
        <c:shape val="box"/>
        <c:axId val="103939456"/>
        <c:axId val="135619712"/>
        <c:axId val="140274304"/>
      </c:bar3DChart>
      <c:catAx>
        <c:axId val="103939456"/>
        <c:scaling>
          <c:orientation val="minMax"/>
        </c:scaling>
        <c:axPos val="b"/>
        <c:tickLblPos val="nextTo"/>
        <c:crossAx val="135619712"/>
        <c:crosses val="autoZero"/>
        <c:auto val="1"/>
        <c:lblAlgn val="ctr"/>
        <c:lblOffset val="100"/>
      </c:catAx>
      <c:valAx>
        <c:axId val="135619712"/>
        <c:scaling>
          <c:orientation val="minMax"/>
        </c:scaling>
        <c:axPos val="l"/>
        <c:majorGridlines/>
        <c:numFmt formatCode="0%" sourceLinked="1"/>
        <c:tickLblPos val="nextTo"/>
        <c:crossAx val="103939456"/>
        <c:crosses val="autoZero"/>
        <c:crossBetween val="between"/>
      </c:valAx>
      <c:serAx>
        <c:axId val="140274304"/>
        <c:scaling>
          <c:orientation val="minMax"/>
        </c:scaling>
        <c:delete val="1"/>
        <c:axPos val="b"/>
        <c:tickLblPos val="none"/>
        <c:crossAx val="135619712"/>
        <c:crosses val="autoZero"/>
      </c:serAx>
    </c:plotArea>
    <c:legend>
      <c:legendPos val="r"/>
      <c:legendEntry>
        <c:idx val="2"/>
        <c:delete val="1"/>
      </c:legendEntry>
      <c:layout/>
    </c:legend>
    <c:plotVisOnly val="1"/>
  </c:chart>
  <c:txPr>
    <a:bodyPr/>
    <a:lstStyle/>
    <a:p>
      <a:pPr>
        <a:defRPr sz="1800"/>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view3D>
      <c:perspective val="30"/>
    </c:view3D>
    <c:plotArea>
      <c:layout>
        <c:manualLayout>
          <c:layoutTarget val="inner"/>
          <c:xMode val="edge"/>
          <c:yMode val="edge"/>
          <c:x val="7.7865704286964127E-2"/>
          <c:y val="3.9231408573928268E-2"/>
          <c:w val="0.7558102580927385"/>
          <c:h val="0.87993846602508041"/>
        </c:manualLayout>
      </c:layout>
      <c:bar3DChart>
        <c:barDir val="col"/>
        <c:grouping val="standard"/>
        <c:ser>
          <c:idx val="0"/>
          <c:order val="0"/>
          <c:tx>
            <c:strRef>
              <c:f>Лист1!$B$1</c:f>
              <c:strCache>
                <c:ptCount val="1"/>
                <c:pt idx="0">
                  <c:v>До Оэр</c:v>
                </c:pt>
              </c:strCache>
            </c:strRef>
          </c:tx>
          <c:cat>
            <c:strRef>
              <c:f>Лист1!$A$2:$A$5</c:f>
              <c:strCache>
                <c:ptCount val="3"/>
                <c:pt idx="0">
                  <c:v>Н/у</c:v>
                </c:pt>
                <c:pt idx="1">
                  <c:v>С/у</c:v>
                </c:pt>
                <c:pt idx="2">
                  <c:v>В/У</c:v>
                </c:pt>
              </c:strCache>
            </c:strRef>
          </c:cat>
          <c:val>
            <c:numRef>
              <c:f>Лист1!$B$2:$B$5</c:f>
              <c:numCache>
                <c:formatCode>0%</c:formatCode>
                <c:ptCount val="4"/>
                <c:pt idx="0">
                  <c:v>0.33000000000000013</c:v>
                </c:pt>
                <c:pt idx="1">
                  <c:v>0.46</c:v>
                </c:pt>
                <c:pt idx="2">
                  <c:v>0.21000000000000005</c:v>
                </c:pt>
              </c:numCache>
            </c:numRef>
          </c:val>
        </c:ser>
        <c:ser>
          <c:idx val="1"/>
          <c:order val="1"/>
          <c:tx>
            <c:strRef>
              <c:f>Лист1!$C$1</c:f>
              <c:strCache>
                <c:ptCount val="1"/>
                <c:pt idx="0">
                  <c:v>После ОЭР</c:v>
                </c:pt>
              </c:strCache>
            </c:strRef>
          </c:tx>
          <c:cat>
            <c:strRef>
              <c:f>Лист1!$A$2:$A$5</c:f>
              <c:strCache>
                <c:ptCount val="3"/>
                <c:pt idx="0">
                  <c:v>Н/у</c:v>
                </c:pt>
                <c:pt idx="1">
                  <c:v>С/у</c:v>
                </c:pt>
                <c:pt idx="2">
                  <c:v>В/У</c:v>
                </c:pt>
              </c:strCache>
            </c:strRef>
          </c:cat>
          <c:val>
            <c:numRef>
              <c:f>Лист1!$C$2:$C$5</c:f>
              <c:numCache>
                <c:formatCode>0%</c:formatCode>
                <c:ptCount val="4"/>
                <c:pt idx="1">
                  <c:v>0.5</c:v>
                </c:pt>
                <c:pt idx="2">
                  <c:v>0.5</c:v>
                </c:pt>
              </c:numCache>
            </c:numRef>
          </c:val>
        </c:ser>
        <c:shape val="box"/>
        <c:axId val="140713344"/>
        <c:axId val="140719232"/>
        <c:axId val="140722176"/>
      </c:bar3DChart>
      <c:catAx>
        <c:axId val="140713344"/>
        <c:scaling>
          <c:orientation val="minMax"/>
        </c:scaling>
        <c:axPos val="b"/>
        <c:tickLblPos val="nextTo"/>
        <c:crossAx val="140719232"/>
        <c:crosses val="autoZero"/>
        <c:auto val="1"/>
        <c:lblAlgn val="ctr"/>
        <c:lblOffset val="100"/>
      </c:catAx>
      <c:valAx>
        <c:axId val="140719232"/>
        <c:scaling>
          <c:orientation val="minMax"/>
        </c:scaling>
        <c:axPos val="l"/>
        <c:majorGridlines/>
        <c:numFmt formatCode="0%" sourceLinked="1"/>
        <c:tickLblPos val="nextTo"/>
        <c:crossAx val="140713344"/>
        <c:crosses val="autoZero"/>
        <c:crossBetween val="between"/>
      </c:valAx>
      <c:serAx>
        <c:axId val="140722176"/>
        <c:scaling>
          <c:orientation val="minMax"/>
        </c:scaling>
        <c:axPos val="b"/>
        <c:tickLblPos val="nextTo"/>
        <c:crossAx val="140719232"/>
        <c:crosses val="autoZero"/>
      </c:serAx>
    </c:plotArea>
    <c:plotVisOnly val="1"/>
  </c:chart>
  <c:txPr>
    <a:bodyPr/>
    <a:lstStyle/>
    <a:p>
      <a:pPr>
        <a:defRPr sz="1800"/>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view3D>
      <c:perspective val="30"/>
    </c:view3D>
    <c:plotArea>
      <c:layout>
        <c:manualLayout>
          <c:layoutTarget val="inner"/>
          <c:xMode val="edge"/>
          <c:yMode val="edge"/>
          <c:x val="7.7865704286964127E-2"/>
          <c:y val="3.9231408573928268E-2"/>
          <c:w val="0.68367410323709543"/>
          <c:h val="0.87993846602508041"/>
        </c:manualLayout>
      </c:layout>
      <c:bar3DChart>
        <c:barDir val="col"/>
        <c:grouping val="standard"/>
        <c:ser>
          <c:idx val="0"/>
          <c:order val="0"/>
          <c:tx>
            <c:strRef>
              <c:f>Лист1!$B$1</c:f>
              <c:strCache>
                <c:ptCount val="1"/>
                <c:pt idx="0">
                  <c:v>До Оэр</c:v>
                </c:pt>
              </c:strCache>
            </c:strRef>
          </c:tx>
          <c:cat>
            <c:strRef>
              <c:f>Лист1!$A$2:$A$4</c:f>
              <c:strCache>
                <c:ptCount val="3"/>
                <c:pt idx="0">
                  <c:v>Н/у</c:v>
                </c:pt>
                <c:pt idx="1">
                  <c:v>С/у</c:v>
                </c:pt>
                <c:pt idx="2">
                  <c:v>В/у</c:v>
                </c:pt>
              </c:strCache>
            </c:strRef>
          </c:cat>
          <c:val>
            <c:numRef>
              <c:f>Лист1!$B$2:$B$4</c:f>
              <c:numCache>
                <c:formatCode>0%</c:formatCode>
                <c:ptCount val="3"/>
                <c:pt idx="0">
                  <c:v>0.25</c:v>
                </c:pt>
                <c:pt idx="1">
                  <c:v>0.54</c:v>
                </c:pt>
                <c:pt idx="2">
                  <c:v>0.21000000000000005</c:v>
                </c:pt>
              </c:numCache>
            </c:numRef>
          </c:val>
        </c:ser>
        <c:ser>
          <c:idx val="1"/>
          <c:order val="1"/>
          <c:tx>
            <c:strRef>
              <c:f>Лист1!$C$1</c:f>
              <c:strCache>
                <c:ptCount val="1"/>
                <c:pt idx="0">
                  <c:v>После ОЭР</c:v>
                </c:pt>
              </c:strCache>
            </c:strRef>
          </c:tx>
          <c:cat>
            <c:strRef>
              <c:f>Лист1!$A$2:$A$4</c:f>
              <c:strCache>
                <c:ptCount val="3"/>
                <c:pt idx="0">
                  <c:v>Н/у</c:v>
                </c:pt>
                <c:pt idx="1">
                  <c:v>С/у</c:v>
                </c:pt>
                <c:pt idx="2">
                  <c:v>В/у</c:v>
                </c:pt>
              </c:strCache>
            </c:strRef>
          </c:cat>
          <c:val>
            <c:numRef>
              <c:f>Лист1!$C$2:$C$4</c:f>
              <c:numCache>
                <c:formatCode>0%</c:formatCode>
                <c:ptCount val="3"/>
                <c:pt idx="0">
                  <c:v>0.16</c:v>
                </c:pt>
                <c:pt idx="1">
                  <c:v>0.55000000000000004</c:v>
                </c:pt>
                <c:pt idx="2">
                  <c:v>0.29000000000000009</c:v>
                </c:pt>
              </c:numCache>
            </c:numRef>
          </c:val>
        </c:ser>
        <c:shape val="box"/>
        <c:axId val="140762112"/>
        <c:axId val="140772096"/>
        <c:axId val="140725312"/>
      </c:bar3DChart>
      <c:catAx>
        <c:axId val="140762112"/>
        <c:scaling>
          <c:orientation val="minMax"/>
        </c:scaling>
        <c:axPos val="b"/>
        <c:tickLblPos val="nextTo"/>
        <c:crossAx val="140772096"/>
        <c:crosses val="autoZero"/>
        <c:auto val="1"/>
        <c:lblAlgn val="ctr"/>
        <c:lblOffset val="100"/>
      </c:catAx>
      <c:valAx>
        <c:axId val="140772096"/>
        <c:scaling>
          <c:orientation val="minMax"/>
        </c:scaling>
        <c:axPos val="l"/>
        <c:majorGridlines/>
        <c:numFmt formatCode="0%" sourceLinked="1"/>
        <c:tickLblPos val="nextTo"/>
        <c:crossAx val="140762112"/>
        <c:crosses val="autoZero"/>
        <c:crossBetween val="between"/>
      </c:valAx>
      <c:serAx>
        <c:axId val="140725312"/>
        <c:scaling>
          <c:orientation val="minMax"/>
        </c:scaling>
        <c:axPos val="b"/>
        <c:tickLblPos val="nextTo"/>
        <c:crossAx val="140772096"/>
        <c:crosses val="autoZero"/>
      </c:serAx>
    </c:plotArea>
    <c:legend>
      <c:legendPos val="r"/>
      <c:layout/>
    </c:legend>
    <c:plotVisOnly val="1"/>
  </c:chart>
  <c:txPr>
    <a:bodyPr/>
    <a:lstStyle/>
    <a:p>
      <a:pPr>
        <a:defRPr sz="1800"/>
      </a:pPr>
      <a:endParaRPr lang="ru-RU"/>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11.05.2025</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25C68B6-61C2-468F-89AB-4B9F7531AA6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11.05.2025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11.05.2025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11.05.2025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11.05.2025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11.05.2025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11.05.2025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11.05.2025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11.05.2025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11.05.2025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11.05.2025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B106E36-FD25-4E2D-B0AA-010F637433A0}" type="datetimeFigureOut">
              <a:rPr lang="ru-RU" smtClean="0"/>
              <a:pPr/>
              <a:t>11.05.2025</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928670"/>
            <a:ext cx="7786742" cy="4929222"/>
          </a:xfrm>
        </p:spPr>
        <p:txBody>
          <a:bodyPr>
            <a:normAutofit/>
          </a:bodyPr>
          <a:lstStyle/>
          <a:p>
            <a:pPr indent="457200">
              <a:lnSpc>
                <a:spcPct val="150000"/>
              </a:lnSpc>
            </a:pPr>
            <a:r>
              <a:rPr lang="ru-RU" sz="4400" dirty="0" smtClean="0">
                <a:solidFill>
                  <a:schemeClr val="bg1"/>
                </a:solidFill>
              </a:rPr>
              <a:t>Выпускная квалификационная работа Никулиной </a:t>
            </a:r>
            <a:r>
              <a:rPr lang="ru-RU" sz="4400" dirty="0" err="1" smtClean="0">
                <a:solidFill>
                  <a:schemeClr val="bg1"/>
                </a:solidFill>
              </a:rPr>
              <a:t>Ульяны</a:t>
            </a:r>
            <a:r>
              <a:rPr lang="ru-RU" sz="4400" dirty="0" smtClean="0">
                <a:solidFill>
                  <a:schemeClr val="bg1"/>
                </a:solidFill>
              </a:rPr>
              <a:t> Ивановны на тему:</a:t>
            </a:r>
            <a:endParaRPr lang="ru-RU" sz="4400" dirty="0">
              <a:solidFill>
                <a:schemeClr val="bg1"/>
              </a:solidFill>
            </a:endParaRPr>
          </a:p>
        </p:txBody>
      </p:sp>
    </p:spTree>
  </p:cSld>
  <p:clrMapOvr>
    <a:masterClrMapping/>
  </p:clrMapOvr>
  <p:transition advTm="3000">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928670"/>
            <a:ext cx="8183880" cy="3857652"/>
          </a:xfrm>
        </p:spPr>
        <p:txBody>
          <a:bodyPr>
            <a:normAutofit fontScale="90000"/>
          </a:bodyPr>
          <a:lstStyle/>
          <a:p>
            <a:pPr algn="ctr">
              <a:lnSpc>
                <a:spcPct val="150000"/>
              </a:lnSpc>
            </a:pPr>
            <a:r>
              <a:rPr lang="ru-RU" dirty="0" smtClean="0">
                <a:solidFill>
                  <a:srgbClr val="FF0000"/>
                </a:solidFill>
              </a:rPr>
              <a:t>Выявление уровня развития творческого воображения детей старшего дошкольного возраста.</a:t>
            </a:r>
            <a:r>
              <a:rPr lang="ru-RU" dirty="0" smtClean="0"/>
              <a:t/>
            </a:r>
            <a:br>
              <a:rPr lang="ru-RU" dirty="0" smtClean="0"/>
            </a:br>
            <a:endParaRPr lang="ru-RU" dirty="0"/>
          </a:p>
        </p:txBody>
      </p:sp>
    </p:spTree>
  </p:cSld>
  <p:clrMapOvr>
    <a:masterClrMapping/>
  </p:clrMapOvr>
  <p:transition advTm="3000">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71480"/>
            <a:ext cx="8069608" cy="5465670"/>
          </a:xfrm>
        </p:spPr>
        <p:txBody>
          <a:bodyPr>
            <a:normAutofit fontScale="90000"/>
          </a:bodyPr>
          <a:lstStyle/>
          <a:p>
            <a:pPr indent="457200" algn="just">
              <a:lnSpc>
                <a:spcPct val="150000"/>
              </a:lnSpc>
            </a:pPr>
            <a:r>
              <a:rPr lang="ru-RU" dirty="0" smtClean="0">
                <a:solidFill>
                  <a:srgbClr val="FF0000"/>
                </a:solidFill>
              </a:rPr>
              <a:t>Первая методика. </a:t>
            </a:r>
            <a:r>
              <a:rPr lang="ru-RU" dirty="0" smtClean="0">
                <a:solidFill>
                  <a:schemeClr val="bg1"/>
                </a:solidFill>
              </a:rPr>
              <a:t>Детям предлагалось сочинить сказку по заданным картинкам и словесно обыграть её.</a:t>
            </a:r>
            <a:r>
              <a:rPr lang="ru-RU" dirty="0" smtClean="0"/>
              <a:t/>
            </a:r>
            <a:br>
              <a:rPr lang="ru-RU" dirty="0" smtClean="0"/>
            </a:br>
            <a:r>
              <a:rPr lang="ru-RU" dirty="0" smtClean="0"/>
              <a:t/>
            </a:r>
            <a:br>
              <a:rPr lang="ru-RU" dirty="0" smtClean="0"/>
            </a:br>
            <a:endParaRPr lang="ru-RU" dirty="0"/>
          </a:p>
        </p:txBody>
      </p:sp>
    </p:spTree>
  </p:cSld>
  <p:clrMapOvr>
    <a:masterClrMapping/>
  </p:clrMapOvr>
  <p:transition advTm="3000">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785794"/>
            <a:ext cx="8069608" cy="5251356"/>
          </a:xfrm>
        </p:spPr>
        <p:txBody>
          <a:bodyPr/>
          <a:lstStyle/>
          <a:p>
            <a:endParaRPr lang="ru-RU" dirty="0"/>
          </a:p>
        </p:txBody>
      </p:sp>
      <p:graphicFrame>
        <p:nvGraphicFramePr>
          <p:cNvPr id="3" name="Таблица 2"/>
          <p:cNvGraphicFramePr>
            <a:graphicFrameLocks noGrp="1"/>
          </p:cNvGraphicFramePr>
          <p:nvPr/>
        </p:nvGraphicFramePr>
        <p:xfrm>
          <a:off x="571473" y="500043"/>
          <a:ext cx="8215369" cy="5786478"/>
        </p:xfrm>
        <a:graphic>
          <a:graphicData uri="http://schemas.openxmlformats.org/drawingml/2006/table">
            <a:tbl>
              <a:tblPr firstRow="1" firstCol="1" bandRow="1">
                <a:tableStyleId>{F2DE63D5-997A-4646-A377-4702673A728D}</a:tableStyleId>
              </a:tblPr>
              <a:tblGrid>
                <a:gridCol w="3402324"/>
                <a:gridCol w="1659670"/>
                <a:gridCol w="1659670"/>
                <a:gridCol w="1493705"/>
              </a:tblGrid>
              <a:tr h="1928826">
                <a:tc>
                  <a:txBody>
                    <a:bodyPr/>
                    <a:lstStyle/>
                    <a:p>
                      <a:endParaRPr lang="ru-RU" dirty="0"/>
                    </a:p>
                  </a:txBody>
                  <a:tcPr>
                    <a:lnR w="76200" cap="flat" cmpd="sng" algn="ctr">
                      <a:solidFill>
                        <a:schemeClr val="accent6">
                          <a:lumMod val="75000"/>
                        </a:schemeClr>
                      </a:solidFill>
                      <a:prstDash val="solid"/>
                      <a:round/>
                      <a:headEnd type="none" w="med" len="med"/>
                      <a:tailEnd type="none" w="med" len="med"/>
                    </a:lnR>
                  </a:tcPr>
                </a:tc>
                <a:tc>
                  <a:txBody>
                    <a:bodyPr/>
                    <a:lstStyle/>
                    <a:p>
                      <a:pPr algn="ctr"/>
                      <a:r>
                        <a:rPr lang="ru-RU" dirty="0" smtClean="0"/>
                        <a:t>Высокий</a:t>
                      </a:r>
                    </a:p>
                    <a:p>
                      <a:pPr algn="ctr"/>
                      <a:endParaRPr lang="ru-RU" dirty="0" smtClean="0"/>
                    </a:p>
                    <a:p>
                      <a:pPr algn="ctr"/>
                      <a:r>
                        <a:rPr lang="ru-RU" dirty="0" smtClean="0"/>
                        <a:t>уровень</a:t>
                      </a:r>
                      <a:endParaRPr lang="ru-RU" dirty="0"/>
                    </a:p>
                  </a:txBody>
                  <a:tcPr>
                    <a:lnL w="76200" cap="flat" cmpd="sng" algn="ctr">
                      <a:solidFill>
                        <a:schemeClr val="accent6">
                          <a:lumMod val="75000"/>
                        </a:schemeClr>
                      </a:solidFill>
                      <a:prstDash val="solid"/>
                      <a:round/>
                      <a:headEnd type="none" w="med" len="med"/>
                      <a:tailEnd type="none" w="med" len="med"/>
                    </a:lnL>
                    <a:lnR w="76200" cap="flat" cmpd="sng" algn="ctr">
                      <a:solidFill>
                        <a:schemeClr val="accent6">
                          <a:lumMod val="75000"/>
                        </a:schemeClr>
                      </a:solidFill>
                      <a:prstDash val="solid"/>
                      <a:round/>
                      <a:headEnd type="none" w="med" len="med"/>
                      <a:tailEnd type="none" w="med" len="med"/>
                    </a:lnR>
                  </a:tcPr>
                </a:tc>
                <a:tc>
                  <a:txBody>
                    <a:bodyPr/>
                    <a:lstStyle/>
                    <a:p>
                      <a:pPr algn="ctr"/>
                      <a:r>
                        <a:rPr lang="ru-RU" dirty="0" smtClean="0"/>
                        <a:t>Средний</a:t>
                      </a:r>
                    </a:p>
                    <a:p>
                      <a:pPr algn="ctr"/>
                      <a:endParaRPr lang="ru-RU" dirty="0" smtClean="0"/>
                    </a:p>
                    <a:p>
                      <a:pPr algn="ctr"/>
                      <a:r>
                        <a:rPr lang="ru-RU" dirty="0" smtClean="0"/>
                        <a:t>уровень</a:t>
                      </a:r>
                      <a:endParaRPr lang="ru-RU" dirty="0"/>
                    </a:p>
                  </a:txBody>
                  <a:tcPr>
                    <a:lnL w="76200" cap="flat" cmpd="sng" algn="ctr">
                      <a:solidFill>
                        <a:schemeClr val="accent6">
                          <a:lumMod val="75000"/>
                        </a:schemeClr>
                      </a:solidFill>
                      <a:prstDash val="solid"/>
                      <a:round/>
                      <a:headEnd type="none" w="med" len="med"/>
                      <a:tailEnd type="none" w="med" len="med"/>
                    </a:lnL>
                    <a:lnR w="76200" cap="flat" cmpd="sng" algn="ctr">
                      <a:solidFill>
                        <a:schemeClr val="accent6">
                          <a:lumMod val="75000"/>
                        </a:schemeClr>
                      </a:solidFill>
                      <a:prstDash val="solid"/>
                      <a:round/>
                      <a:headEnd type="none" w="med" len="med"/>
                      <a:tailEnd type="none" w="med" len="med"/>
                    </a:lnR>
                  </a:tcPr>
                </a:tc>
                <a:tc>
                  <a:txBody>
                    <a:bodyPr/>
                    <a:lstStyle/>
                    <a:p>
                      <a:pPr algn="ctr"/>
                      <a:r>
                        <a:rPr lang="ru-RU" dirty="0" smtClean="0"/>
                        <a:t>Низкий </a:t>
                      </a:r>
                    </a:p>
                    <a:p>
                      <a:pPr algn="ctr"/>
                      <a:endParaRPr lang="ru-RU" dirty="0" smtClean="0"/>
                    </a:p>
                    <a:p>
                      <a:pPr algn="ctr"/>
                      <a:r>
                        <a:rPr lang="ru-RU" dirty="0" smtClean="0"/>
                        <a:t>уровень</a:t>
                      </a:r>
                      <a:endParaRPr lang="ru-RU" dirty="0"/>
                    </a:p>
                  </a:txBody>
                  <a:tcPr>
                    <a:lnL w="76200" cap="flat" cmpd="sng" algn="ctr">
                      <a:solidFill>
                        <a:schemeClr val="accent6">
                          <a:lumMod val="75000"/>
                        </a:schemeClr>
                      </a:solidFill>
                      <a:prstDash val="solid"/>
                      <a:round/>
                      <a:headEnd type="none" w="med" len="med"/>
                      <a:tailEnd type="none" w="med" len="med"/>
                    </a:lnL>
                  </a:tcPr>
                </a:tc>
              </a:tr>
              <a:tr h="1928826">
                <a:tc>
                  <a:txBody>
                    <a:bodyPr/>
                    <a:lstStyle/>
                    <a:p>
                      <a:pPr algn="ctr"/>
                      <a:r>
                        <a:rPr lang="ru-RU" sz="2400" dirty="0" smtClean="0">
                          <a:solidFill>
                            <a:schemeClr val="tx1">
                              <a:lumMod val="95000"/>
                              <a:lumOff val="5000"/>
                            </a:schemeClr>
                          </a:solidFill>
                        </a:rPr>
                        <a:t>Контрольная</a:t>
                      </a:r>
                    </a:p>
                    <a:p>
                      <a:pPr algn="ctr"/>
                      <a:endParaRPr lang="ru-RU" sz="2400" dirty="0" smtClean="0">
                        <a:solidFill>
                          <a:schemeClr val="tx1">
                            <a:lumMod val="95000"/>
                            <a:lumOff val="5000"/>
                          </a:schemeClr>
                        </a:solidFill>
                      </a:endParaRPr>
                    </a:p>
                    <a:p>
                      <a:pPr algn="ctr"/>
                      <a:r>
                        <a:rPr lang="ru-RU" sz="2400" dirty="0" smtClean="0">
                          <a:solidFill>
                            <a:schemeClr val="tx1">
                              <a:lumMod val="95000"/>
                              <a:lumOff val="5000"/>
                            </a:schemeClr>
                          </a:solidFill>
                        </a:rPr>
                        <a:t> группа</a:t>
                      </a:r>
                      <a:endParaRPr lang="ru-RU" sz="2400" dirty="0">
                        <a:solidFill>
                          <a:schemeClr val="tx1">
                            <a:lumMod val="95000"/>
                            <a:lumOff val="5000"/>
                          </a:schemeClr>
                        </a:solidFill>
                      </a:endParaRPr>
                    </a:p>
                  </a:txBody>
                  <a:tcPr>
                    <a:lnR w="76200" cap="flat" cmpd="sng" algn="ctr">
                      <a:solidFill>
                        <a:schemeClr val="accent6">
                          <a:lumMod val="75000"/>
                        </a:schemeClr>
                      </a:solidFill>
                      <a:prstDash val="solid"/>
                      <a:round/>
                      <a:headEnd type="none" w="med" len="med"/>
                      <a:tailEnd type="none" w="med" len="med"/>
                    </a:lnR>
                    <a:lnB w="76200" cap="flat" cmpd="sng" algn="ctr">
                      <a:solidFill>
                        <a:schemeClr val="accent6">
                          <a:lumMod val="75000"/>
                        </a:schemeClr>
                      </a:solidFill>
                      <a:prstDash val="solid"/>
                      <a:round/>
                      <a:headEnd type="none" w="med" len="med"/>
                      <a:tailEnd type="none" w="med" len="med"/>
                    </a:lnB>
                  </a:tcPr>
                </a:tc>
                <a:tc>
                  <a:txBody>
                    <a:bodyPr/>
                    <a:lstStyle/>
                    <a:p>
                      <a:pPr algn="ctr"/>
                      <a:endParaRPr lang="ru-RU" sz="2400" b="1" dirty="0" smtClean="0"/>
                    </a:p>
                    <a:p>
                      <a:pPr algn="ctr"/>
                      <a:r>
                        <a:rPr lang="ru-RU" sz="2400" b="1" dirty="0" smtClean="0"/>
                        <a:t>1</a:t>
                      </a:r>
                      <a:endParaRPr lang="ru-RU" sz="2400" b="1" dirty="0"/>
                    </a:p>
                  </a:txBody>
                  <a:tcPr>
                    <a:lnL w="76200" cap="flat" cmpd="sng" algn="ctr">
                      <a:solidFill>
                        <a:schemeClr val="accent6">
                          <a:lumMod val="75000"/>
                        </a:schemeClr>
                      </a:solidFill>
                      <a:prstDash val="solid"/>
                      <a:round/>
                      <a:headEnd type="none" w="med" len="med"/>
                      <a:tailEnd type="none" w="med" len="med"/>
                    </a:lnL>
                    <a:lnR w="76200" cap="flat" cmpd="sng" algn="ctr">
                      <a:solidFill>
                        <a:schemeClr val="accent6">
                          <a:lumMod val="75000"/>
                        </a:schemeClr>
                      </a:solidFill>
                      <a:prstDash val="solid"/>
                      <a:round/>
                      <a:headEnd type="none" w="med" len="med"/>
                      <a:tailEnd type="none" w="med" len="med"/>
                    </a:lnR>
                    <a:lnB w="76200" cap="flat" cmpd="sng" algn="ctr">
                      <a:solidFill>
                        <a:schemeClr val="accent6">
                          <a:lumMod val="75000"/>
                        </a:schemeClr>
                      </a:solidFill>
                      <a:prstDash val="solid"/>
                      <a:round/>
                      <a:headEnd type="none" w="med" len="med"/>
                      <a:tailEnd type="none" w="med" len="med"/>
                    </a:lnB>
                  </a:tcPr>
                </a:tc>
                <a:tc>
                  <a:txBody>
                    <a:bodyPr/>
                    <a:lstStyle/>
                    <a:p>
                      <a:pPr algn="ctr"/>
                      <a:endParaRPr lang="ru-RU" sz="2400" b="1" dirty="0" smtClean="0"/>
                    </a:p>
                    <a:p>
                      <a:pPr algn="ctr"/>
                      <a:r>
                        <a:rPr lang="ru-RU" sz="2400" b="1" dirty="0" smtClean="0"/>
                        <a:t>4</a:t>
                      </a:r>
                      <a:endParaRPr lang="ru-RU" sz="2400" b="1" dirty="0"/>
                    </a:p>
                  </a:txBody>
                  <a:tcPr>
                    <a:lnL w="76200" cap="flat" cmpd="sng" algn="ctr">
                      <a:solidFill>
                        <a:schemeClr val="accent6">
                          <a:lumMod val="75000"/>
                        </a:schemeClr>
                      </a:solidFill>
                      <a:prstDash val="solid"/>
                      <a:round/>
                      <a:headEnd type="none" w="med" len="med"/>
                      <a:tailEnd type="none" w="med" len="med"/>
                    </a:lnL>
                    <a:lnR w="76200" cap="flat" cmpd="sng" algn="ctr">
                      <a:solidFill>
                        <a:schemeClr val="accent6">
                          <a:lumMod val="75000"/>
                        </a:schemeClr>
                      </a:solidFill>
                      <a:prstDash val="solid"/>
                      <a:round/>
                      <a:headEnd type="none" w="med" len="med"/>
                      <a:tailEnd type="none" w="med" len="med"/>
                    </a:lnR>
                    <a:lnB w="76200" cap="flat" cmpd="sng" algn="ctr">
                      <a:solidFill>
                        <a:schemeClr val="accent6">
                          <a:lumMod val="75000"/>
                        </a:schemeClr>
                      </a:solidFill>
                      <a:prstDash val="solid"/>
                      <a:round/>
                      <a:headEnd type="none" w="med" len="med"/>
                      <a:tailEnd type="none" w="med" len="med"/>
                    </a:lnB>
                  </a:tcPr>
                </a:tc>
                <a:tc>
                  <a:txBody>
                    <a:bodyPr/>
                    <a:lstStyle/>
                    <a:p>
                      <a:pPr algn="ctr"/>
                      <a:endParaRPr lang="ru-RU" sz="2400" b="1" dirty="0" smtClean="0"/>
                    </a:p>
                    <a:p>
                      <a:pPr algn="ctr"/>
                      <a:r>
                        <a:rPr lang="ru-RU" sz="2400" b="1" dirty="0" smtClean="0"/>
                        <a:t>1</a:t>
                      </a:r>
                      <a:endParaRPr lang="ru-RU" sz="2400" b="1" dirty="0"/>
                    </a:p>
                  </a:txBody>
                  <a:tcPr>
                    <a:lnL w="76200" cap="flat" cmpd="sng" algn="ctr">
                      <a:solidFill>
                        <a:schemeClr val="accent6">
                          <a:lumMod val="75000"/>
                        </a:schemeClr>
                      </a:solidFill>
                      <a:prstDash val="solid"/>
                      <a:round/>
                      <a:headEnd type="none" w="med" len="med"/>
                      <a:tailEnd type="none" w="med" len="med"/>
                    </a:lnL>
                    <a:lnB w="76200" cap="flat" cmpd="sng" algn="ctr">
                      <a:solidFill>
                        <a:schemeClr val="accent6">
                          <a:lumMod val="75000"/>
                        </a:schemeClr>
                      </a:solidFill>
                      <a:prstDash val="solid"/>
                      <a:round/>
                      <a:headEnd type="none" w="med" len="med"/>
                      <a:tailEnd type="none" w="med" len="med"/>
                    </a:lnB>
                  </a:tcPr>
                </a:tc>
              </a:tr>
              <a:tr h="1928826">
                <a:tc>
                  <a:txBody>
                    <a:bodyPr/>
                    <a:lstStyle/>
                    <a:p>
                      <a:pPr algn="ctr"/>
                      <a:r>
                        <a:rPr lang="ru-RU" sz="2400" b="1" dirty="0" smtClean="0"/>
                        <a:t>Экспериментальная</a:t>
                      </a:r>
                    </a:p>
                    <a:p>
                      <a:pPr algn="ctr"/>
                      <a:endParaRPr lang="ru-RU" sz="2400" b="1" dirty="0" smtClean="0"/>
                    </a:p>
                    <a:p>
                      <a:pPr algn="ctr"/>
                      <a:r>
                        <a:rPr lang="ru-RU" sz="2400" b="1" dirty="0" smtClean="0"/>
                        <a:t>группа</a:t>
                      </a:r>
                      <a:endParaRPr lang="ru-RU" sz="2400" b="1" dirty="0"/>
                    </a:p>
                  </a:txBody>
                  <a:tcPr>
                    <a:lnR w="76200" cap="flat" cmpd="sng" algn="ctr">
                      <a:solidFill>
                        <a:schemeClr val="accent6">
                          <a:lumMod val="75000"/>
                        </a:schemeClr>
                      </a:solidFill>
                      <a:prstDash val="solid"/>
                      <a:round/>
                      <a:headEnd type="none" w="med" len="med"/>
                      <a:tailEnd type="none" w="med" len="med"/>
                    </a:lnR>
                    <a:lnT w="76200" cap="flat" cmpd="sng" algn="ctr">
                      <a:solidFill>
                        <a:schemeClr val="accent6">
                          <a:lumMod val="75000"/>
                        </a:schemeClr>
                      </a:solidFill>
                      <a:prstDash val="solid"/>
                      <a:round/>
                      <a:headEnd type="none" w="med" len="med"/>
                      <a:tailEnd type="none" w="med" len="med"/>
                    </a:lnT>
                  </a:tcPr>
                </a:tc>
                <a:tc>
                  <a:txBody>
                    <a:bodyPr/>
                    <a:lstStyle/>
                    <a:p>
                      <a:pPr algn="ctr"/>
                      <a:endParaRPr lang="ru-RU" sz="2400" b="1" dirty="0" smtClean="0"/>
                    </a:p>
                    <a:p>
                      <a:pPr algn="ctr"/>
                      <a:r>
                        <a:rPr lang="ru-RU" sz="2400" b="1" dirty="0" smtClean="0"/>
                        <a:t>1</a:t>
                      </a:r>
                      <a:endParaRPr lang="ru-RU" sz="2400" b="1" dirty="0"/>
                    </a:p>
                  </a:txBody>
                  <a:tcPr>
                    <a:lnL w="76200" cap="flat" cmpd="sng" algn="ctr">
                      <a:solidFill>
                        <a:schemeClr val="accent6">
                          <a:lumMod val="75000"/>
                        </a:schemeClr>
                      </a:solidFill>
                      <a:prstDash val="solid"/>
                      <a:round/>
                      <a:headEnd type="none" w="med" len="med"/>
                      <a:tailEnd type="none" w="med" len="med"/>
                    </a:lnL>
                    <a:lnR w="76200" cap="flat" cmpd="sng" algn="ctr">
                      <a:solidFill>
                        <a:schemeClr val="accent6">
                          <a:lumMod val="75000"/>
                        </a:schemeClr>
                      </a:solidFill>
                      <a:prstDash val="solid"/>
                      <a:round/>
                      <a:headEnd type="none" w="med" len="med"/>
                      <a:tailEnd type="none" w="med" len="med"/>
                    </a:lnR>
                    <a:lnT w="76200" cap="flat" cmpd="sng" algn="ctr">
                      <a:solidFill>
                        <a:schemeClr val="accent6">
                          <a:lumMod val="75000"/>
                        </a:schemeClr>
                      </a:solidFill>
                      <a:prstDash val="solid"/>
                      <a:round/>
                      <a:headEnd type="none" w="med" len="med"/>
                      <a:tailEnd type="none" w="med" len="med"/>
                    </a:lnT>
                  </a:tcPr>
                </a:tc>
                <a:tc>
                  <a:txBody>
                    <a:bodyPr/>
                    <a:lstStyle/>
                    <a:p>
                      <a:pPr algn="ctr"/>
                      <a:endParaRPr lang="ru-RU" sz="2400" b="1" dirty="0" smtClean="0"/>
                    </a:p>
                    <a:p>
                      <a:pPr algn="ctr"/>
                      <a:r>
                        <a:rPr lang="ru-RU" sz="2400" b="1" dirty="0" smtClean="0"/>
                        <a:t>3</a:t>
                      </a:r>
                      <a:endParaRPr lang="ru-RU" sz="2400" b="1" dirty="0"/>
                    </a:p>
                  </a:txBody>
                  <a:tcPr>
                    <a:lnL w="76200" cap="flat" cmpd="sng" algn="ctr">
                      <a:solidFill>
                        <a:schemeClr val="accent6">
                          <a:lumMod val="75000"/>
                        </a:schemeClr>
                      </a:solidFill>
                      <a:prstDash val="solid"/>
                      <a:round/>
                      <a:headEnd type="none" w="med" len="med"/>
                      <a:tailEnd type="none" w="med" len="med"/>
                    </a:lnL>
                    <a:lnR w="76200" cap="flat" cmpd="sng" algn="ctr">
                      <a:solidFill>
                        <a:schemeClr val="accent6">
                          <a:lumMod val="75000"/>
                        </a:schemeClr>
                      </a:solidFill>
                      <a:prstDash val="solid"/>
                      <a:round/>
                      <a:headEnd type="none" w="med" len="med"/>
                      <a:tailEnd type="none" w="med" len="med"/>
                    </a:lnR>
                    <a:lnT w="76200" cap="flat" cmpd="sng" algn="ctr">
                      <a:solidFill>
                        <a:schemeClr val="accent6">
                          <a:lumMod val="75000"/>
                        </a:schemeClr>
                      </a:solidFill>
                      <a:prstDash val="solid"/>
                      <a:round/>
                      <a:headEnd type="none" w="med" len="med"/>
                      <a:tailEnd type="none" w="med" len="med"/>
                    </a:lnT>
                  </a:tcPr>
                </a:tc>
                <a:tc>
                  <a:txBody>
                    <a:bodyPr/>
                    <a:lstStyle/>
                    <a:p>
                      <a:pPr algn="ctr"/>
                      <a:endParaRPr lang="ru-RU" sz="2400" b="1" dirty="0" smtClean="0"/>
                    </a:p>
                    <a:p>
                      <a:pPr algn="ctr"/>
                      <a:r>
                        <a:rPr lang="ru-RU" sz="2400" b="1" dirty="0" smtClean="0"/>
                        <a:t>2</a:t>
                      </a:r>
                      <a:endParaRPr lang="ru-RU" sz="2400" b="1" dirty="0"/>
                    </a:p>
                  </a:txBody>
                  <a:tcPr>
                    <a:lnL w="76200" cap="flat" cmpd="sng" algn="ctr">
                      <a:solidFill>
                        <a:schemeClr val="accent6">
                          <a:lumMod val="75000"/>
                        </a:schemeClr>
                      </a:solidFill>
                      <a:prstDash val="solid"/>
                      <a:round/>
                      <a:headEnd type="none" w="med" len="med"/>
                      <a:tailEnd type="none" w="med" len="med"/>
                    </a:lnL>
                    <a:lnT w="76200" cap="flat" cmpd="sng" algn="ctr">
                      <a:solidFill>
                        <a:schemeClr val="accent6">
                          <a:lumMod val="75000"/>
                        </a:schemeClr>
                      </a:solidFill>
                      <a:prstDash val="solid"/>
                      <a:round/>
                      <a:headEnd type="none" w="med" len="med"/>
                      <a:tailEnd type="none" w="med" len="med"/>
                    </a:lnT>
                  </a:tcPr>
                </a:tc>
              </a:tr>
            </a:tbl>
          </a:graphicData>
        </a:graphic>
      </p:graphicFrame>
    </p:spTree>
  </p:cSld>
  <p:clrMapOvr>
    <a:masterClrMapping/>
  </p:clrMapOvr>
  <p:transition advTm="3000">
    <p:strips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714356"/>
            <a:ext cx="7998170" cy="6143644"/>
          </a:xfrm>
        </p:spPr>
        <p:txBody>
          <a:bodyPr>
            <a:normAutofit fontScale="90000"/>
          </a:bodyPr>
          <a:lstStyle/>
          <a:p>
            <a:pPr indent="457200" algn="just">
              <a:lnSpc>
                <a:spcPct val="150000"/>
              </a:lnSpc>
            </a:pPr>
            <a:r>
              <a:rPr lang="ru-RU" sz="2700" dirty="0" smtClean="0">
                <a:solidFill>
                  <a:srgbClr val="FF0000"/>
                </a:solidFill>
              </a:rPr>
              <a:t>Вторая методика </a:t>
            </a:r>
            <a:r>
              <a:rPr lang="ru-RU" sz="2700" dirty="0" smtClean="0">
                <a:solidFill>
                  <a:schemeClr val="bg1"/>
                </a:solidFill>
              </a:rPr>
              <a:t>была направлена на изучение воображения при передаче сказочных образов. Детям выразительно читается сказка «</a:t>
            </a:r>
            <a:r>
              <a:rPr lang="ru-RU" sz="2700" dirty="0" err="1" smtClean="0">
                <a:solidFill>
                  <a:schemeClr val="bg1"/>
                </a:solidFill>
              </a:rPr>
              <a:t>Учугэй</a:t>
            </a:r>
            <a:r>
              <a:rPr lang="ru-RU" sz="2700" dirty="0" smtClean="0">
                <a:solidFill>
                  <a:schemeClr val="bg1"/>
                </a:solidFill>
              </a:rPr>
              <a:t> </a:t>
            </a:r>
            <a:r>
              <a:rPr lang="ru-RU" sz="2700" dirty="0" err="1" smtClean="0">
                <a:solidFill>
                  <a:schemeClr val="bg1"/>
                </a:solidFill>
              </a:rPr>
              <a:t>Уедуйээн</a:t>
            </a:r>
            <a:r>
              <a:rPr lang="ru-RU" sz="2700" dirty="0" smtClean="0">
                <a:solidFill>
                  <a:schemeClr val="bg1"/>
                </a:solidFill>
              </a:rPr>
              <a:t> </a:t>
            </a:r>
            <a:r>
              <a:rPr lang="ru-RU" sz="2700" dirty="0" err="1" smtClean="0">
                <a:solidFill>
                  <a:schemeClr val="bg1"/>
                </a:solidFill>
              </a:rPr>
              <a:t>уонна</a:t>
            </a:r>
            <a:r>
              <a:rPr lang="ru-RU" sz="2700" dirty="0" smtClean="0">
                <a:solidFill>
                  <a:schemeClr val="bg1"/>
                </a:solidFill>
              </a:rPr>
              <a:t> Куьа5ан </a:t>
            </a:r>
            <a:r>
              <a:rPr lang="ru-RU" sz="2700" dirty="0" err="1" smtClean="0">
                <a:solidFill>
                  <a:schemeClr val="bg1"/>
                </a:solidFill>
              </a:rPr>
              <a:t>Ходьугур</a:t>
            </a:r>
            <a:r>
              <a:rPr lang="ru-RU" sz="2700" dirty="0" smtClean="0">
                <a:solidFill>
                  <a:schemeClr val="bg1"/>
                </a:solidFill>
              </a:rPr>
              <a:t>», затем проводится игра по сюжету сказки. Предлагается самостоятельно изобразить героев сказки и описать особенности передачи характера героев в игровой ситуации. </a:t>
            </a:r>
            <a:r>
              <a:rPr lang="ru-RU" dirty="0" smtClean="0">
                <a:solidFill>
                  <a:schemeClr val="bg1"/>
                </a:solidFill>
              </a:rPr>
              <a:t/>
            </a:r>
            <a:br>
              <a:rPr lang="ru-RU" dirty="0" smtClean="0">
                <a:solidFill>
                  <a:schemeClr val="bg1"/>
                </a:solidFill>
              </a:rPr>
            </a:br>
            <a:endParaRPr lang="ru-RU" dirty="0">
              <a:solidFill>
                <a:schemeClr val="bg1"/>
              </a:solidFill>
            </a:endParaRPr>
          </a:p>
        </p:txBody>
      </p:sp>
    </p:spTree>
  </p:cSld>
  <p:clrMapOvr>
    <a:masterClrMapping/>
  </p:clrMapOvr>
  <p:transition advTm="3000">
    <p:strips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928670"/>
            <a:ext cx="8069608" cy="4857784"/>
          </a:xfrm>
        </p:spPr>
        <p:txBody>
          <a:bodyPr/>
          <a:lstStyle/>
          <a:p>
            <a:endParaRPr lang="ru-RU" dirty="0"/>
          </a:p>
        </p:txBody>
      </p:sp>
      <p:graphicFrame>
        <p:nvGraphicFramePr>
          <p:cNvPr id="3" name="Таблица 2"/>
          <p:cNvGraphicFramePr>
            <a:graphicFrameLocks noGrp="1"/>
          </p:cNvGraphicFramePr>
          <p:nvPr/>
        </p:nvGraphicFramePr>
        <p:xfrm>
          <a:off x="357158" y="357165"/>
          <a:ext cx="8429683" cy="6215106"/>
        </p:xfrm>
        <a:graphic>
          <a:graphicData uri="http://schemas.openxmlformats.org/drawingml/2006/table">
            <a:tbl>
              <a:tblPr firstRow="1" bandRow="1">
                <a:tableStyleId>{5C22544A-7EE6-4342-B048-85BDC9FD1C3A}</a:tableStyleId>
              </a:tblPr>
              <a:tblGrid>
                <a:gridCol w="3325473"/>
                <a:gridCol w="1778740"/>
                <a:gridCol w="1701403"/>
                <a:gridCol w="1624067"/>
              </a:tblGrid>
              <a:tr h="2071702">
                <a:tc>
                  <a:txBody>
                    <a:bodyPr/>
                    <a:lstStyle/>
                    <a:p>
                      <a:endParaRPr lang="ru-RU" dirty="0"/>
                    </a:p>
                  </a:txBody>
                  <a:tcPr/>
                </a:tc>
                <a:tc>
                  <a:txBody>
                    <a:bodyPr/>
                    <a:lstStyle/>
                    <a:p>
                      <a:endParaRPr lang="ru-RU" dirty="0" smtClean="0"/>
                    </a:p>
                    <a:p>
                      <a:pPr algn="ctr"/>
                      <a:r>
                        <a:rPr lang="ru-RU" dirty="0" smtClean="0">
                          <a:solidFill>
                            <a:schemeClr val="tx1"/>
                          </a:solidFill>
                        </a:rPr>
                        <a:t>Высокий</a:t>
                      </a:r>
                    </a:p>
                    <a:p>
                      <a:pPr algn="ctr"/>
                      <a:r>
                        <a:rPr lang="ru-RU" dirty="0" smtClean="0">
                          <a:solidFill>
                            <a:schemeClr val="tx1"/>
                          </a:solidFill>
                        </a:rPr>
                        <a:t>уровень</a:t>
                      </a:r>
                      <a:endParaRPr lang="ru-RU" dirty="0">
                        <a:solidFill>
                          <a:schemeClr val="tx1"/>
                        </a:solidFill>
                      </a:endParaRPr>
                    </a:p>
                  </a:txBody>
                  <a:tcPr/>
                </a:tc>
                <a:tc>
                  <a:txBody>
                    <a:bodyPr/>
                    <a:lstStyle/>
                    <a:p>
                      <a:endParaRPr lang="ru-RU" dirty="0" smtClean="0"/>
                    </a:p>
                    <a:p>
                      <a:pPr algn="ctr"/>
                      <a:r>
                        <a:rPr lang="ru-RU" dirty="0" smtClean="0">
                          <a:solidFill>
                            <a:schemeClr val="tx1"/>
                          </a:solidFill>
                        </a:rPr>
                        <a:t>Средний</a:t>
                      </a:r>
                    </a:p>
                    <a:p>
                      <a:pPr algn="ctr"/>
                      <a:r>
                        <a:rPr lang="ru-RU" dirty="0" smtClean="0">
                          <a:solidFill>
                            <a:schemeClr val="tx1"/>
                          </a:solidFill>
                        </a:rPr>
                        <a:t>уровень</a:t>
                      </a:r>
                      <a:endParaRPr lang="ru-RU" dirty="0">
                        <a:solidFill>
                          <a:schemeClr val="tx1"/>
                        </a:solidFill>
                      </a:endParaRPr>
                    </a:p>
                  </a:txBody>
                  <a:tcPr/>
                </a:tc>
                <a:tc>
                  <a:txBody>
                    <a:bodyPr/>
                    <a:lstStyle/>
                    <a:p>
                      <a:endParaRPr lang="ru-RU" dirty="0" smtClean="0"/>
                    </a:p>
                    <a:p>
                      <a:pPr algn="ctr"/>
                      <a:r>
                        <a:rPr lang="ru-RU" dirty="0" smtClean="0">
                          <a:solidFill>
                            <a:schemeClr val="tx1"/>
                          </a:solidFill>
                        </a:rPr>
                        <a:t>Низкий</a:t>
                      </a:r>
                    </a:p>
                    <a:p>
                      <a:pPr algn="ctr"/>
                      <a:r>
                        <a:rPr lang="ru-RU" dirty="0" smtClean="0">
                          <a:solidFill>
                            <a:schemeClr val="tx1"/>
                          </a:solidFill>
                        </a:rPr>
                        <a:t>уровень</a:t>
                      </a:r>
                      <a:endParaRPr lang="ru-RU" dirty="0">
                        <a:solidFill>
                          <a:schemeClr val="tx1"/>
                        </a:solidFill>
                      </a:endParaRPr>
                    </a:p>
                  </a:txBody>
                  <a:tcPr/>
                </a:tc>
              </a:tr>
              <a:tr h="2071702">
                <a:tc>
                  <a:txBody>
                    <a:bodyPr/>
                    <a:lstStyle/>
                    <a:p>
                      <a:endParaRPr lang="ru-RU" dirty="0" smtClean="0"/>
                    </a:p>
                    <a:p>
                      <a:pPr algn="ctr"/>
                      <a:r>
                        <a:rPr lang="ru-RU" b="1" dirty="0" smtClean="0"/>
                        <a:t>Контрольная</a:t>
                      </a:r>
                    </a:p>
                    <a:p>
                      <a:pPr algn="ctr"/>
                      <a:endParaRPr lang="ru-RU" b="1" dirty="0" smtClean="0"/>
                    </a:p>
                    <a:p>
                      <a:pPr algn="ctr"/>
                      <a:r>
                        <a:rPr lang="ru-RU" b="1" dirty="0" smtClean="0"/>
                        <a:t>группа</a:t>
                      </a:r>
                      <a:endParaRPr lang="ru-RU" b="1" dirty="0"/>
                    </a:p>
                  </a:txBody>
                  <a:tcPr/>
                </a:tc>
                <a:tc>
                  <a:txBody>
                    <a:bodyPr/>
                    <a:lstStyle/>
                    <a:p>
                      <a:pPr algn="ctr"/>
                      <a:endParaRPr lang="ru-RU" dirty="0" smtClean="0"/>
                    </a:p>
                    <a:p>
                      <a:pPr algn="ctr"/>
                      <a:r>
                        <a:rPr lang="ru-RU" dirty="0" smtClean="0"/>
                        <a:t>1</a:t>
                      </a:r>
                      <a:endParaRPr lang="ru-RU" dirty="0"/>
                    </a:p>
                  </a:txBody>
                  <a:tcPr/>
                </a:tc>
                <a:tc>
                  <a:txBody>
                    <a:bodyPr/>
                    <a:lstStyle/>
                    <a:p>
                      <a:pPr algn="ctr"/>
                      <a:endParaRPr lang="ru-RU" dirty="0" smtClean="0"/>
                    </a:p>
                    <a:p>
                      <a:pPr algn="ctr"/>
                      <a:r>
                        <a:rPr lang="ru-RU" dirty="0" smtClean="0"/>
                        <a:t>4</a:t>
                      </a:r>
                      <a:endParaRPr lang="ru-RU" dirty="0"/>
                    </a:p>
                  </a:txBody>
                  <a:tcPr/>
                </a:tc>
                <a:tc>
                  <a:txBody>
                    <a:bodyPr/>
                    <a:lstStyle/>
                    <a:p>
                      <a:endParaRPr lang="ru-RU" dirty="0" smtClean="0"/>
                    </a:p>
                    <a:p>
                      <a:pPr algn="ctr"/>
                      <a:r>
                        <a:rPr lang="ru-RU" dirty="0" smtClean="0"/>
                        <a:t>1</a:t>
                      </a:r>
                      <a:endParaRPr lang="ru-RU" dirty="0"/>
                    </a:p>
                  </a:txBody>
                  <a:tcPr/>
                </a:tc>
              </a:tr>
              <a:tr h="2071702">
                <a:tc>
                  <a:txBody>
                    <a:bodyPr/>
                    <a:lstStyle/>
                    <a:p>
                      <a:pPr algn="ctr"/>
                      <a:endParaRPr lang="ru-RU" b="1" dirty="0" smtClean="0"/>
                    </a:p>
                    <a:p>
                      <a:pPr algn="ctr"/>
                      <a:r>
                        <a:rPr lang="ru-RU" b="1" dirty="0" smtClean="0"/>
                        <a:t>Экспериментальная</a:t>
                      </a:r>
                      <a:r>
                        <a:rPr lang="ru-RU" b="1" baseline="0" dirty="0" smtClean="0"/>
                        <a:t> </a:t>
                      </a:r>
                    </a:p>
                    <a:p>
                      <a:pPr algn="ctr"/>
                      <a:endParaRPr lang="ru-RU" b="1" baseline="0" dirty="0" smtClean="0"/>
                    </a:p>
                    <a:p>
                      <a:pPr algn="ctr"/>
                      <a:r>
                        <a:rPr lang="ru-RU" b="1" baseline="0" dirty="0" smtClean="0"/>
                        <a:t>группа</a:t>
                      </a:r>
                      <a:endParaRPr lang="ru-RU" b="1" dirty="0"/>
                    </a:p>
                  </a:txBody>
                  <a:tcPr/>
                </a:tc>
                <a:tc>
                  <a:txBody>
                    <a:bodyPr/>
                    <a:lstStyle/>
                    <a:p>
                      <a:endParaRPr lang="ru-RU" dirty="0" smtClean="0"/>
                    </a:p>
                    <a:p>
                      <a:pPr algn="ctr"/>
                      <a:r>
                        <a:rPr lang="ru-RU" dirty="0" smtClean="0"/>
                        <a:t>2</a:t>
                      </a:r>
                      <a:endParaRPr lang="ru-RU" dirty="0"/>
                    </a:p>
                  </a:txBody>
                  <a:tcPr/>
                </a:tc>
                <a:tc>
                  <a:txBody>
                    <a:bodyPr/>
                    <a:lstStyle/>
                    <a:p>
                      <a:endParaRPr lang="ru-RU" dirty="0" smtClean="0"/>
                    </a:p>
                    <a:p>
                      <a:pPr algn="ctr"/>
                      <a:r>
                        <a:rPr lang="ru-RU" dirty="0" smtClean="0"/>
                        <a:t>2</a:t>
                      </a:r>
                      <a:endParaRPr lang="ru-RU" dirty="0"/>
                    </a:p>
                  </a:txBody>
                  <a:tcPr/>
                </a:tc>
                <a:tc>
                  <a:txBody>
                    <a:bodyPr/>
                    <a:lstStyle/>
                    <a:p>
                      <a:endParaRPr lang="ru-RU" dirty="0" smtClean="0"/>
                    </a:p>
                    <a:p>
                      <a:pPr algn="ctr"/>
                      <a:r>
                        <a:rPr lang="ru-RU" dirty="0" smtClean="0"/>
                        <a:t>2</a:t>
                      </a:r>
                      <a:endParaRPr lang="ru-RU" dirty="0"/>
                    </a:p>
                  </a:txBody>
                  <a:tcPr/>
                </a:tc>
              </a:tr>
            </a:tbl>
          </a:graphicData>
        </a:graphic>
      </p:graphicFrame>
    </p:spTree>
  </p:cSld>
  <p:clrMapOvr>
    <a:masterClrMapping/>
  </p:clrMapOvr>
  <p:transition advTm="3000">
    <p:strips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1000108"/>
            <a:ext cx="7929618" cy="5108480"/>
          </a:xfrm>
        </p:spPr>
        <p:txBody>
          <a:bodyPr>
            <a:normAutofit fontScale="90000"/>
          </a:bodyPr>
          <a:lstStyle/>
          <a:p>
            <a:pPr indent="457200" algn="just">
              <a:lnSpc>
                <a:spcPct val="150000"/>
              </a:lnSpc>
            </a:pPr>
            <a:r>
              <a:rPr lang="ru-RU" dirty="0" smtClean="0">
                <a:solidFill>
                  <a:srgbClr val="FF0000"/>
                </a:solidFill>
              </a:rPr>
              <a:t>Целью третьей методики </a:t>
            </a:r>
            <a:r>
              <a:rPr lang="ru-RU" dirty="0" smtClean="0">
                <a:solidFill>
                  <a:schemeClr val="bg1"/>
                </a:solidFill>
              </a:rPr>
              <a:t>было изучение       уровня развития творчества в сюжетно-ролевой игре, создание оригинальных образов. По данной методике детям предлагалось обыграть игрушку «лиса Алиса».</a:t>
            </a:r>
            <a:endParaRPr lang="ru-RU" dirty="0">
              <a:solidFill>
                <a:schemeClr val="bg1"/>
              </a:solidFill>
            </a:endParaRPr>
          </a:p>
        </p:txBody>
      </p:sp>
    </p:spTree>
  </p:cSld>
  <p:clrMapOvr>
    <a:masterClrMapping/>
  </p:clrMapOvr>
  <p:transition advTm="3000">
    <p:strips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71480"/>
            <a:ext cx="7998170" cy="5465670"/>
          </a:xfrm>
        </p:spPr>
        <p:txBody>
          <a:bodyPr/>
          <a:lstStyle/>
          <a:p>
            <a:endParaRPr lang="ru-RU" dirty="0"/>
          </a:p>
        </p:txBody>
      </p:sp>
      <p:graphicFrame>
        <p:nvGraphicFramePr>
          <p:cNvPr id="4" name="Таблица 3"/>
          <p:cNvGraphicFramePr>
            <a:graphicFrameLocks noGrp="1"/>
          </p:cNvGraphicFramePr>
          <p:nvPr/>
        </p:nvGraphicFramePr>
        <p:xfrm>
          <a:off x="642911" y="857231"/>
          <a:ext cx="7643865" cy="5000661"/>
        </p:xfrm>
        <a:graphic>
          <a:graphicData uri="http://schemas.openxmlformats.org/drawingml/2006/table">
            <a:tbl>
              <a:tblPr firstRow="1" bandRow="1">
                <a:tableStyleId>{5C22544A-7EE6-4342-B048-85BDC9FD1C3A}</a:tableStyleId>
              </a:tblPr>
              <a:tblGrid>
                <a:gridCol w="3115256"/>
                <a:gridCol w="1410550"/>
                <a:gridCol w="1484790"/>
                <a:gridCol w="1633269"/>
              </a:tblGrid>
              <a:tr h="1666887">
                <a:tc>
                  <a:txBody>
                    <a:bodyPr/>
                    <a:lstStyle/>
                    <a:p>
                      <a:endParaRPr lang="ru-RU" dirty="0"/>
                    </a:p>
                  </a:txBody>
                  <a:tcPr/>
                </a:tc>
                <a:tc>
                  <a:txBody>
                    <a:bodyPr/>
                    <a:lstStyle/>
                    <a:p>
                      <a:pPr algn="ctr"/>
                      <a:r>
                        <a:rPr lang="ru-RU" dirty="0" smtClean="0">
                          <a:solidFill>
                            <a:schemeClr val="tx1"/>
                          </a:solidFill>
                        </a:rPr>
                        <a:t>Высокий</a:t>
                      </a:r>
                    </a:p>
                    <a:p>
                      <a:pPr algn="ctr"/>
                      <a:endParaRPr lang="ru-RU" dirty="0" smtClean="0">
                        <a:solidFill>
                          <a:schemeClr val="tx1"/>
                        </a:solidFill>
                      </a:endParaRPr>
                    </a:p>
                    <a:p>
                      <a:pPr algn="ctr"/>
                      <a:r>
                        <a:rPr lang="ru-RU" dirty="0" smtClean="0">
                          <a:solidFill>
                            <a:schemeClr val="tx1"/>
                          </a:solidFill>
                        </a:rPr>
                        <a:t>уровень</a:t>
                      </a:r>
                      <a:endParaRPr lang="ru-RU" dirty="0">
                        <a:solidFill>
                          <a:schemeClr val="tx1"/>
                        </a:solidFill>
                      </a:endParaRPr>
                    </a:p>
                  </a:txBody>
                  <a:tcPr/>
                </a:tc>
                <a:tc>
                  <a:txBody>
                    <a:bodyPr/>
                    <a:lstStyle/>
                    <a:p>
                      <a:pPr algn="ctr"/>
                      <a:r>
                        <a:rPr lang="ru-RU" dirty="0" smtClean="0">
                          <a:solidFill>
                            <a:schemeClr val="tx1"/>
                          </a:solidFill>
                        </a:rPr>
                        <a:t>Средний</a:t>
                      </a:r>
                    </a:p>
                    <a:p>
                      <a:pPr algn="ctr"/>
                      <a:endParaRPr lang="ru-RU" dirty="0" smtClean="0">
                        <a:solidFill>
                          <a:schemeClr val="tx1"/>
                        </a:solidFill>
                      </a:endParaRPr>
                    </a:p>
                    <a:p>
                      <a:pPr algn="ctr"/>
                      <a:r>
                        <a:rPr lang="ru-RU" dirty="0" smtClean="0">
                          <a:solidFill>
                            <a:schemeClr val="tx1"/>
                          </a:solidFill>
                        </a:rPr>
                        <a:t>уровень</a:t>
                      </a:r>
                      <a:endParaRPr lang="ru-RU" dirty="0">
                        <a:solidFill>
                          <a:schemeClr val="tx1"/>
                        </a:solidFill>
                      </a:endParaRPr>
                    </a:p>
                  </a:txBody>
                  <a:tcPr/>
                </a:tc>
                <a:tc>
                  <a:txBody>
                    <a:bodyPr/>
                    <a:lstStyle/>
                    <a:p>
                      <a:pPr algn="ctr"/>
                      <a:r>
                        <a:rPr lang="ru-RU" dirty="0" smtClean="0">
                          <a:solidFill>
                            <a:schemeClr val="tx1"/>
                          </a:solidFill>
                        </a:rPr>
                        <a:t>Низкий </a:t>
                      </a:r>
                    </a:p>
                    <a:p>
                      <a:pPr algn="ctr"/>
                      <a:endParaRPr lang="ru-RU" dirty="0" smtClean="0">
                        <a:solidFill>
                          <a:schemeClr val="tx1"/>
                        </a:solidFill>
                      </a:endParaRPr>
                    </a:p>
                    <a:p>
                      <a:pPr algn="ctr"/>
                      <a:r>
                        <a:rPr lang="ru-RU" dirty="0" smtClean="0">
                          <a:solidFill>
                            <a:schemeClr val="tx1"/>
                          </a:solidFill>
                        </a:rPr>
                        <a:t>уровень</a:t>
                      </a:r>
                      <a:endParaRPr lang="ru-RU" dirty="0">
                        <a:solidFill>
                          <a:schemeClr val="tx1"/>
                        </a:solidFill>
                      </a:endParaRPr>
                    </a:p>
                  </a:txBody>
                  <a:tcPr/>
                </a:tc>
              </a:tr>
              <a:tr h="1666887">
                <a:tc>
                  <a:txBody>
                    <a:bodyPr/>
                    <a:lstStyle/>
                    <a:p>
                      <a:pPr algn="ctr"/>
                      <a:r>
                        <a:rPr lang="ru-RU" b="1" dirty="0" smtClean="0"/>
                        <a:t>Контрольная</a:t>
                      </a:r>
                    </a:p>
                    <a:p>
                      <a:pPr algn="ctr"/>
                      <a:endParaRPr lang="ru-RU" b="1" dirty="0" smtClean="0"/>
                    </a:p>
                    <a:p>
                      <a:pPr algn="ctr"/>
                      <a:r>
                        <a:rPr lang="ru-RU" b="1" dirty="0" smtClean="0"/>
                        <a:t>группа</a:t>
                      </a:r>
                      <a:endParaRPr lang="ru-RU" b="1" dirty="0"/>
                    </a:p>
                  </a:txBody>
                  <a:tcPr/>
                </a:tc>
                <a:tc>
                  <a:txBody>
                    <a:bodyPr/>
                    <a:lstStyle/>
                    <a:p>
                      <a:endParaRPr lang="ru-RU" b="1" dirty="0" smtClean="0"/>
                    </a:p>
                    <a:p>
                      <a:pPr algn="ctr"/>
                      <a:r>
                        <a:rPr lang="ru-RU" b="1" dirty="0" smtClean="0"/>
                        <a:t>2</a:t>
                      </a:r>
                      <a:endParaRPr lang="ru-RU" b="1" dirty="0"/>
                    </a:p>
                  </a:txBody>
                  <a:tcPr/>
                </a:tc>
                <a:tc>
                  <a:txBody>
                    <a:bodyPr/>
                    <a:lstStyle/>
                    <a:p>
                      <a:endParaRPr lang="ru-RU" b="1" dirty="0" smtClean="0"/>
                    </a:p>
                    <a:p>
                      <a:pPr algn="ctr"/>
                      <a:r>
                        <a:rPr lang="ru-RU" b="1" dirty="0" smtClean="0"/>
                        <a:t>2</a:t>
                      </a:r>
                      <a:endParaRPr lang="ru-RU" b="1" dirty="0"/>
                    </a:p>
                  </a:txBody>
                  <a:tcPr/>
                </a:tc>
                <a:tc>
                  <a:txBody>
                    <a:bodyPr/>
                    <a:lstStyle/>
                    <a:p>
                      <a:pPr algn="ctr"/>
                      <a:endParaRPr lang="ru-RU" b="1" dirty="0" smtClean="0"/>
                    </a:p>
                    <a:p>
                      <a:pPr algn="ctr"/>
                      <a:r>
                        <a:rPr lang="ru-RU" b="1" dirty="0" smtClean="0"/>
                        <a:t>2</a:t>
                      </a:r>
                      <a:endParaRPr lang="ru-RU" b="1" dirty="0"/>
                    </a:p>
                  </a:txBody>
                  <a:tcPr/>
                </a:tc>
              </a:tr>
              <a:tr h="1666887">
                <a:tc>
                  <a:txBody>
                    <a:bodyPr/>
                    <a:lstStyle/>
                    <a:p>
                      <a:pPr algn="ctr"/>
                      <a:r>
                        <a:rPr lang="ru-RU" b="1" dirty="0" smtClean="0"/>
                        <a:t>Экспериментальная</a:t>
                      </a:r>
                      <a:r>
                        <a:rPr lang="ru-RU" b="1" baseline="0" dirty="0" smtClean="0"/>
                        <a:t> </a:t>
                      </a:r>
                    </a:p>
                    <a:p>
                      <a:pPr algn="ctr"/>
                      <a:endParaRPr lang="ru-RU" b="1" baseline="0" dirty="0" smtClean="0"/>
                    </a:p>
                    <a:p>
                      <a:pPr algn="ctr"/>
                      <a:r>
                        <a:rPr lang="ru-RU" b="1" baseline="0" dirty="0" smtClean="0"/>
                        <a:t>группа</a:t>
                      </a:r>
                      <a:endParaRPr lang="ru-RU" b="1" dirty="0"/>
                    </a:p>
                  </a:txBody>
                  <a:tcPr/>
                </a:tc>
                <a:tc>
                  <a:txBody>
                    <a:bodyPr/>
                    <a:lstStyle/>
                    <a:p>
                      <a:endParaRPr lang="ru-RU" dirty="0" smtClean="0"/>
                    </a:p>
                    <a:p>
                      <a:pPr algn="ctr"/>
                      <a:r>
                        <a:rPr lang="ru-RU" dirty="0" smtClean="0"/>
                        <a:t>1</a:t>
                      </a:r>
                      <a:endParaRPr lang="ru-RU" dirty="0"/>
                    </a:p>
                  </a:txBody>
                  <a:tcPr/>
                </a:tc>
                <a:tc>
                  <a:txBody>
                    <a:bodyPr/>
                    <a:lstStyle/>
                    <a:p>
                      <a:endParaRPr lang="ru-RU" dirty="0" smtClean="0"/>
                    </a:p>
                    <a:p>
                      <a:pPr algn="ctr"/>
                      <a:r>
                        <a:rPr lang="ru-RU" dirty="0" smtClean="0"/>
                        <a:t>3</a:t>
                      </a:r>
                      <a:endParaRPr lang="ru-RU" dirty="0"/>
                    </a:p>
                  </a:txBody>
                  <a:tcPr/>
                </a:tc>
                <a:tc>
                  <a:txBody>
                    <a:bodyPr/>
                    <a:lstStyle/>
                    <a:p>
                      <a:pPr algn="ctr"/>
                      <a:endParaRPr lang="ru-RU" dirty="0" smtClean="0"/>
                    </a:p>
                    <a:p>
                      <a:pPr algn="ctr"/>
                      <a:r>
                        <a:rPr lang="ru-RU" dirty="0" smtClean="0"/>
                        <a:t>2</a:t>
                      </a:r>
                      <a:endParaRPr lang="ru-RU" dirty="0"/>
                    </a:p>
                  </a:txBody>
                  <a:tcPr/>
                </a:tc>
              </a:tr>
            </a:tbl>
          </a:graphicData>
        </a:graphic>
      </p:graphicFrame>
    </p:spTree>
  </p:cSld>
  <p:clrMapOvr>
    <a:masterClrMapping/>
  </p:clrMapOvr>
  <p:transition advTm="3000">
    <p:strips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714356"/>
            <a:ext cx="8141046" cy="5322794"/>
          </a:xfrm>
        </p:spPr>
        <p:txBody>
          <a:bodyPr>
            <a:normAutofit fontScale="90000"/>
          </a:bodyPr>
          <a:lstStyle/>
          <a:p>
            <a:pPr algn="just"/>
            <a:r>
              <a:rPr lang="ru-RU" dirty="0" smtClean="0">
                <a:solidFill>
                  <a:srgbClr val="FF0000"/>
                </a:solidFill>
              </a:rPr>
              <a:t>Четвертая методика</a:t>
            </a:r>
            <a:r>
              <a:rPr lang="ru-RU" dirty="0" smtClean="0"/>
              <a:t> </a:t>
            </a:r>
            <a:r>
              <a:rPr lang="ru-RU" dirty="0" smtClean="0">
                <a:solidFill>
                  <a:schemeClr val="bg1"/>
                </a:solidFill>
              </a:rPr>
              <a:t>была направлена на изучение уровня развития творческого воображения в создании сюжета. Было предложено придумать сюжет по условию: «Как бы ты играл, если в твою семью приехал доктор Айболит?».</a:t>
            </a:r>
            <a:endParaRPr lang="ru-RU" dirty="0">
              <a:solidFill>
                <a:schemeClr val="bg1"/>
              </a:solidFill>
            </a:endParaRPr>
          </a:p>
        </p:txBody>
      </p:sp>
    </p:spTree>
  </p:cSld>
  <p:clrMapOvr>
    <a:masterClrMapping/>
  </p:clrMapOvr>
  <p:transition advTm="3000">
    <p:strips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71480"/>
            <a:ext cx="8069608" cy="5465670"/>
          </a:xfrm>
        </p:spPr>
        <p:txBody>
          <a:bodyPr/>
          <a:lstStyle/>
          <a:p>
            <a:endParaRPr lang="ru-RU" dirty="0"/>
          </a:p>
        </p:txBody>
      </p:sp>
      <p:graphicFrame>
        <p:nvGraphicFramePr>
          <p:cNvPr id="3" name="Таблица 2"/>
          <p:cNvGraphicFramePr>
            <a:graphicFrameLocks noGrp="1"/>
          </p:cNvGraphicFramePr>
          <p:nvPr/>
        </p:nvGraphicFramePr>
        <p:xfrm>
          <a:off x="785788" y="857231"/>
          <a:ext cx="7715304" cy="4643472"/>
        </p:xfrm>
        <a:graphic>
          <a:graphicData uri="http://schemas.openxmlformats.org/drawingml/2006/table">
            <a:tbl>
              <a:tblPr firstRow="1" bandRow="1">
                <a:tableStyleId>{5C22544A-7EE6-4342-B048-85BDC9FD1C3A}</a:tableStyleId>
              </a:tblPr>
              <a:tblGrid>
                <a:gridCol w="3000394"/>
                <a:gridCol w="1643074"/>
                <a:gridCol w="1428760"/>
                <a:gridCol w="1643076"/>
              </a:tblGrid>
              <a:tr h="1547824">
                <a:tc>
                  <a:txBody>
                    <a:bodyPr/>
                    <a:lstStyle/>
                    <a:p>
                      <a:endParaRPr lang="ru-RU" dirty="0"/>
                    </a:p>
                  </a:txBody>
                  <a:tcPr/>
                </a:tc>
                <a:tc>
                  <a:txBody>
                    <a:bodyPr/>
                    <a:lstStyle/>
                    <a:p>
                      <a:endParaRPr lang="ru-RU" dirty="0" smtClean="0"/>
                    </a:p>
                    <a:p>
                      <a:pPr algn="ctr"/>
                      <a:r>
                        <a:rPr lang="ru-RU" dirty="0" smtClean="0">
                          <a:solidFill>
                            <a:schemeClr val="tx1"/>
                          </a:solidFill>
                        </a:rPr>
                        <a:t>Высокий</a:t>
                      </a:r>
                    </a:p>
                    <a:p>
                      <a:pPr algn="ctr"/>
                      <a:r>
                        <a:rPr lang="ru-RU" dirty="0" smtClean="0">
                          <a:solidFill>
                            <a:schemeClr val="tx1"/>
                          </a:solidFill>
                        </a:rPr>
                        <a:t>уровень</a:t>
                      </a:r>
                      <a:endParaRPr lang="ru-RU" dirty="0">
                        <a:solidFill>
                          <a:schemeClr val="tx1"/>
                        </a:solidFill>
                      </a:endParaRPr>
                    </a:p>
                  </a:txBody>
                  <a:tcPr/>
                </a:tc>
                <a:tc>
                  <a:txBody>
                    <a:bodyPr/>
                    <a:lstStyle/>
                    <a:p>
                      <a:endParaRPr lang="ru-RU" dirty="0" smtClean="0"/>
                    </a:p>
                    <a:p>
                      <a:pPr algn="ctr"/>
                      <a:r>
                        <a:rPr lang="ru-RU" dirty="0" smtClean="0">
                          <a:solidFill>
                            <a:schemeClr val="tx1"/>
                          </a:solidFill>
                        </a:rPr>
                        <a:t>Средний</a:t>
                      </a:r>
                    </a:p>
                    <a:p>
                      <a:pPr algn="ctr"/>
                      <a:r>
                        <a:rPr lang="ru-RU" dirty="0" smtClean="0">
                          <a:solidFill>
                            <a:schemeClr val="tx1"/>
                          </a:solidFill>
                        </a:rPr>
                        <a:t>уровень</a:t>
                      </a:r>
                      <a:endParaRPr lang="ru-RU" dirty="0">
                        <a:solidFill>
                          <a:schemeClr val="tx1"/>
                        </a:solidFill>
                      </a:endParaRPr>
                    </a:p>
                  </a:txBody>
                  <a:tcPr/>
                </a:tc>
                <a:tc>
                  <a:txBody>
                    <a:bodyPr/>
                    <a:lstStyle/>
                    <a:p>
                      <a:endParaRPr lang="ru-RU" dirty="0" smtClean="0"/>
                    </a:p>
                    <a:p>
                      <a:pPr algn="ctr"/>
                      <a:r>
                        <a:rPr lang="ru-RU" dirty="0" smtClean="0">
                          <a:solidFill>
                            <a:schemeClr val="tx1"/>
                          </a:solidFill>
                        </a:rPr>
                        <a:t>Низкий</a:t>
                      </a:r>
                    </a:p>
                    <a:p>
                      <a:pPr algn="ctr"/>
                      <a:r>
                        <a:rPr lang="ru-RU" dirty="0" smtClean="0">
                          <a:solidFill>
                            <a:schemeClr val="tx1"/>
                          </a:solidFill>
                        </a:rPr>
                        <a:t>уровень</a:t>
                      </a:r>
                      <a:endParaRPr lang="ru-RU" dirty="0">
                        <a:solidFill>
                          <a:schemeClr val="tx1"/>
                        </a:solidFill>
                      </a:endParaRPr>
                    </a:p>
                  </a:txBody>
                  <a:tcPr/>
                </a:tc>
              </a:tr>
              <a:tr h="1547824">
                <a:tc>
                  <a:txBody>
                    <a:bodyPr/>
                    <a:lstStyle/>
                    <a:p>
                      <a:pPr algn="ctr"/>
                      <a:r>
                        <a:rPr lang="ru-RU" b="1" dirty="0" smtClean="0"/>
                        <a:t>Контрольная</a:t>
                      </a:r>
                    </a:p>
                    <a:p>
                      <a:pPr algn="ctr"/>
                      <a:endParaRPr lang="ru-RU" b="1" dirty="0" smtClean="0"/>
                    </a:p>
                    <a:p>
                      <a:pPr algn="ctr"/>
                      <a:r>
                        <a:rPr lang="ru-RU" b="1" dirty="0" smtClean="0"/>
                        <a:t>группа</a:t>
                      </a:r>
                      <a:endParaRPr lang="ru-RU" b="1" dirty="0"/>
                    </a:p>
                  </a:txBody>
                  <a:tcPr/>
                </a:tc>
                <a:tc>
                  <a:txBody>
                    <a:bodyPr/>
                    <a:lstStyle/>
                    <a:p>
                      <a:endParaRPr lang="ru-RU" dirty="0" smtClean="0"/>
                    </a:p>
                    <a:p>
                      <a:pPr algn="ctr"/>
                      <a:r>
                        <a:rPr lang="ru-RU" dirty="0" smtClean="0"/>
                        <a:t>1</a:t>
                      </a:r>
                      <a:endParaRPr lang="ru-RU" dirty="0"/>
                    </a:p>
                  </a:txBody>
                  <a:tcPr/>
                </a:tc>
                <a:tc>
                  <a:txBody>
                    <a:bodyPr/>
                    <a:lstStyle/>
                    <a:p>
                      <a:pPr algn="ctr"/>
                      <a:endParaRPr lang="ru-RU" dirty="0" smtClean="0"/>
                    </a:p>
                    <a:p>
                      <a:pPr algn="ctr"/>
                      <a:r>
                        <a:rPr lang="ru-RU" dirty="0" smtClean="0"/>
                        <a:t>3</a:t>
                      </a:r>
                      <a:endParaRPr lang="ru-RU" dirty="0"/>
                    </a:p>
                  </a:txBody>
                  <a:tcPr/>
                </a:tc>
                <a:tc>
                  <a:txBody>
                    <a:bodyPr/>
                    <a:lstStyle/>
                    <a:p>
                      <a:endParaRPr lang="ru-RU" dirty="0" smtClean="0"/>
                    </a:p>
                    <a:p>
                      <a:pPr algn="ctr"/>
                      <a:r>
                        <a:rPr lang="ru-RU" dirty="0" smtClean="0"/>
                        <a:t>2</a:t>
                      </a:r>
                      <a:endParaRPr lang="ru-RU" dirty="0"/>
                    </a:p>
                  </a:txBody>
                  <a:tcPr/>
                </a:tc>
              </a:tr>
              <a:tr h="1547824">
                <a:tc>
                  <a:txBody>
                    <a:bodyPr/>
                    <a:lstStyle/>
                    <a:p>
                      <a:pPr algn="ctr"/>
                      <a:r>
                        <a:rPr lang="ru-RU" b="1" dirty="0" smtClean="0"/>
                        <a:t>Экспериментальная</a:t>
                      </a:r>
                    </a:p>
                    <a:p>
                      <a:pPr algn="ctr"/>
                      <a:endParaRPr lang="ru-RU" b="1" dirty="0" smtClean="0"/>
                    </a:p>
                    <a:p>
                      <a:pPr algn="ctr"/>
                      <a:r>
                        <a:rPr lang="ru-RU" b="1" dirty="0" smtClean="0"/>
                        <a:t>группа</a:t>
                      </a:r>
                      <a:endParaRPr lang="ru-RU" b="1" dirty="0"/>
                    </a:p>
                  </a:txBody>
                  <a:tcPr/>
                </a:tc>
                <a:tc>
                  <a:txBody>
                    <a:bodyPr/>
                    <a:lstStyle/>
                    <a:p>
                      <a:pPr algn="ctr"/>
                      <a:endParaRPr lang="ru-RU" dirty="0" smtClean="0"/>
                    </a:p>
                    <a:p>
                      <a:pPr algn="ctr"/>
                      <a:r>
                        <a:rPr lang="ru-RU" dirty="0" smtClean="0"/>
                        <a:t>1</a:t>
                      </a:r>
                      <a:endParaRPr lang="ru-RU" dirty="0"/>
                    </a:p>
                  </a:txBody>
                  <a:tcPr/>
                </a:tc>
                <a:tc>
                  <a:txBody>
                    <a:bodyPr/>
                    <a:lstStyle/>
                    <a:p>
                      <a:endParaRPr lang="ru-RU" dirty="0" smtClean="0"/>
                    </a:p>
                    <a:p>
                      <a:pPr algn="ctr"/>
                      <a:r>
                        <a:rPr lang="ru-RU" dirty="0" smtClean="0"/>
                        <a:t>3</a:t>
                      </a:r>
                      <a:endParaRPr lang="ru-RU" dirty="0"/>
                    </a:p>
                  </a:txBody>
                  <a:tcPr/>
                </a:tc>
                <a:tc>
                  <a:txBody>
                    <a:bodyPr/>
                    <a:lstStyle/>
                    <a:p>
                      <a:endParaRPr lang="ru-RU" dirty="0" smtClean="0"/>
                    </a:p>
                    <a:p>
                      <a:pPr algn="ctr"/>
                      <a:r>
                        <a:rPr lang="ru-RU" dirty="0" smtClean="0"/>
                        <a:t>2</a:t>
                      </a:r>
                      <a:endParaRPr lang="ru-RU" dirty="0"/>
                    </a:p>
                  </a:txBody>
                  <a:tcPr/>
                </a:tc>
              </a:tr>
            </a:tbl>
          </a:graphicData>
        </a:graphic>
      </p:graphicFrame>
    </p:spTree>
  </p:cSld>
  <p:clrMapOvr>
    <a:masterClrMapping/>
  </p:clrMapOvr>
  <p:transition advTm="3000">
    <p:strips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714356"/>
            <a:ext cx="8069608" cy="5322794"/>
          </a:xfrm>
        </p:spPr>
        <p:txBody>
          <a:bodyPr/>
          <a:lstStyle/>
          <a:p>
            <a:pPr algn="ctr"/>
            <a:r>
              <a:rPr lang="ru-RU" dirty="0" smtClean="0">
                <a:solidFill>
                  <a:srgbClr val="FF0000"/>
                </a:solidFill>
              </a:rPr>
              <a:t>Уровни развития творческого воображения детей контрольной     и экспериментальной работы до начала ОЭР.</a:t>
            </a:r>
            <a:br>
              <a:rPr lang="ru-RU" dirty="0" smtClean="0">
                <a:solidFill>
                  <a:srgbClr val="FF0000"/>
                </a:solidFill>
              </a:rPr>
            </a:br>
            <a:r>
              <a:rPr lang="ru-RU" dirty="0" smtClean="0"/>
              <a:t/>
            </a:r>
            <a:br>
              <a:rPr lang="ru-RU" dirty="0" smtClean="0"/>
            </a:br>
            <a:endParaRPr lang="ru-RU" dirty="0"/>
          </a:p>
        </p:txBody>
      </p:sp>
    </p:spTree>
  </p:cSld>
  <p:clrMapOvr>
    <a:masterClrMapping/>
  </p:clrMapOvr>
  <p:transition advTm="3000">
    <p:strips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00033" y="500042"/>
            <a:ext cx="8183880" cy="4857784"/>
          </a:xfrm>
        </p:spPr>
        <p:txBody>
          <a:bodyPr>
            <a:normAutofit/>
          </a:bodyPr>
          <a:lstStyle/>
          <a:p>
            <a:pPr algn="ctr"/>
            <a:r>
              <a:rPr lang="ru-RU" dirty="0" smtClean="0">
                <a:solidFill>
                  <a:srgbClr val="FF0000"/>
                </a:solidFill>
              </a:rPr>
              <a:t>«Педагогические условия развития творческого воображения детей старшего дошкольного возраста по средствам сюжетно-ролевых игр»</a:t>
            </a:r>
            <a:endParaRPr lang="ru-RU" dirty="0">
              <a:solidFill>
                <a:srgbClr val="FF0000"/>
              </a:solidFill>
            </a:endParaRPr>
          </a:p>
        </p:txBody>
      </p:sp>
    </p:spTree>
  </p:cSld>
  <p:clrMapOvr>
    <a:masterClrMapping/>
  </p:clrMapOvr>
  <p:transition advClick="0" advTm="3000">
    <p:wheel spokes="8"/>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3" name="Диаграмма 2"/>
          <p:cNvGraphicFramePr/>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advTm="3000">
    <p:strips dir="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714356"/>
            <a:ext cx="8183880" cy="5000660"/>
          </a:xfrm>
        </p:spPr>
        <p:txBody>
          <a:bodyPr>
            <a:normAutofit/>
          </a:bodyPr>
          <a:lstStyle/>
          <a:p>
            <a:pPr algn="ctr"/>
            <a:r>
              <a:rPr lang="ru-RU" sz="4000" dirty="0" smtClean="0">
                <a:solidFill>
                  <a:srgbClr val="FF0000"/>
                </a:solidFill>
              </a:rPr>
              <a:t>Анализ и обобщение результатов ОЭР.</a:t>
            </a:r>
            <a:endParaRPr lang="ru-RU" sz="4000" dirty="0">
              <a:solidFill>
                <a:srgbClr val="FF0000"/>
              </a:solidFill>
            </a:endParaRPr>
          </a:p>
        </p:txBody>
      </p:sp>
    </p:spTree>
  </p:cSld>
  <p:clrMapOvr>
    <a:masterClrMapping/>
  </p:clrMapOvr>
  <p:transition advTm="3000">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28604"/>
            <a:ext cx="8183880" cy="928694"/>
          </a:xfrm>
        </p:spPr>
        <p:txBody>
          <a:bodyPr>
            <a:normAutofit fontScale="90000"/>
          </a:bodyPr>
          <a:lstStyle/>
          <a:p>
            <a:pPr algn="ctr"/>
            <a:r>
              <a:rPr lang="ru-RU" dirty="0" smtClean="0">
                <a:solidFill>
                  <a:srgbClr val="FF0000"/>
                </a:solidFill>
              </a:rPr>
              <a:t>Результаты</a:t>
            </a:r>
            <a:r>
              <a:rPr lang="ru-RU" dirty="0" smtClean="0"/>
              <a:t> </a:t>
            </a:r>
            <a:r>
              <a:rPr lang="ru-RU" dirty="0" smtClean="0">
                <a:solidFill>
                  <a:srgbClr val="FF0000"/>
                </a:solidFill>
              </a:rPr>
              <a:t>первой методики контрольного этапа:</a:t>
            </a:r>
            <a:endParaRPr lang="ru-RU" dirty="0">
              <a:solidFill>
                <a:srgbClr val="FF0000"/>
              </a:solidFill>
            </a:endParaRPr>
          </a:p>
        </p:txBody>
      </p:sp>
      <p:graphicFrame>
        <p:nvGraphicFramePr>
          <p:cNvPr id="3" name="Таблица 2"/>
          <p:cNvGraphicFramePr>
            <a:graphicFrameLocks noGrp="1"/>
          </p:cNvGraphicFramePr>
          <p:nvPr/>
        </p:nvGraphicFramePr>
        <p:xfrm>
          <a:off x="928661" y="1643051"/>
          <a:ext cx="7143800" cy="4615568"/>
        </p:xfrm>
        <a:graphic>
          <a:graphicData uri="http://schemas.openxmlformats.org/drawingml/2006/table">
            <a:tbl>
              <a:tblPr firstRow="1" bandRow="1">
                <a:tableStyleId>{5C22544A-7EE6-4342-B048-85BDC9FD1C3A}</a:tableStyleId>
              </a:tblPr>
              <a:tblGrid>
                <a:gridCol w="1846431"/>
                <a:gridCol w="757385"/>
                <a:gridCol w="867938"/>
                <a:gridCol w="1001467"/>
                <a:gridCol w="934703"/>
                <a:gridCol w="801174"/>
                <a:gridCol w="934702"/>
              </a:tblGrid>
              <a:tr h="1126582">
                <a:tc>
                  <a:txBody>
                    <a:bodyPr/>
                    <a:lstStyle/>
                    <a:p>
                      <a:endParaRPr lang="ru-RU"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a:p>
                      <a:pPr algn="ctr"/>
                      <a:r>
                        <a:rPr lang="ru-RU" b="0" dirty="0" smtClean="0">
                          <a:solidFill>
                            <a:schemeClr val="tx1"/>
                          </a:solidFill>
                        </a:rPr>
                        <a:t>Высокий</a:t>
                      </a:r>
                    </a:p>
                    <a:p>
                      <a:pPr algn="ctr"/>
                      <a:endParaRPr lang="ru-RU" b="0" dirty="0" smtClean="0">
                        <a:solidFill>
                          <a:schemeClr val="tx1"/>
                        </a:solidFill>
                      </a:endParaRPr>
                    </a:p>
                    <a:p>
                      <a:pPr algn="ctr"/>
                      <a:r>
                        <a:rPr lang="ru-RU" b="0" dirty="0" smtClean="0">
                          <a:solidFill>
                            <a:schemeClr val="tx1"/>
                          </a:solidFill>
                        </a:rPr>
                        <a:t>уровень</a:t>
                      </a:r>
                      <a:endParaRPr lang="ru-RU" b="0" dirty="0">
                        <a:solidFill>
                          <a:schemeClr val="tx1"/>
                        </a:solidFill>
                      </a:endParaRPr>
                    </a:p>
                  </a:txBody>
                  <a:tcPr/>
                </a:tc>
                <a:tc hMerge="1">
                  <a:txBody>
                    <a:bodyPr/>
                    <a:lstStyle/>
                    <a:p>
                      <a:endParaRPr lang="ru-RU" dirty="0"/>
                    </a:p>
                  </a:txBody>
                  <a:tcPr/>
                </a:tc>
                <a:tc gridSpan="2">
                  <a:txBody>
                    <a:bodyPr/>
                    <a:lstStyle/>
                    <a:p>
                      <a:endParaRPr lang="ru-RU" dirty="0" smtClean="0"/>
                    </a:p>
                    <a:p>
                      <a:pPr algn="ctr"/>
                      <a:r>
                        <a:rPr lang="ru-RU" b="0" dirty="0" smtClean="0">
                          <a:solidFill>
                            <a:schemeClr val="tx1"/>
                          </a:solidFill>
                        </a:rPr>
                        <a:t>Средний</a:t>
                      </a:r>
                    </a:p>
                    <a:p>
                      <a:pPr algn="ctr"/>
                      <a:endParaRPr lang="ru-RU" b="0" dirty="0" smtClean="0">
                        <a:solidFill>
                          <a:schemeClr val="tx1"/>
                        </a:solidFill>
                      </a:endParaRPr>
                    </a:p>
                    <a:p>
                      <a:pPr algn="ctr"/>
                      <a:r>
                        <a:rPr lang="ru-RU" b="0" dirty="0" smtClean="0">
                          <a:solidFill>
                            <a:schemeClr val="tx1"/>
                          </a:solidFill>
                        </a:rPr>
                        <a:t>уровень</a:t>
                      </a:r>
                      <a:endParaRPr lang="ru-RU" b="0" dirty="0">
                        <a:solidFill>
                          <a:schemeClr val="tx1"/>
                        </a:solidFill>
                      </a:endParaRPr>
                    </a:p>
                  </a:txBody>
                  <a:tcPr/>
                </a:tc>
                <a:tc hMerge="1">
                  <a:txBody>
                    <a:bodyPr/>
                    <a:lstStyle/>
                    <a:p>
                      <a:endParaRPr lang="ru-RU" dirty="0"/>
                    </a:p>
                  </a:txBody>
                  <a:tcPr/>
                </a:tc>
                <a:tc gridSpan="2">
                  <a:txBody>
                    <a:bodyPr/>
                    <a:lstStyle/>
                    <a:p>
                      <a:pPr algn="ctr"/>
                      <a:endParaRPr lang="ru-RU" b="0" dirty="0" smtClean="0">
                        <a:solidFill>
                          <a:schemeClr val="tx1"/>
                        </a:solidFill>
                      </a:endParaRPr>
                    </a:p>
                    <a:p>
                      <a:pPr algn="ctr"/>
                      <a:r>
                        <a:rPr lang="ru-RU" b="0" dirty="0" smtClean="0">
                          <a:solidFill>
                            <a:schemeClr val="tx1"/>
                          </a:solidFill>
                        </a:rPr>
                        <a:t>Низкий</a:t>
                      </a:r>
                    </a:p>
                    <a:p>
                      <a:pPr algn="ctr"/>
                      <a:endParaRPr lang="ru-RU" b="0" dirty="0" smtClean="0">
                        <a:solidFill>
                          <a:schemeClr val="tx1"/>
                        </a:solidFill>
                      </a:endParaRPr>
                    </a:p>
                    <a:p>
                      <a:pPr algn="ctr"/>
                      <a:r>
                        <a:rPr lang="ru-RU" b="0" dirty="0" smtClean="0">
                          <a:solidFill>
                            <a:schemeClr val="tx1"/>
                          </a:solidFill>
                        </a:rPr>
                        <a:t>уровень</a:t>
                      </a:r>
                      <a:endParaRPr lang="ru-RU" b="0" dirty="0">
                        <a:solidFill>
                          <a:schemeClr val="tx1"/>
                        </a:solidFill>
                      </a:endParaRPr>
                    </a:p>
                  </a:txBody>
                  <a:tcPr/>
                </a:tc>
                <a:tc hMerge="1">
                  <a:txBody>
                    <a:bodyPr/>
                    <a:lstStyle/>
                    <a:p>
                      <a:endParaRPr lang="ru-RU" dirty="0"/>
                    </a:p>
                  </a:txBody>
                  <a:tcPr/>
                </a:tc>
              </a:tr>
              <a:tr h="1126582">
                <a:tc>
                  <a:txBody>
                    <a:bodyPr/>
                    <a:lstStyle/>
                    <a:p>
                      <a:pPr algn="ctr"/>
                      <a:endParaRPr lang="ru-RU" dirty="0" smtClean="0"/>
                    </a:p>
                  </a:txBody>
                  <a:tcPr/>
                </a:tc>
                <a:tc>
                  <a:txBody>
                    <a:bodyPr/>
                    <a:lstStyle/>
                    <a:p>
                      <a:endParaRPr lang="ru-RU" dirty="0" smtClean="0"/>
                    </a:p>
                    <a:p>
                      <a:r>
                        <a:rPr lang="ru-RU" dirty="0" smtClean="0"/>
                        <a:t>До</a:t>
                      </a:r>
                    </a:p>
                    <a:p>
                      <a:endParaRPr lang="ru-RU" dirty="0" smtClean="0"/>
                    </a:p>
                    <a:p>
                      <a:r>
                        <a:rPr lang="ru-RU" dirty="0" smtClean="0"/>
                        <a:t>ОЭР</a:t>
                      </a:r>
                      <a:endParaRPr lang="ru-RU" dirty="0"/>
                    </a:p>
                  </a:txBody>
                  <a:tcPr/>
                </a:tc>
                <a:tc>
                  <a:txBody>
                    <a:bodyPr/>
                    <a:lstStyle/>
                    <a:p>
                      <a:endParaRPr lang="ru-RU" dirty="0" smtClean="0"/>
                    </a:p>
                    <a:p>
                      <a:r>
                        <a:rPr lang="ru-RU" dirty="0" smtClean="0"/>
                        <a:t>После</a:t>
                      </a:r>
                    </a:p>
                    <a:p>
                      <a:endParaRPr lang="ru-RU" dirty="0" smtClean="0"/>
                    </a:p>
                    <a:p>
                      <a:r>
                        <a:rPr lang="ru-RU" dirty="0" smtClean="0"/>
                        <a:t>ОЭР</a:t>
                      </a:r>
                      <a:endParaRPr lang="ru-RU" dirty="0"/>
                    </a:p>
                  </a:txBody>
                  <a:tcPr/>
                </a:tc>
                <a:tc>
                  <a:txBody>
                    <a:bodyPr/>
                    <a:lstStyle/>
                    <a:p>
                      <a:endParaRPr lang="ru-RU" dirty="0" smtClean="0"/>
                    </a:p>
                    <a:p>
                      <a:r>
                        <a:rPr lang="ru-RU" dirty="0" smtClean="0"/>
                        <a:t>До</a:t>
                      </a:r>
                    </a:p>
                    <a:p>
                      <a:endParaRPr lang="ru-RU" dirty="0" smtClean="0"/>
                    </a:p>
                    <a:p>
                      <a:r>
                        <a:rPr lang="ru-RU" dirty="0" smtClean="0"/>
                        <a:t>ОЭР</a:t>
                      </a:r>
                      <a:endParaRPr lang="ru-RU" dirty="0"/>
                    </a:p>
                  </a:txBody>
                  <a:tcPr/>
                </a:tc>
                <a:tc>
                  <a:txBody>
                    <a:bodyPr/>
                    <a:lstStyle/>
                    <a:p>
                      <a:endParaRPr lang="ru-RU" dirty="0" smtClean="0"/>
                    </a:p>
                    <a:p>
                      <a:r>
                        <a:rPr lang="ru-RU" dirty="0" smtClean="0"/>
                        <a:t>После</a:t>
                      </a:r>
                    </a:p>
                    <a:p>
                      <a:endParaRPr lang="ru-RU" dirty="0" smtClean="0"/>
                    </a:p>
                    <a:p>
                      <a:r>
                        <a:rPr lang="ru-RU" dirty="0" smtClean="0"/>
                        <a:t>ОЭР</a:t>
                      </a:r>
                      <a:endParaRPr lang="ru-RU" dirty="0"/>
                    </a:p>
                  </a:txBody>
                  <a:tcPr/>
                </a:tc>
                <a:tc>
                  <a:txBody>
                    <a:bodyPr/>
                    <a:lstStyle/>
                    <a:p>
                      <a:endParaRPr lang="ru-RU" dirty="0" smtClean="0"/>
                    </a:p>
                    <a:p>
                      <a:r>
                        <a:rPr lang="ru-RU" dirty="0" smtClean="0"/>
                        <a:t>До</a:t>
                      </a:r>
                    </a:p>
                    <a:p>
                      <a:endParaRPr lang="ru-RU" dirty="0" smtClean="0"/>
                    </a:p>
                    <a:p>
                      <a:r>
                        <a:rPr lang="ru-RU" dirty="0" smtClean="0"/>
                        <a:t>ОЭР</a:t>
                      </a:r>
                      <a:endParaRPr lang="ru-RU" dirty="0"/>
                    </a:p>
                  </a:txBody>
                  <a:tcPr/>
                </a:tc>
                <a:tc>
                  <a:txBody>
                    <a:bodyPr/>
                    <a:lstStyle/>
                    <a:p>
                      <a:endParaRPr lang="ru-RU" dirty="0" smtClean="0"/>
                    </a:p>
                    <a:p>
                      <a:r>
                        <a:rPr lang="ru-RU" dirty="0" smtClean="0"/>
                        <a:t>После</a:t>
                      </a:r>
                    </a:p>
                    <a:p>
                      <a:endParaRPr lang="ru-RU" dirty="0" smtClean="0"/>
                    </a:p>
                    <a:p>
                      <a:r>
                        <a:rPr lang="ru-RU" dirty="0" smtClean="0"/>
                        <a:t>ОЭР</a:t>
                      </a:r>
                    </a:p>
                  </a:txBody>
                  <a:tcPr/>
                </a:tc>
              </a:tr>
              <a:tr h="1049408">
                <a:tc>
                  <a:txBody>
                    <a:bodyPr/>
                    <a:lstStyle/>
                    <a:p>
                      <a:pPr algn="ctr"/>
                      <a:r>
                        <a:rPr lang="ru-RU" dirty="0" smtClean="0"/>
                        <a:t>Контрольная</a:t>
                      </a:r>
                    </a:p>
                    <a:p>
                      <a:pPr algn="ctr"/>
                      <a:endParaRPr lang="ru-RU" dirty="0" smtClean="0"/>
                    </a:p>
                    <a:p>
                      <a:pPr algn="ctr"/>
                      <a:r>
                        <a:rPr lang="ru-RU" dirty="0" smtClean="0"/>
                        <a:t>группа</a:t>
                      </a:r>
                      <a:endParaRPr lang="ru-RU" dirty="0"/>
                    </a:p>
                  </a:txBody>
                  <a:tcPr/>
                </a:tc>
                <a:tc>
                  <a:txBody>
                    <a:bodyPr/>
                    <a:lstStyle/>
                    <a:p>
                      <a:pPr algn="ctr"/>
                      <a:endParaRPr lang="ru-RU" dirty="0" smtClean="0"/>
                    </a:p>
                    <a:p>
                      <a:pPr algn="ctr"/>
                      <a:r>
                        <a:rPr lang="ru-RU" dirty="0" smtClean="0"/>
                        <a:t>1</a:t>
                      </a:r>
                      <a:endParaRPr lang="ru-RU" dirty="0"/>
                    </a:p>
                  </a:txBody>
                  <a:tcPr/>
                </a:tc>
                <a:tc>
                  <a:txBody>
                    <a:bodyPr/>
                    <a:lstStyle/>
                    <a:p>
                      <a:pPr algn="ctr"/>
                      <a:endParaRPr lang="ru-RU" dirty="0" smtClean="0"/>
                    </a:p>
                    <a:p>
                      <a:pPr algn="ctr"/>
                      <a:r>
                        <a:rPr lang="ru-RU" dirty="0" smtClean="0"/>
                        <a:t>1</a:t>
                      </a:r>
                      <a:endParaRPr lang="ru-RU" dirty="0"/>
                    </a:p>
                  </a:txBody>
                  <a:tcPr/>
                </a:tc>
                <a:tc>
                  <a:txBody>
                    <a:bodyPr/>
                    <a:lstStyle/>
                    <a:p>
                      <a:pPr algn="ctr"/>
                      <a:endParaRPr lang="ru-RU" dirty="0" smtClean="0"/>
                    </a:p>
                    <a:p>
                      <a:pPr algn="ctr"/>
                      <a:r>
                        <a:rPr lang="ru-RU" dirty="0" smtClean="0"/>
                        <a:t>4</a:t>
                      </a:r>
                      <a:endParaRPr lang="ru-RU" dirty="0"/>
                    </a:p>
                  </a:txBody>
                  <a:tcPr/>
                </a:tc>
                <a:tc>
                  <a:txBody>
                    <a:bodyPr/>
                    <a:lstStyle/>
                    <a:p>
                      <a:pPr algn="ctr"/>
                      <a:endParaRPr lang="ru-RU" dirty="0" smtClean="0"/>
                    </a:p>
                    <a:p>
                      <a:pPr algn="ctr"/>
                      <a:r>
                        <a:rPr lang="ru-RU" dirty="0" smtClean="0"/>
                        <a:t>4</a:t>
                      </a:r>
                      <a:endParaRPr lang="ru-RU" dirty="0"/>
                    </a:p>
                  </a:txBody>
                  <a:tcPr/>
                </a:tc>
                <a:tc>
                  <a:txBody>
                    <a:bodyPr/>
                    <a:lstStyle/>
                    <a:p>
                      <a:pPr algn="ctr"/>
                      <a:endParaRPr lang="ru-RU" dirty="0" smtClean="0"/>
                    </a:p>
                    <a:p>
                      <a:pPr algn="ctr"/>
                      <a:r>
                        <a:rPr lang="ru-RU" dirty="0" smtClean="0"/>
                        <a:t>1</a:t>
                      </a:r>
                      <a:endParaRPr lang="ru-RU" dirty="0"/>
                    </a:p>
                  </a:txBody>
                  <a:tcPr/>
                </a:tc>
                <a:tc>
                  <a:txBody>
                    <a:bodyPr/>
                    <a:lstStyle/>
                    <a:p>
                      <a:pPr algn="ctr"/>
                      <a:endParaRPr lang="ru-RU" dirty="0" smtClean="0"/>
                    </a:p>
                    <a:p>
                      <a:pPr algn="ctr"/>
                      <a:r>
                        <a:rPr lang="ru-RU" dirty="0" smtClean="0"/>
                        <a:t>1</a:t>
                      </a:r>
                      <a:endParaRPr lang="ru-RU" dirty="0"/>
                    </a:p>
                  </a:txBody>
                  <a:tcPr/>
                </a:tc>
              </a:tr>
              <a:tr h="1126582">
                <a:tc>
                  <a:txBody>
                    <a:bodyPr/>
                    <a:lstStyle/>
                    <a:p>
                      <a:pPr algn="ctr"/>
                      <a:r>
                        <a:rPr lang="ru-RU" dirty="0" smtClean="0"/>
                        <a:t>Эксперимент-</a:t>
                      </a:r>
                    </a:p>
                    <a:p>
                      <a:pPr algn="ctr"/>
                      <a:r>
                        <a:rPr lang="ru-RU" dirty="0" err="1" smtClean="0"/>
                        <a:t>тальная</a:t>
                      </a:r>
                      <a:endParaRPr lang="ru-RU" dirty="0" smtClean="0"/>
                    </a:p>
                    <a:p>
                      <a:pPr algn="ctr"/>
                      <a:endParaRPr lang="ru-RU" dirty="0" smtClean="0"/>
                    </a:p>
                    <a:p>
                      <a:pPr algn="ctr"/>
                      <a:r>
                        <a:rPr lang="ru-RU" dirty="0" smtClean="0"/>
                        <a:t>Группа</a:t>
                      </a:r>
                      <a:endParaRPr lang="ru-RU" dirty="0"/>
                    </a:p>
                  </a:txBody>
                  <a:tcPr/>
                </a:tc>
                <a:tc>
                  <a:txBody>
                    <a:bodyPr/>
                    <a:lstStyle/>
                    <a:p>
                      <a:pPr algn="ctr"/>
                      <a:endParaRPr lang="ru-RU" dirty="0" smtClean="0"/>
                    </a:p>
                    <a:p>
                      <a:pPr algn="ctr"/>
                      <a:r>
                        <a:rPr lang="ru-RU" dirty="0" smtClean="0"/>
                        <a:t>1</a:t>
                      </a:r>
                      <a:endParaRPr lang="ru-RU" dirty="0"/>
                    </a:p>
                  </a:txBody>
                  <a:tcPr/>
                </a:tc>
                <a:tc>
                  <a:txBody>
                    <a:bodyPr/>
                    <a:lstStyle/>
                    <a:p>
                      <a:pPr algn="ctr"/>
                      <a:endParaRPr lang="ru-RU" dirty="0" smtClean="0"/>
                    </a:p>
                    <a:p>
                      <a:pPr algn="ctr"/>
                      <a:r>
                        <a:rPr lang="ru-RU" dirty="0" smtClean="0"/>
                        <a:t>3</a:t>
                      </a:r>
                      <a:endParaRPr lang="ru-RU" dirty="0"/>
                    </a:p>
                  </a:txBody>
                  <a:tcPr/>
                </a:tc>
                <a:tc>
                  <a:txBody>
                    <a:bodyPr/>
                    <a:lstStyle/>
                    <a:p>
                      <a:pPr algn="ctr"/>
                      <a:endParaRPr lang="ru-RU" dirty="0" smtClean="0"/>
                    </a:p>
                    <a:p>
                      <a:pPr algn="ctr"/>
                      <a:r>
                        <a:rPr lang="ru-RU" dirty="0" smtClean="0"/>
                        <a:t>3</a:t>
                      </a:r>
                      <a:endParaRPr lang="ru-RU" dirty="0"/>
                    </a:p>
                  </a:txBody>
                  <a:tcPr/>
                </a:tc>
                <a:tc>
                  <a:txBody>
                    <a:bodyPr/>
                    <a:lstStyle/>
                    <a:p>
                      <a:pPr algn="ctr"/>
                      <a:endParaRPr lang="ru-RU" dirty="0" smtClean="0"/>
                    </a:p>
                    <a:p>
                      <a:pPr algn="ctr"/>
                      <a:r>
                        <a:rPr lang="ru-RU" dirty="0" smtClean="0"/>
                        <a:t>3</a:t>
                      </a:r>
                      <a:endParaRPr lang="ru-RU" dirty="0"/>
                    </a:p>
                  </a:txBody>
                  <a:tcPr/>
                </a:tc>
                <a:tc>
                  <a:txBody>
                    <a:bodyPr/>
                    <a:lstStyle/>
                    <a:p>
                      <a:pPr algn="ctr"/>
                      <a:endParaRPr lang="ru-RU" dirty="0" smtClean="0"/>
                    </a:p>
                    <a:p>
                      <a:pPr algn="ctr"/>
                      <a:r>
                        <a:rPr lang="ru-RU" dirty="0" smtClean="0"/>
                        <a:t>2</a:t>
                      </a:r>
                      <a:endParaRPr lang="ru-RU" dirty="0"/>
                    </a:p>
                  </a:txBody>
                  <a:tcPr/>
                </a:tc>
                <a:tc>
                  <a:txBody>
                    <a:bodyPr/>
                    <a:lstStyle/>
                    <a:p>
                      <a:pPr algn="ctr"/>
                      <a:endParaRPr lang="ru-RU" dirty="0" smtClean="0"/>
                    </a:p>
                    <a:p>
                      <a:pPr algn="ctr"/>
                      <a:r>
                        <a:rPr lang="ru-RU" dirty="0" smtClean="0"/>
                        <a:t>-</a:t>
                      </a:r>
                      <a:endParaRPr lang="ru-RU" dirty="0"/>
                    </a:p>
                  </a:txBody>
                  <a:tcPr/>
                </a:tc>
              </a:tr>
            </a:tbl>
          </a:graphicData>
        </a:graphic>
      </p:graphicFrame>
    </p:spTree>
  </p:cSld>
  <p:clrMapOvr>
    <a:masterClrMapping/>
  </p:clrMapOvr>
  <p:transition advTm="3000">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357166"/>
            <a:ext cx="8183880" cy="857256"/>
          </a:xfrm>
        </p:spPr>
        <p:txBody>
          <a:bodyPr>
            <a:normAutofit fontScale="90000"/>
          </a:bodyPr>
          <a:lstStyle/>
          <a:p>
            <a:pPr algn="ctr"/>
            <a:r>
              <a:rPr lang="ru-RU" dirty="0" smtClean="0">
                <a:solidFill>
                  <a:srgbClr val="FF0000"/>
                </a:solidFill>
              </a:rPr>
              <a:t>Результаты второй методики контрольного этапа:</a:t>
            </a:r>
            <a:endParaRPr lang="ru-RU" dirty="0">
              <a:solidFill>
                <a:srgbClr val="FF0000"/>
              </a:solidFill>
            </a:endParaRPr>
          </a:p>
        </p:txBody>
      </p:sp>
      <p:graphicFrame>
        <p:nvGraphicFramePr>
          <p:cNvPr id="3" name="Таблица 2"/>
          <p:cNvGraphicFramePr>
            <a:graphicFrameLocks noGrp="1"/>
          </p:cNvGraphicFramePr>
          <p:nvPr/>
        </p:nvGraphicFramePr>
        <p:xfrm>
          <a:off x="500032" y="1285860"/>
          <a:ext cx="8143933" cy="4643472"/>
        </p:xfrm>
        <a:graphic>
          <a:graphicData uri="http://schemas.openxmlformats.org/drawingml/2006/table">
            <a:tbl>
              <a:tblPr firstRow="1" bandRow="1">
                <a:tableStyleId>{5C22544A-7EE6-4342-B048-85BDC9FD1C3A}</a:tableStyleId>
              </a:tblPr>
              <a:tblGrid>
                <a:gridCol w="2571770"/>
                <a:gridCol w="785818"/>
                <a:gridCol w="1000132"/>
                <a:gridCol w="1000132"/>
                <a:gridCol w="1000132"/>
                <a:gridCol w="857256"/>
                <a:gridCol w="928693"/>
              </a:tblGrid>
              <a:tr h="1160868">
                <a:tc>
                  <a:txBody>
                    <a:bodyPr/>
                    <a:lstStyle/>
                    <a:p>
                      <a:endParaRPr lang="ru-RU" dirty="0"/>
                    </a:p>
                  </a:txBody>
                  <a:tcPr/>
                </a:tc>
                <a:tc gridSpan="2">
                  <a:txBody>
                    <a:bodyPr/>
                    <a:lstStyle/>
                    <a:p>
                      <a:pPr algn="ctr"/>
                      <a:r>
                        <a:rPr lang="ru-RU" dirty="0" smtClean="0">
                          <a:solidFill>
                            <a:schemeClr val="tx1"/>
                          </a:solidFill>
                        </a:rPr>
                        <a:t>Высокий</a:t>
                      </a:r>
                      <a:r>
                        <a:rPr lang="ru-RU" baseline="0" dirty="0" smtClean="0">
                          <a:solidFill>
                            <a:schemeClr val="tx1"/>
                          </a:solidFill>
                        </a:rPr>
                        <a:t> </a:t>
                      </a:r>
                    </a:p>
                    <a:p>
                      <a:pPr algn="ctr"/>
                      <a:endParaRPr lang="ru-RU" baseline="0" dirty="0" smtClean="0">
                        <a:solidFill>
                          <a:schemeClr val="tx1"/>
                        </a:solidFill>
                      </a:endParaRPr>
                    </a:p>
                    <a:p>
                      <a:pPr algn="ctr"/>
                      <a:r>
                        <a:rPr lang="ru-RU" baseline="0" dirty="0" smtClean="0">
                          <a:solidFill>
                            <a:schemeClr val="tx1"/>
                          </a:solidFill>
                        </a:rPr>
                        <a:t>уровень</a:t>
                      </a:r>
                      <a:endParaRPr lang="ru-RU" dirty="0">
                        <a:solidFill>
                          <a:schemeClr val="tx1"/>
                        </a:solidFill>
                      </a:endParaRPr>
                    </a:p>
                  </a:txBody>
                  <a:tcPr/>
                </a:tc>
                <a:tc hMerge="1">
                  <a:txBody>
                    <a:bodyPr/>
                    <a:lstStyle/>
                    <a:p>
                      <a:endParaRPr lang="ru-RU" dirty="0"/>
                    </a:p>
                  </a:txBody>
                  <a:tcPr/>
                </a:tc>
                <a:tc gridSpan="2">
                  <a:txBody>
                    <a:bodyPr/>
                    <a:lstStyle/>
                    <a:p>
                      <a:pPr algn="ctr"/>
                      <a:r>
                        <a:rPr lang="ru-RU" dirty="0" smtClean="0">
                          <a:solidFill>
                            <a:schemeClr val="tx1"/>
                          </a:solidFill>
                        </a:rPr>
                        <a:t>Средний</a:t>
                      </a:r>
                      <a:r>
                        <a:rPr lang="ru-RU" baseline="0" dirty="0" smtClean="0">
                          <a:solidFill>
                            <a:schemeClr val="tx1"/>
                          </a:solidFill>
                        </a:rPr>
                        <a:t> </a:t>
                      </a:r>
                    </a:p>
                    <a:p>
                      <a:pPr algn="ctr"/>
                      <a:endParaRPr lang="ru-RU" baseline="0" dirty="0" smtClean="0">
                        <a:solidFill>
                          <a:schemeClr val="tx1"/>
                        </a:solidFill>
                      </a:endParaRPr>
                    </a:p>
                    <a:p>
                      <a:pPr algn="ctr"/>
                      <a:r>
                        <a:rPr lang="ru-RU" baseline="0" dirty="0" smtClean="0">
                          <a:solidFill>
                            <a:schemeClr val="tx1"/>
                          </a:solidFill>
                        </a:rPr>
                        <a:t>уровень</a:t>
                      </a:r>
                      <a:endParaRPr lang="ru-RU" dirty="0">
                        <a:solidFill>
                          <a:schemeClr val="tx1"/>
                        </a:solidFill>
                      </a:endParaRPr>
                    </a:p>
                  </a:txBody>
                  <a:tcPr/>
                </a:tc>
                <a:tc hMerge="1">
                  <a:txBody>
                    <a:bodyPr/>
                    <a:lstStyle/>
                    <a:p>
                      <a:endParaRPr lang="ru-RU" dirty="0"/>
                    </a:p>
                  </a:txBody>
                  <a:tcPr/>
                </a:tc>
                <a:tc gridSpan="2">
                  <a:txBody>
                    <a:bodyPr/>
                    <a:lstStyle/>
                    <a:p>
                      <a:pPr algn="ctr"/>
                      <a:r>
                        <a:rPr lang="ru-RU" dirty="0" smtClean="0">
                          <a:solidFill>
                            <a:schemeClr val="tx1"/>
                          </a:solidFill>
                        </a:rPr>
                        <a:t>Высокий</a:t>
                      </a:r>
                      <a:r>
                        <a:rPr lang="ru-RU" baseline="0" dirty="0" smtClean="0">
                          <a:solidFill>
                            <a:schemeClr val="tx1"/>
                          </a:solidFill>
                        </a:rPr>
                        <a:t> </a:t>
                      </a:r>
                    </a:p>
                    <a:p>
                      <a:pPr algn="ctr"/>
                      <a:endParaRPr lang="ru-RU" baseline="0" dirty="0" smtClean="0">
                        <a:solidFill>
                          <a:schemeClr val="tx1"/>
                        </a:solidFill>
                      </a:endParaRPr>
                    </a:p>
                    <a:p>
                      <a:pPr algn="ctr"/>
                      <a:r>
                        <a:rPr lang="ru-RU" baseline="0" dirty="0" smtClean="0">
                          <a:solidFill>
                            <a:schemeClr val="tx1"/>
                          </a:solidFill>
                        </a:rPr>
                        <a:t>уровень</a:t>
                      </a:r>
                      <a:endParaRPr lang="ru-RU" dirty="0">
                        <a:solidFill>
                          <a:schemeClr val="tx1"/>
                        </a:solidFill>
                      </a:endParaRPr>
                    </a:p>
                  </a:txBody>
                  <a:tcPr/>
                </a:tc>
                <a:tc hMerge="1">
                  <a:txBody>
                    <a:bodyPr/>
                    <a:lstStyle/>
                    <a:p>
                      <a:endParaRPr lang="ru-RU" dirty="0"/>
                    </a:p>
                  </a:txBody>
                  <a:tcPr/>
                </a:tc>
              </a:tr>
              <a:tr h="1160868">
                <a:tc>
                  <a:txBody>
                    <a:bodyPr/>
                    <a:lstStyle/>
                    <a:p>
                      <a:endParaRPr lang="ru-RU" dirty="0"/>
                    </a:p>
                  </a:txBody>
                  <a:tcPr/>
                </a:tc>
                <a:tc>
                  <a:txBody>
                    <a:bodyPr/>
                    <a:lstStyle/>
                    <a:p>
                      <a:r>
                        <a:rPr lang="ru-RU" dirty="0" smtClean="0"/>
                        <a:t>До</a:t>
                      </a:r>
                    </a:p>
                    <a:p>
                      <a:endParaRPr lang="ru-RU" dirty="0" smtClean="0"/>
                    </a:p>
                    <a:p>
                      <a:r>
                        <a:rPr lang="ru-RU" dirty="0" smtClean="0"/>
                        <a:t>ОЭР</a:t>
                      </a:r>
                      <a:endParaRPr lang="ru-RU" dirty="0"/>
                    </a:p>
                  </a:txBody>
                  <a:tcPr/>
                </a:tc>
                <a:tc>
                  <a:txBody>
                    <a:bodyPr/>
                    <a:lstStyle/>
                    <a:p>
                      <a:r>
                        <a:rPr lang="ru-RU" dirty="0" smtClean="0"/>
                        <a:t>После</a:t>
                      </a:r>
                    </a:p>
                    <a:p>
                      <a:endParaRPr lang="ru-RU" dirty="0" smtClean="0"/>
                    </a:p>
                    <a:p>
                      <a:r>
                        <a:rPr lang="ru-RU" dirty="0" smtClean="0"/>
                        <a:t>ОЭР</a:t>
                      </a:r>
                      <a:endParaRPr lang="ru-RU" dirty="0"/>
                    </a:p>
                  </a:txBody>
                  <a:tcPr/>
                </a:tc>
                <a:tc>
                  <a:txBody>
                    <a:bodyPr/>
                    <a:lstStyle/>
                    <a:p>
                      <a:r>
                        <a:rPr lang="ru-RU" dirty="0" smtClean="0"/>
                        <a:t>До</a:t>
                      </a:r>
                    </a:p>
                    <a:p>
                      <a:endParaRPr lang="ru-RU" dirty="0" smtClean="0"/>
                    </a:p>
                    <a:p>
                      <a:r>
                        <a:rPr lang="ru-RU" dirty="0" smtClean="0"/>
                        <a:t>ОЭР</a:t>
                      </a:r>
                      <a:endParaRPr lang="ru-RU" dirty="0"/>
                    </a:p>
                  </a:txBody>
                  <a:tcPr/>
                </a:tc>
                <a:tc>
                  <a:txBody>
                    <a:bodyPr/>
                    <a:lstStyle/>
                    <a:p>
                      <a:r>
                        <a:rPr lang="ru-RU" dirty="0" smtClean="0"/>
                        <a:t>После</a:t>
                      </a:r>
                    </a:p>
                    <a:p>
                      <a:endParaRPr lang="ru-RU" dirty="0" smtClean="0"/>
                    </a:p>
                    <a:p>
                      <a:r>
                        <a:rPr lang="ru-RU" dirty="0" smtClean="0"/>
                        <a:t>ОЭР</a:t>
                      </a:r>
                      <a:endParaRPr lang="ru-RU" dirty="0"/>
                    </a:p>
                  </a:txBody>
                  <a:tcPr/>
                </a:tc>
                <a:tc>
                  <a:txBody>
                    <a:bodyPr/>
                    <a:lstStyle/>
                    <a:p>
                      <a:r>
                        <a:rPr lang="ru-RU" dirty="0" smtClean="0"/>
                        <a:t>До</a:t>
                      </a:r>
                    </a:p>
                    <a:p>
                      <a:endParaRPr lang="ru-RU" dirty="0" smtClean="0"/>
                    </a:p>
                    <a:p>
                      <a:r>
                        <a:rPr lang="ru-RU" dirty="0" smtClean="0"/>
                        <a:t>ОЭР</a:t>
                      </a:r>
                      <a:endParaRPr lang="ru-RU" dirty="0"/>
                    </a:p>
                  </a:txBody>
                  <a:tcPr/>
                </a:tc>
                <a:tc>
                  <a:txBody>
                    <a:bodyPr/>
                    <a:lstStyle/>
                    <a:p>
                      <a:r>
                        <a:rPr lang="ru-RU" dirty="0" smtClean="0"/>
                        <a:t>После</a:t>
                      </a:r>
                    </a:p>
                    <a:p>
                      <a:endParaRPr lang="ru-RU" dirty="0" smtClean="0"/>
                    </a:p>
                    <a:p>
                      <a:r>
                        <a:rPr lang="ru-RU" dirty="0" err="1" smtClean="0"/>
                        <a:t>оэр</a:t>
                      </a:r>
                      <a:endParaRPr lang="ru-RU" dirty="0"/>
                    </a:p>
                  </a:txBody>
                  <a:tcPr/>
                </a:tc>
              </a:tr>
              <a:tr h="1160868">
                <a:tc>
                  <a:txBody>
                    <a:bodyPr/>
                    <a:lstStyle/>
                    <a:p>
                      <a:pPr algn="ctr"/>
                      <a:r>
                        <a:rPr lang="ru-RU" dirty="0" smtClean="0">
                          <a:solidFill>
                            <a:schemeClr val="tx1"/>
                          </a:solidFill>
                        </a:rPr>
                        <a:t>Контрольная </a:t>
                      </a:r>
                    </a:p>
                    <a:p>
                      <a:pPr algn="ctr"/>
                      <a:endParaRPr lang="ru-RU" dirty="0" smtClean="0">
                        <a:solidFill>
                          <a:schemeClr val="tx1"/>
                        </a:solidFill>
                      </a:endParaRPr>
                    </a:p>
                    <a:p>
                      <a:pPr algn="ctr"/>
                      <a:r>
                        <a:rPr lang="ru-RU" dirty="0" smtClean="0">
                          <a:solidFill>
                            <a:schemeClr val="tx1"/>
                          </a:solidFill>
                        </a:rPr>
                        <a:t>группа</a:t>
                      </a:r>
                      <a:endParaRPr lang="ru-RU" dirty="0">
                        <a:solidFill>
                          <a:schemeClr val="tx1"/>
                        </a:solidFill>
                      </a:endParaRPr>
                    </a:p>
                  </a:txBody>
                  <a:tcPr/>
                </a:tc>
                <a:tc>
                  <a:txBody>
                    <a:bodyPr/>
                    <a:lstStyle/>
                    <a:p>
                      <a:pPr algn="ctr"/>
                      <a:endParaRPr lang="ru-RU" dirty="0" smtClean="0"/>
                    </a:p>
                    <a:p>
                      <a:pPr algn="ctr"/>
                      <a:r>
                        <a:rPr lang="ru-RU" dirty="0" smtClean="0"/>
                        <a:t>1</a:t>
                      </a:r>
                      <a:endParaRPr lang="ru-RU" dirty="0"/>
                    </a:p>
                  </a:txBody>
                  <a:tcPr/>
                </a:tc>
                <a:tc>
                  <a:txBody>
                    <a:bodyPr/>
                    <a:lstStyle/>
                    <a:p>
                      <a:pPr algn="ctr"/>
                      <a:endParaRPr lang="ru-RU" dirty="0" smtClean="0"/>
                    </a:p>
                    <a:p>
                      <a:pPr algn="ctr"/>
                      <a:r>
                        <a:rPr lang="ru-RU" dirty="0" smtClean="0"/>
                        <a:t>1</a:t>
                      </a:r>
                    </a:p>
                    <a:p>
                      <a:pPr algn="ctr"/>
                      <a:endParaRPr lang="ru-RU" dirty="0" smtClean="0"/>
                    </a:p>
                  </a:txBody>
                  <a:tcPr/>
                </a:tc>
                <a:tc>
                  <a:txBody>
                    <a:bodyPr/>
                    <a:lstStyle/>
                    <a:p>
                      <a:pPr algn="ctr"/>
                      <a:endParaRPr lang="ru-RU" dirty="0" smtClean="0"/>
                    </a:p>
                    <a:p>
                      <a:pPr algn="ctr"/>
                      <a:r>
                        <a:rPr lang="ru-RU" dirty="0" smtClean="0"/>
                        <a:t>4</a:t>
                      </a:r>
                      <a:endParaRPr lang="ru-RU" dirty="0"/>
                    </a:p>
                  </a:txBody>
                  <a:tcPr/>
                </a:tc>
                <a:tc>
                  <a:txBody>
                    <a:bodyPr/>
                    <a:lstStyle/>
                    <a:p>
                      <a:pPr algn="ctr"/>
                      <a:endParaRPr lang="ru-RU" dirty="0" smtClean="0"/>
                    </a:p>
                    <a:p>
                      <a:pPr algn="ctr"/>
                      <a:r>
                        <a:rPr lang="ru-RU" dirty="0" smtClean="0"/>
                        <a:t>4</a:t>
                      </a:r>
                      <a:endParaRPr lang="ru-RU" dirty="0"/>
                    </a:p>
                  </a:txBody>
                  <a:tcPr/>
                </a:tc>
                <a:tc>
                  <a:txBody>
                    <a:bodyPr/>
                    <a:lstStyle/>
                    <a:p>
                      <a:pPr algn="ctr"/>
                      <a:endParaRPr lang="ru-RU" dirty="0" smtClean="0"/>
                    </a:p>
                    <a:p>
                      <a:pPr algn="ctr"/>
                      <a:r>
                        <a:rPr lang="ru-RU" dirty="0" smtClean="0"/>
                        <a:t>1</a:t>
                      </a:r>
                    </a:p>
                    <a:p>
                      <a:pPr algn="ctr"/>
                      <a:endParaRPr lang="ru-RU" dirty="0"/>
                    </a:p>
                  </a:txBody>
                  <a:tcPr/>
                </a:tc>
                <a:tc>
                  <a:txBody>
                    <a:bodyPr/>
                    <a:lstStyle/>
                    <a:p>
                      <a:pPr algn="ctr"/>
                      <a:endParaRPr lang="ru-RU" dirty="0" smtClean="0"/>
                    </a:p>
                    <a:p>
                      <a:pPr algn="ctr"/>
                      <a:r>
                        <a:rPr lang="ru-RU" dirty="0" smtClean="0"/>
                        <a:t>1</a:t>
                      </a:r>
                      <a:endParaRPr lang="ru-RU" dirty="0"/>
                    </a:p>
                  </a:txBody>
                  <a:tcPr/>
                </a:tc>
              </a:tr>
              <a:tr h="1160868">
                <a:tc>
                  <a:txBody>
                    <a:bodyPr/>
                    <a:lstStyle/>
                    <a:p>
                      <a:pPr algn="ctr"/>
                      <a:r>
                        <a:rPr lang="ru-RU" dirty="0" smtClean="0"/>
                        <a:t>Экспериментальная</a:t>
                      </a:r>
                    </a:p>
                    <a:p>
                      <a:pPr algn="ctr"/>
                      <a:endParaRPr lang="ru-RU" dirty="0" smtClean="0"/>
                    </a:p>
                    <a:p>
                      <a:pPr algn="ctr"/>
                      <a:r>
                        <a:rPr lang="ru-RU" dirty="0" smtClean="0"/>
                        <a:t>группа</a:t>
                      </a:r>
                      <a:endParaRPr lang="ru-RU" dirty="0"/>
                    </a:p>
                  </a:txBody>
                  <a:tcPr/>
                </a:tc>
                <a:tc>
                  <a:txBody>
                    <a:bodyPr/>
                    <a:lstStyle/>
                    <a:p>
                      <a:pPr algn="ctr"/>
                      <a:endParaRPr lang="ru-RU" dirty="0" smtClean="0"/>
                    </a:p>
                    <a:p>
                      <a:pPr algn="ctr"/>
                      <a:r>
                        <a:rPr lang="ru-RU" dirty="0" smtClean="0"/>
                        <a:t>2</a:t>
                      </a:r>
                      <a:endParaRPr lang="ru-RU" dirty="0"/>
                    </a:p>
                  </a:txBody>
                  <a:tcPr/>
                </a:tc>
                <a:tc>
                  <a:txBody>
                    <a:bodyPr/>
                    <a:lstStyle/>
                    <a:p>
                      <a:pPr algn="ctr"/>
                      <a:endParaRPr lang="ru-RU" dirty="0" smtClean="0"/>
                    </a:p>
                    <a:p>
                      <a:pPr algn="ctr"/>
                      <a:r>
                        <a:rPr lang="ru-RU" dirty="0" smtClean="0"/>
                        <a:t>4</a:t>
                      </a:r>
                      <a:endParaRPr lang="ru-RU" dirty="0"/>
                    </a:p>
                  </a:txBody>
                  <a:tcPr/>
                </a:tc>
                <a:tc>
                  <a:txBody>
                    <a:bodyPr/>
                    <a:lstStyle/>
                    <a:p>
                      <a:pPr algn="ctr"/>
                      <a:endParaRPr lang="ru-RU" dirty="0" smtClean="0"/>
                    </a:p>
                    <a:p>
                      <a:pPr algn="ctr"/>
                      <a:r>
                        <a:rPr lang="ru-RU" dirty="0" smtClean="0"/>
                        <a:t>2</a:t>
                      </a:r>
                      <a:endParaRPr lang="ru-RU" dirty="0"/>
                    </a:p>
                  </a:txBody>
                  <a:tcPr/>
                </a:tc>
                <a:tc>
                  <a:txBody>
                    <a:bodyPr/>
                    <a:lstStyle/>
                    <a:p>
                      <a:pPr algn="ctr"/>
                      <a:endParaRPr lang="ru-RU" dirty="0" smtClean="0"/>
                    </a:p>
                    <a:p>
                      <a:pPr algn="ctr"/>
                      <a:r>
                        <a:rPr lang="ru-RU" dirty="0" smtClean="0"/>
                        <a:t>2</a:t>
                      </a:r>
                      <a:endParaRPr lang="ru-RU" dirty="0"/>
                    </a:p>
                  </a:txBody>
                  <a:tcPr/>
                </a:tc>
                <a:tc>
                  <a:txBody>
                    <a:bodyPr/>
                    <a:lstStyle/>
                    <a:p>
                      <a:pPr algn="ctr"/>
                      <a:endParaRPr lang="ru-RU" dirty="0" smtClean="0"/>
                    </a:p>
                    <a:p>
                      <a:pPr algn="ctr"/>
                      <a:r>
                        <a:rPr lang="ru-RU" dirty="0" smtClean="0"/>
                        <a:t>2</a:t>
                      </a:r>
                      <a:endParaRPr lang="ru-RU" dirty="0"/>
                    </a:p>
                  </a:txBody>
                  <a:tcPr/>
                </a:tc>
                <a:tc>
                  <a:txBody>
                    <a:bodyPr/>
                    <a:lstStyle/>
                    <a:p>
                      <a:pPr algn="ctr"/>
                      <a:endParaRPr lang="ru-RU" dirty="0" smtClean="0"/>
                    </a:p>
                    <a:p>
                      <a:pPr algn="ctr"/>
                      <a:r>
                        <a:rPr lang="ru-RU" dirty="0" smtClean="0"/>
                        <a:t>-</a:t>
                      </a:r>
                      <a:endParaRPr lang="ru-RU" dirty="0"/>
                    </a:p>
                  </a:txBody>
                  <a:tcPr/>
                </a:tc>
              </a:tr>
            </a:tbl>
          </a:graphicData>
        </a:graphic>
      </p:graphicFrame>
    </p:spTree>
  </p:cSld>
  <p:clrMapOvr>
    <a:masterClrMapping/>
  </p:clrMapOvr>
  <p:transition advTm="3000">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00042"/>
            <a:ext cx="8183880" cy="785818"/>
          </a:xfrm>
        </p:spPr>
        <p:txBody>
          <a:bodyPr>
            <a:noAutofit/>
          </a:bodyPr>
          <a:lstStyle/>
          <a:p>
            <a:pPr algn="ctr"/>
            <a:r>
              <a:rPr lang="ru-RU" sz="3200" dirty="0" smtClean="0">
                <a:solidFill>
                  <a:srgbClr val="FF0000"/>
                </a:solidFill>
              </a:rPr>
              <a:t>Результаты третей методики контрольного этапа:</a:t>
            </a:r>
            <a:endParaRPr lang="ru-RU" sz="3200" dirty="0">
              <a:solidFill>
                <a:srgbClr val="FF0000"/>
              </a:solidFill>
            </a:endParaRPr>
          </a:p>
        </p:txBody>
      </p:sp>
      <p:graphicFrame>
        <p:nvGraphicFramePr>
          <p:cNvPr id="4" name="Таблица 3"/>
          <p:cNvGraphicFramePr>
            <a:graphicFrameLocks noGrp="1"/>
          </p:cNvGraphicFramePr>
          <p:nvPr/>
        </p:nvGraphicFramePr>
        <p:xfrm>
          <a:off x="571472" y="1428736"/>
          <a:ext cx="7929618" cy="4786348"/>
        </p:xfrm>
        <a:graphic>
          <a:graphicData uri="http://schemas.openxmlformats.org/drawingml/2006/table">
            <a:tbl>
              <a:tblPr firstRow="1" bandRow="1">
                <a:tableStyleId>{5C22544A-7EE6-4342-B048-85BDC9FD1C3A}</a:tableStyleId>
              </a:tblPr>
              <a:tblGrid>
                <a:gridCol w="1699204"/>
                <a:gridCol w="1132803"/>
                <a:gridCol w="1132803"/>
                <a:gridCol w="920402"/>
                <a:gridCol w="1132803"/>
                <a:gridCol w="920402"/>
                <a:gridCol w="991201"/>
              </a:tblGrid>
              <a:tr h="1196587">
                <a:tc>
                  <a:txBody>
                    <a:bodyPr/>
                    <a:lstStyle/>
                    <a:p>
                      <a:endParaRPr lang="ru-RU" dirty="0"/>
                    </a:p>
                  </a:txBody>
                  <a:tcPr/>
                </a:tc>
                <a:tc gridSpan="2">
                  <a:txBody>
                    <a:bodyPr/>
                    <a:lstStyle/>
                    <a:p>
                      <a:endParaRPr lang="ru-RU" dirty="0" smtClean="0"/>
                    </a:p>
                    <a:p>
                      <a:pPr algn="ctr"/>
                      <a:r>
                        <a:rPr lang="ru-RU" b="0" dirty="0" smtClean="0">
                          <a:solidFill>
                            <a:schemeClr val="tx1"/>
                          </a:solidFill>
                        </a:rPr>
                        <a:t>Высокий</a:t>
                      </a:r>
                    </a:p>
                    <a:p>
                      <a:pPr algn="ctr"/>
                      <a:endParaRPr lang="ru-RU" b="0" dirty="0" smtClean="0">
                        <a:solidFill>
                          <a:schemeClr val="tx1"/>
                        </a:solidFill>
                      </a:endParaRPr>
                    </a:p>
                    <a:p>
                      <a:pPr algn="ctr"/>
                      <a:r>
                        <a:rPr lang="ru-RU" b="0" dirty="0" smtClean="0">
                          <a:solidFill>
                            <a:schemeClr val="tx1"/>
                          </a:solidFill>
                        </a:rPr>
                        <a:t>уровень</a:t>
                      </a:r>
                      <a:endParaRPr lang="ru-RU" b="0" dirty="0">
                        <a:solidFill>
                          <a:schemeClr val="tx1"/>
                        </a:solidFill>
                      </a:endParaRPr>
                    </a:p>
                  </a:txBody>
                  <a:tcPr/>
                </a:tc>
                <a:tc hMerge="1">
                  <a:txBody>
                    <a:bodyPr/>
                    <a:lstStyle/>
                    <a:p>
                      <a:endParaRPr lang="ru-RU" dirty="0"/>
                    </a:p>
                  </a:txBody>
                  <a:tcPr/>
                </a:tc>
                <a:tc gridSpan="2">
                  <a:txBody>
                    <a:bodyPr/>
                    <a:lstStyle/>
                    <a:p>
                      <a:endParaRPr lang="ru-RU" dirty="0" smtClean="0"/>
                    </a:p>
                    <a:p>
                      <a:pPr algn="ctr"/>
                      <a:r>
                        <a:rPr lang="ru-RU" b="0" dirty="0" smtClean="0">
                          <a:solidFill>
                            <a:schemeClr val="tx1"/>
                          </a:solidFill>
                        </a:rPr>
                        <a:t>Средний</a:t>
                      </a:r>
                    </a:p>
                    <a:p>
                      <a:pPr algn="ctr"/>
                      <a:endParaRPr lang="ru-RU" b="0" dirty="0" smtClean="0">
                        <a:solidFill>
                          <a:schemeClr val="tx1"/>
                        </a:solidFill>
                      </a:endParaRPr>
                    </a:p>
                    <a:p>
                      <a:pPr algn="ctr"/>
                      <a:r>
                        <a:rPr lang="ru-RU" b="0" dirty="0" smtClean="0">
                          <a:solidFill>
                            <a:schemeClr val="tx1"/>
                          </a:solidFill>
                        </a:rPr>
                        <a:t>уровень</a:t>
                      </a:r>
                      <a:endParaRPr lang="ru-RU" b="0" dirty="0">
                        <a:solidFill>
                          <a:schemeClr val="tx1"/>
                        </a:solidFill>
                      </a:endParaRPr>
                    </a:p>
                  </a:txBody>
                  <a:tcPr/>
                </a:tc>
                <a:tc hMerge="1">
                  <a:txBody>
                    <a:bodyPr/>
                    <a:lstStyle/>
                    <a:p>
                      <a:endParaRPr lang="ru-RU" dirty="0"/>
                    </a:p>
                  </a:txBody>
                  <a:tcPr/>
                </a:tc>
                <a:tc gridSpan="2">
                  <a:txBody>
                    <a:bodyPr/>
                    <a:lstStyle/>
                    <a:p>
                      <a:endParaRPr lang="ru-RU" dirty="0" smtClean="0"/>
                    </a:p>
                    <a:p>
                      <a:pPr algn="ctr"/>
                      <a:r>
                        <a:rPr lang="ru-RU" b="0" dirty="0" smtClean="0">
                          <a:solidFill>
                            <a:schemeClr val="tx1"/>
                          </a:solidFill>
                        </a:rPr>
                        <a:t>Низкий</a:t>
                      </a:r>
                    </a:p>
                    <a:p>
                      <a:pPr algn="ctr"/>
                      <a:endParaRPr lang="ru-RU" b="0" dirty="0" smtClean="0">
                        <a:solidFill>
                          <a:schemeClr val="tx1"/>
                        </a:solidFill>
                      </a:endParaRPr>
                    </a:p>
                    <a:p>
                      <a:pPr algn="ctr"/>
                      <a:r>
                        <a:rPr lang="ru-RU" b="0" dirty="0" smtClean="0">
                          <a:solidFill>
                            <a:schemeClr val="tx1"/>
                          </a:solidFill>
                        </a:rPr>
                        <a:t>уровень</a:t>
                      </a:r>
                      <a:endParaRPr lang="ru-RU" b="0" dirty="0">
                        <a:solidFill>
                          <a:schemeClr val="tx1"/>
                        </a:solidFill>
                      </a:endParaRPr>
                    </a:p>
                  </a:txBody>
                  <a:tcPr/>
                </a:tc>
                <a:tc hMerge="1">
                  <a:txBody>
                    <a:bodyPr/>
                    <a:lstStyle/>
                    <a:p>
                      <a:endParaRPr lang="ru-RU" dirty="0"/>
                    </a:p>
                  </a:txBody>
                  <a:tcPr/>
                </a:tc>
              </a:tr>
              <a:tr h="1196587">
                <a:tc>
                  <a:txBody>
                    <a:bodyPr/>
                    <a:lstStyle/>
                    <a:p>
                      <a:endParaRPr lang="ru-RU" dirty="0"/>
                    </a:p>
                  </a:txBody>
                  <a:tcPr/>
                </a:tc>
                <a:tc>
                  <a:txBody>
                    <a:bodyPr/>
                    <a:lstStyle/>
                    <a:p>
                      <a:r>
                        <a:rPr lang="ru-RU" dirty="0" smtClean="0"/>
                        <a:t>До</a:t>
                      </a:r>
                    </a:p>
                    <a:p>
                      <a:endParaRPr lang="ru-RU" dirty="0" smtClean="0"/>
                    </a:p>
                    <a:p>
                      <a:r>
                        <a:rPr lang="ru-RU" dirty="0" smtClean="0"/>
                        <a:t>ОЭР</a:t>
                      </a:r>
                      <a:endParaRPr lang="ru-RU" dirty="0"/>
                    </a:p>
                  </a:txBody>
                  <a:tcPr/>
                </a:tc>
                <a:tc>
                  <a:txBody>
                    <a:bodyPr/>
                    <a:lstStyle/>
                    <a:p>
                      <a:r>
                        <a:rPr lang="ru-RU" dirty="0" smtClean="0"/>
                        <a:t>После</a:t>
                      </a:r>
                    </a:p>
                    <a:p>
                      <a:endParaRPr lang="ru-RU" dirty="0" smtClean="0"/>
                    </a:p>
                    <a:p>
                      <a:r>
                        <a:rPr lang="ru-RU" dirty="0" smtClean="0"/>
                        <a:t>ОЭР</a:t>
                      </a:r>
                      <a:endParaRPr lang="ru-RU" dirty="0"/>
                    </a:p>
                  </a:txBody>
                  <a:tcPr/>
                </a:tc>
                <a:tc>
                  <a:txBody>
                    <a:bodyPr/>
                    <a:lstStyle/>
                    <a:p>
                      <a:r>
                        <a:rPr lang="ru-RU" dirty="0" smtClean="0"/>
                        <a:t>До</a:t>
                      </a:r>
                    </a:p>
                    <a:p>
                      <a:endParaRPr lang="ru-RU" dirty="0" smtClean="0"/>
                    </a:p>
                    <a:p>
                      <a:r>
                        <a:rPr lang="ru-RU" dirty="0" smtClean="0"/>
                        <a:t>ОЭР</a:t>
                      </a:r>
                      <a:endParaRPr lang="ru-RU" dirty="0"/>
                    </a:p>
                  </a:txBody>
                  <a:tcPr/>
                </a:tc>
                <a:tc>
                  <a:txBody>
                    <a:bodyPr/>
                    <a:lstStyle/>
                    <a:p>
                      <a:r>
                        <a:rPr lang="ru-RU" dirty="0" smtClean="0"/>
                        <a:t>После</a:t>
                      </a:r>
                    </a:p>
                    <a:p>
                      <a:endParaRPr lang="ru-RU" dirty="0" smtClean="0"/>
                    </a:p>
                    <a:p>
                      <a:r>
                        <a:rPr lang="ru-RU" dirty="0" smtClean="0"/>
                        <a:t>ОЭР</a:t>
                      </a:r>
                      <a:endParaRPr lang="ru-RU" dirty="0"/>
                    </a:p>
                  </a:txBody>
                  <a:tcPr/>
                </a:tc>
                <a:tc>
                  <a:txBody>
                    <a:bodyPr/>
                    <a:lstStyle/>
                    <a:p>
                      <a:r>
                        <a:rPr lang="ru-RU" dirty="0" smtClean="0"/>
                        <a:t>До</a:t>
                      </a:r>
                    </a:p>
                    <a:p>
                      <a:endParaRPr lang="ru-RU" dirty="0" smtClean="0"/>
                    </a:p>
                    <a:p>
                      <a:r>
                        <a:rPr lang="ru-RU" dirty="0" smtClean="0"/>
                        <a:t>ОЭР</a:t>
                      </a:r>
                      <a:endParaRPr lang="ru-RU" dirty="0"/>
                    </a:p>
                  </a:txBody>
                  <a:tcPr/>
                </a:tc>
                <a:tc>
                  <a:txBody>
                    <a:bodyPr/>
                    <a:lstStyle/>
                    <a:p>
                      <a:r>
                        <a:rPr lang="ru-RU" dirty="0" smtClean="0"/>
                        <a:t>После</a:t>
                      </a:r>
                    </a:p>
                    <a:p>
                      <a:endParaRPr lang="ru-RU" dirty="0" smtClean="0"/>
                    </a:p>
                    <a:p>
                      <a:r>
                        <a:rPr lang="ru-RU" dirty="0" smtClean="0"/>
                        <a:t>ОЭР</a:t>
                      </a:r>
                      <a:endParaRPr lang="ru-RU" dirty="0"/>
                    </a:p>
                  </a:txBody>
                  <a:tcPr/>
                </a:tc>
              </a:tr>
              <a:tr h="1196587">
                <a:tc>
                  <a:txBody>
                    <a:bodyPr/>
                    <a:lstStyle/>
                    <a:p>
                      <a:pPr algn="ctr"/>
                      <a:r>
                        <a:rPr lang="ru-RU" dirty="0" smtClean="0"/>
                        <a:t>Контрольная</a:t>
                      </a:r>
                    </a:p>
                    <a:p>
                      <a:pPr algn="ctr"/>
                      <a:endParaRPr lang="ru-RU" dirty="0" smtClean="0"/>
                    </a:p>
                    <a:p>
                      <a:pPr algn="ctr"/>
                      <a:r>
                        <a:rPr lang="ru-RU" dirty="0" smtClean="0"/>
                        <a:t>группа</a:t>
                      </a:r>
                      <a:endParaRPr lang="ru-RU" dirty="0"/>
                    </a:p>
                  </a:txBody>
                  <a:tcPr/>
                </a:tc>
                <a:tc>
                  <a:txBody>
                    <a:bodyPr/>
                    <a:lstStyle/>
                    <a:p>
                      <a:pPr algn="ctr"/>
                      <a:endParaRPr lang="ru-RU" dirty="0" smtClean="0"/>
                    </a:p>
                    <a:p>
                      <a:pPr algn="ctr"/>
                      <a:r>
                        <a:rPr lang="ru-RU" dirty="0" smtClean="0"/>
                        <a:t>1</a:t>
                      </a:r>
                      <a:endParaRPr lang="ru-RU" dirty="0"/>
                    </a:p>
                  </a:txBody>
                  <a:tcPr/>
                </a:tc>
                <a:tc>
                  <a:txBody>
                    <a:bodyPr/>
                    <a:lstStyle/>
                    <a:p>
                      <a:pPr algn="ctr"/>
                      <a:endParaRPr lang="ru-RU" dirty="0" smtClean="0"/>
                    </a:p>
                    <a:p>
                      <a:pPr algn="ctr"/>
                      <a:r>
                        <a:rPr lang="ru-RU" dirty="0" smtClean="0"/>
                        <a:t>2</a:t>
                      </a:r>
                    </a:p>
                    <a:p>
                      <a:pPr algn="ctr"/>
                      <a:endParaRPr lang="ru-RU" dirty="0"/>
                    </a:p>
                  </a:txBody>
                  <a:tcPr/>
                </a:tc>
                <a:tc>
                  <a:txBody>
                    <a:bodyPr/>
                    <a:lstStyle/>
                    <a:p>
                      <a:pPr algn="ctr"/>
                      <a:endParaRPr lang="ru-RU" dirty="0" smtClean="0"/>
                    </a:p>
                    <a:p>
                      <a:pPr algn="ctr"/>
                      <a:r>
                        <a:rPr lang="ru-RU" dirty="0" smtClean="0"/>
                        <a:t>4</a:t>
                      </a:r>
                      <a:endParaRPr lang="ru-RU" dirty="0"/>
                    </a:p>
                  </a:txBody>
                  <a:tcPr/>
                </a:tc>
                <a:tc>
                  <a:txBody>
                    <a:bodyPr/>
                    <a:lstStyle/>
                    <a:p>
                      <a:pPr algn="ctr"/>
                      <a:endParaRPr lang="ru-RU" dirty="0" smtClean="0"/>
                    </a:p>
                    <a:p>
                      <a:pPr algn="ctr"/>
                      <a:r>
                        <a:rPr lang="ru-RU" dirty="0" smtClean="0"/>
                        <a:t>3</a:t>
                      </a:r>
                      <a:endParaRPr lang="ru-RU" dirty="0"/>
                    </a:p>
                  </a:txBody>
                  <a:tcPr/>
                </a:tc>
                <a:tc>
                  <a:txBody>
                    <a:bodyPr/>
                    <a:lstStyle/>
                    <a:p>
                      <a:pPr algn="ctr"/>
                      <a:endParaRPr lang="ru-RU" dirty="0" smtClean="0"/>
                    </a:p>
                    <a:p>
                      <a:pPr algn="ctr"/>
                      <a:r>
                        <a:rPr lang="ru-RU" dirty="0" smtClean="0"/>
                        <a:t>1</a:t>
                      </a:r>
                    </a:p>
                    <a:p>
                      <a:pPr algn="ctr"/>
                      <a:endParaRPr lang="ru-RU" dirty="0"/>
                    </a:p>
                  </a:txBody>
                  <a:tcPr/>
                </a:tc>
                <a:tc>
                  <a:txBody>
                    <a:bodyPr/>
                    <a:lstStyle/>
                    <a:p>
                      <a:pPr algn="ctr"/>
                      <a:endParaRPr lang="ru-RU" dirty="0" smtClean="0"/>
                    </a:p>
                    <a:p>
                      <a:pPr algn="ctr"/>
                      <a:r>
                        <a:rPr lang="ru-RU" dirty="0" smtClean="0"/>
                        <a:t>1</a:t>
                      </a:r>
                      <a:endParaRPr lang="ru-RU" dirty="0"/>
                    </a:p>
                  </a:txBody>
                  <a:tcPr/>
                </a:tc>
              </a:tr>
              <a:tr h="1196587">
                <a:tc>
                  <a:txBody>
                    <a:bodyPr/>
                    <a:lstStyle/>
                    <a:p>
                      <a:pPr algn="ctr"/>
                      <a:r>
                        <a:rPr lang="ru-RU" dirty="0" smtClean="0"/>
                        <a:t>Экспериментальная </a:t>
                      </a:r>
                    </a:p>
                    <a:p>
                      <a:pPr algn="ctr"/>
                      <a:endParaRPr lang="ru-RU" dirty="0" smtClean="0"/>
                    </a:p>
                    <a:p>
                      <a:pPr algn="ctr"/>
                      <a:r>
                        <a:rPr lang="ru-RU" dirty="0" smtClean="0"/>
                        <a:t>группа</a:t>
                      </a:r>
                      <a:endParaRPr lang="ru-RU" dirty="0"/>
                    </a:p>
                  </a:txBody>
                  <a:tcPr/>
                </a:tc>
                <a:tc>
                  <a:txBody>
                    <a:bodyPr/>
                    <a:lstStyle/>
                    <a:p>
                      <a:pPr algn="ctr"/>
                      <a:endParaRPr lang="ru-RU" dirty="0" smtClean="0"/>
                    </a:p>
                    <a:p>
                      <a:pPr algn="ctr"/>
                      <a:r>
                        <a:rPr lang="ru-RU" dirty="0" smtClean="0"/>
                        <a:t>2</a:t>
                      </a:r>
                      <a:endParaRPr lang="ru-RU" dirty="0"/>
                    </a:p>
                  </a:txBody>
                  <a:tcPr/>
                </a:tc>
                <a:tc>
                  <a:txBody>
                    <a:bodyPr/>
                    <a:lstStyle/>
                    <a:p>
                      <a:pPr algn="ctr"/>
                      <a:endParaRPr lang="ru-RU" dirty="0" smtClean="0"/>
                    </a:p>
                    <a:p>
                      <a:pPr algn="ctr"/>
                      <a:r>
                        <a:rPr lang="ru-RU" dirty="0" smtClean="0"/>
                        <a:t>4</a:t>
                      </a:r>
                      <a:endParaRPr lang="ru-RU" dirty="0"/>
                    </a:p>
                  </a:txBody>
                  <a:tcPr/>
                </a:tc>
                <a:tc>
                  <a:txBody>
                    <a:bodyPr/>
                    <a:lstStyle/>
                    <a:p>
                      <a:endParaRPr lang="ru-RU" dirty="0" smtClean="0"/>
                    </a:p>
                    <a:p>
                      <a:pPr algn="ctr"/>
                      <a:r>
                        <a:rPr lang="ru-RU" dirty="0" smtClean="0"/>
                        <a:t>2</a:t>
                      </a:r>
                      <a:endParaRPr lang="ru-RU" dirty="0"/>
                    </a:p>
                  </a:txBody>
                  <a:tcPr/>
                </a:tc>
                <a:tc>
                  <a:txBody>
                    <a:bodyPr/>
                    <a:lstStyle/>
                    <a:p>
                      <a:endParaRPr lang="ru-RU" dirty="0" smtClean="0"/>
                    </a:p>
                    <a:p>
                      <a:pPr algn="ctr"/>
                      <a:r>
                        <a:rPr lang="ru-RU" dirty="0" smtClean="0"/>
                        <a:t>2</a:t>
                      </a:r>
                      <a:endParaRPr lang="ru-RU" dirty="0"/>
                    </a:p>
                  </a:txBody>
                  <a:tcPr/>
                </a:tc>
                <a:tc>
                  <a:txBody>
                    <a:bodyPr/>
                    <a:lstStyle/>
                    <a:p>
                      <a:endParaRPr lang="ru-RU" dirty="0" smtClean="0"/>
                    </a:p>
                    <a:p>
                      <a:pPr algn="ctr"/>
                      <a:r>
                        <a:rPr lang="ru-RU" dirty="0" smtClean="0"/>
                        <a:t>2</a:t>
                      </a:r>
                      <a:endParaRPr lang="ru-RU" dirty="0"/>
                    </a:p>
                  </a:txBody>
                  <a:tcPr/>
                </a:tc>
                <a:tc>
                  <a:txBody>
                    <a:bodyPr/>
                    <a:lstStyle/>
                    <a:p>
                      <a:pPr algn="ctr"/>
                      <a:endParaRPr lang="ru-RU" dirty="0" smtClean="0"/>
                    </a:p>
                    <a:p>
                      <a:pPr algn="ctr"/>
                      <a:r>
                        <a:rPr lang="ru-RU" dirty="0" smtClean="0"/>
                        <a:t>-</a:t>
                      </a:r>
                      <a:endParaRPr lang="ru-RU" dirty="0"/>
                    </a:p>
                  </a:txBody>
                  <a:tcPr/>
                </a:tc>
              </a:tr>
            </a:tbl>
          </a:graphicData>
        </a:graphic>
      </p:graphicFrame>
    </p:spTree>
  </p:cSld>
  <p:clrMapOvr>
    <a:masterClrMapping/>
  </p:clrMapOvr>
  <p:transition advTm="3000">
    <p:pull dir="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71480"/>
            <a:ext cx="8212484" cy="928694"/>
          </a:xfrm>
        </p:spPr>
        <p:txBody>
          <a:bodyPr>
            <a:normAutofit fontScale="90000"/>
          </a:bodyPr>
          <a:lstStyle/>
          <a:p>
            <a:pPr algn="ctr"/>
            <a:r>
              <a:rPr lang="ru-RU" dirty="0" smtClean="0">
                <a:solidFill>
                  <a:srgbClr val="FF0000"/>
                </a:solidFill>
              </a:rPr>
              <a:t>Результаты четвертой методики контрольного этапа:</a:t>
            </a:r>
            <a:endParaRPr lang="ru-RU" dirty="0">
              <a:solidFill>
                <a:srgbClr val="FF0000"/>
              </a:solidFill>
            </a:endParaRPr>
          </a:p>
        </p:txBody>
      </p:sp>
      <p:graphicFrame>
        <p:nvGraphicFramePr>
          <p:cNvPr id="4" name="Таблица 3"/>
          <p:cNvGraphicFramePr>
            <a:graphicFrameLocks noGrp="1"/>
          </p:cNvGraphicFramePr>
          <p:nvPr/>
        </p:nvGraphicFramePr>
        <p:xfrm>
          <a:off x="428598" y="1630982"/>
          <a:ext cx="8215368" cy="4481062"/>
        </p:xfrm>
        <a:graphic>
          <a:graphicData uri="http://schemas.openxmlformats.org/drawingml/2006/table">
            <a:tbl>
              <a:tblPr firstRow="1" bandRow="1">
                <a:tableStyleId>{5C22544A-7EE6-4342-B048-85BDC9FD1C3A}</a:tableStyleId>
              </a:tblPr>
              <a:tblGrid>
                <a:gridCol w="1760436"/>
                <a:gridCol w="1173624"/>
                <a:gridCol w="1173624"/>
                <a:gridCol w="953570"/>
                <a:gridCol w="1173624"/>
                <a:gridCol w="953570"/>
                <a:gridCol w="1026920"/>
              </a:tblGrid>
              <a:tr h="1146967">
                <a:tc>
                  <a:txBody>
                    <a:bodyPr/>
                    <a:lstStyle/>
                    <a:p>
                      <a:endParaRPr lang="ru-RU" dirty="0"/>
                    </a:p>
                  </a:txBody>
                  <a:tcPr/>
                </a:tc>
                <a:tc gridSpan="2">
                  <a:txBody>
                    <a:bodyPr/>
                    <a:lstStyle/>
                    <a:p>
                      <a:endParaRPr lang="ru-RU" dirty="0" smtClean="0"/>
                    </a:p>
                    <a:p>
                      <a:pPr algn="ctr"/>
                      <a:r>
                        <a:rPr lang="ru-RU" b="0" dirty="0" smtClean="0">
                          <a:solidFill>
                            <a:schemeClr val="tx1"/>
                          </a:solidFill>
                        </a:rPr>
                        <a:t>Высокий</a:t>
                      </a:r>
                    </a:p>
                    <a:p>
                      <a:pPr algn="ctr"/>
                      <a:endParaRPr lang="ru-RU" b="0" dirty="0" smtClean="0">
                        <a:solidFill>
                          <a:schemeClr val="tx1"/>
                        </a:solidFill>
                      </a:endParaRPr>
                    </a:p>
                    <a:p>
                      <a:pPr algn="ctr"/>
                      <a:r>
                        <a:rPr lang="ru-RU" b="0" dirty="0" smtClean="0">
                          <a:solidFill>
                            <a:schemeClr val="tx1"/>
                          </a:solidFill>
                        </a:rPr>
                        <a:t>уровень</a:t>
                      </a:r>
                      <a:endParaRPr lang="ru-RU" b="0" dirty="0">
                        <a:solidFill>
                          <a:schemeClr val="tx1"/>
                        </a:solidFill>
                      </a:endParaRPr>
                    </a:p>
                  </a:txBody>
                  <a:tcPr/>
                </a:tc>
                <a:tc hMerge="1">
                  <a:txBody>
                    <a:bodyPr/>
                    <a:lstStyle/>
                    <a:p>
                      <a:endParaRPr lang="ru-RU" dirty="0"/>
                    </a:p>
                  </a:txBody>
                  <a:tcPr/>
                </a:tc>
                <a:tc gridSpan="2">
                  <a:txBody>
                    <a:bodyPr/>
                    <a:lstStyle/>
                    <a:p>
                      <a:endParaRPr lang="ru-RU" dirty="0" smtClean="0"/>
                    </a:p>
                    <a:p>
                      <a:pPr algn="ctr"/>
                      <a:r>
                        <a:rPr lang="ru-RU" b="0" dirty="0" smtClean="0">
                          <a:solidFill>
                            <a:schemeClr val="tx1"/>
                          </a:solidFill>
                        </a:rPr>
                        <a:t>Средний</a:t>
                      </a:r>
                    </a:p>
                    <a:p>
                      <a:pPr algn="ctr"/>
                      <a:endParaRPr lang="ru-RU" b="0" dirty="0" smtClean="0">
                        <a:solidFill>
                          <a:schemeClr val="tx1"/>
                        </a:solidFill>
                      </a:endParaRPr>
                    </a:p>
                    <a:p>
                      <a:pPr algn="ctr"/>
                      <a:r>
                        <a:rPr lang="ru-RU" b="0" dirty="0" smtClean="0">
                          <a:solidFill>
                            <a:schemeClr val="tx1"/>
                          </a:solidFill>
                        </a:rPr>
                        <a:t>уровень</a:t>
                      </a:r>
                      <a:endParaRPr lang="ru-RU" b="0" dirty="0">
                        <a:solidFill>
                          <a:schemeClr val="tx1"/>
                        </a:solidFill>
                      </a:endParaRPr>
                    </a:p>
                  </a:txBody>
                  <a:tcPr/>
                </a:tc>
                <a:tc hMerge="1">
                  <a:txBody>
                    <a:bodyPr/>
                    <a:lstStyle/>
                    <a:p>
                      <a:endParaRPr lang="ru-RU" dirty="0"/>
                    </a:p>
                  </a:txBody>
                  <a:tcPr/>
                </a:tc>
                <a:tc gridSpan="2">
                  <a:txBody>
                    <a:bodyPr/>
                    <a:lstStyle/>
                    <a:p>
                      <a:endParaRPr lang="ru-RU" dirty="0" smtClean="0"/>
                    </a:p>
                    <a:p>
                      <a:pPr algn="ctr"/>
                      <a:r>
                        <a:rPr lang="ru-RU" b="0" dirty="0" smtClean="0">
                          <a:solidFill>
                            <a:schemeClr val="tx1"/>
                          </a:solidFill>
                        </a:rPr>
                        <a:t>Низкий</a:t>
                      </a:r>
                    </a:p>
                    <a:p>
                      <a:pPr algn="ctr"/>
                      <a:endParaRPr lang="ru-RU" b="0" dirty="0" smtClean="0">
                        <a:solidFill>
                          <a:schemeClr val="tx1"/>
                        </a:solidFill>
                      </a:endParaRPr>
                    </a:p>
                    <a:p>
                      <a:pPr algn="ctr"/>
                      <a:r>
                        <a:rPr lang="ru-RU" b="0" dirty="0" smtClean="0">
                          <a:solidFill>
                            <a:schemeClr val="tx1"/>
                          </a:solidFill>
                        </a:rPr>
                        <a:t>уровень</a:t>
                      </a:r>
                      <a:endParaRPr lang="ru-RU" b="0" dirty="0">
                        <a:solidFill>
                          <a:schemeClr val="tx1"/>
                        </a:solidFill>
                      </a:endParaRPr>
                    </a:p>
                  </a:txBody>
                  <a:tcPr/>
                </a:tc>
                <a:tc hMerge="1">
                  <a:txBody>
                    <a:bodyPr/>
                    <a:lstStyle/>
                    <a:p>
                      <a:endParaRPr lang="ru-RU" dirty="0"/>
                    </a:p>
                  </a:txBody>
                  <a:tcPr/>
                </a:tc>
              </a:tr>
              <a:tr h="1051811">
                <a:tc>
                  <a:txBody>
                    <a:bodyPr/>
                    <a:lstStyle/>
                    <a:p>
                      <a:endParaRPr lang="ru-RU" dirty="0"/>
                    </a:p>
                  </a:txBody>
                  <a:tcPr/>
                </a:tc>
                <a:tc>
                  <a:txBody>
                    <a:bodyPr/>
                    <a:lstStyle/>
                    <a:p>
                      <a:r>
                        <a:rPr lang="ru-RU" dirty="0" smtClean="0"/>
                        <a:t>До</a:t>
                      </a:r>
                    </a:p>
                    <a:p>
                      <a:endParaRPr lang="ru-RU" dirty="0" smtClean="0"/>
                    </a:p>
                    <a:p>
                      <a:r>
                        <a:rPr lang="ru-RU" dirty="0" smtClean="0"/>
                        <a:t>ОЭР</a:t>
                      </a:r>
                      <a:endParaRPr lang="ru-RU" dirty="0"/>
                    </a:p>
                  </a:txBody>
                  <a:tcPr/>
                </a:tc>
                <a:tc>
                  <a:txBody>
                    <a:bodyPr/>
                    <a:lstStyle/>
                    <a:p>
                      <a:r>
                        <a:rPr lang="ru-RU" dirty="0" smtClean="0"/>
                        <a:t>После</a:t>
                      </a:r>
                    </a:p>
                    <a:p>
                      <a:endParaRPr lang="ru-RU" dirty="0" smtClean="0"/>
                    </a:p>
                    <a:p>
                      <a:r>
                        <a:rPr lang="ru-RU" dirty="0" smtClean="0"/>
                        <a:t>ОЭР</a:t>
                      </a:r>
                      <a:endParaRPr lang="ru-RU" dirty="0"/>
                    </a:p>
                  </a:txBody>
                  <a:tcPr/>
                </a:tc>
                <a:tc>
                  <a:txBody>
                    <a:bodyPr/>
                    <a:lstStyle/>
                    <a:p>
                      <a:r>
                        <a:rPr lang="ru-RU" dirty="0" smtClean="0"/>
                        <a:t>До</a:t>
                      </a:r>
                    </a:p>
                    <a:p>
                      <a:endParaRPr lang="ru-RU" dirty="0" smtClean="0"/>
                    </a:p>
                    <a:p>
                      <a:r>
                        <a:rPr lang="ru-RU" dirty="0" smtClean="0"/>
                        <a:t>ОЭР</a:t>
                      </a:r>
                      <a:endParaRPr lang="ru-RU" dirty="0"/>
                    </a:p>
                  </a:txBody>
                  <a:tcPr/>
                </a:tc>
                <a:tc>
                  <a:txBody>
                    <a:bodyPr/>
                    <a:lstStyle/>
                    <a:p>
                      <a:r>
                        <a:rPr lang="ru-RU" dirty="0" smtClean="0"/>
                        <a:t>После</a:t>
                      </a:r>
                    </a:p>
                    <a:p>
                      <a:endParaRPr lang="ru-RU" dirty="0" smtClean="0"/>
                    </a:p>
                    <a:p>
                      <a:r>
                        <a:rPr lang="ru-RU" dirty="0" smtClean="0"/>
                        <a:t>ОЭР</a:t>
                      </a:r>
                      <a:endParaRPr lang="ru-RU" dirty="0"/>
                    </a:p>
                  </a:txBody>
                  <a:tcPr/>
                </a:tc>
                <a:tc>
                  <a:txBody>
                    <a:bodyPr/>
                    <a:lstStyle/>
                    <a:p>
                      <a:r>
                        <a:rPr lang="ru-RU" dirty="0" smtClean="0"/>
                        <a:t>До</a:t>
                      </a:r>
                    </a:p>
                    <a:p>
                      <a:endParaRPr lang="ru-RU" dirty="0" smtClean="0"/>
                    </a:p>
                    <a:p>
                      <a:r>
                        <a:rPr lang="ru-RU" dirty="0" smtClean="0"/>
                        <a:t>ОЭР</a:t>
                      </a:r>
                      <a:endParaRPr lang="ru-RU" dirty="0"/>
                    </a:p>
                  </a:txBody>
                  <a:tcPr/>
                </a:tc>
                <a:tc>
                  <a:txBody>
                    <a:bodyPr/>
                    <a:lstStyle/>
                    <a:p>
                      <a:r>
                        <a:rPr lang="ru-RU" dirty="0" smtClean="0"/>
                        <a:t>После</a:t>
                      </a:r>
                    </a:p>
                    <a:p>
                      <a:endParaRPr lang="ru-RU" dirty="0" smtClean="0"/>
                    </a:p>
                    <a:p>
                      <a:r>
                        <a:rPr lang="ru-RU" dirty="0" smtClean="0"/>
                        <a:t>ОЭР</a:t>
                      </a:r>
                      <a:endParaRPr lang="ru-RU" dirty="0"/>
                    </a:p>
                  </a:txBody>
                  <a:tcPr/>
                </a:tc>
              </a:tr>
              <a:tr h="1051811">
                <a:tc>
                  <a:txBody>
                    <a:bodyPr/>
                    <a:lstStyle/>
                    <a:p>
                      <a:pPr algn="ctr"/>
                      <a:r>
                        <a:rPr lang="ru-RU" dirty="0" smtClean="0"/>
                        <a:t>Контрольная</a:t>
                      </a:r>
                    </a:p>
                    <a:p>
                      <a:pPr algn="ctr"/>
                      <a:endParaRPr lang="ru-RU" dirty="0" smtClean="0"/>
                    </a:p>
                    <a:p>
                      <a:pPr algn="ctr"/>
                      <a:r>
                        <a:rPr lang="ru-RU" dirty="0" smtClean="0"/>
                        <a:t>группа</a:t>
                      </a:r>
                      <a:endParaRPr lang="ru-RU" dirty="0"/>
                    </a:p>
                  </a:txBody>
                  <a:tcPr/>
                </a:tc>
                <a:tc>
                  <a:txBody>
                    <a:bodyPr/>
                    <a:lstStyle/>
                    <a:p>
                      <a:pPr algn="ctr"/>
                      <a:endParaRPr lang="ru-RU" dirty="0" smtClean="0"/>
                    </a:p>
                    <a:p>
                      <a:pPr algn="ctr"/>
                      <a:r>
                        <a:rPr lang="ru-RU" dirty="0" smtClean="0"/>
                        <a:t>1</a:t>
                      </a:r>
                      <a:endParaRPr lang="ru-RU" dirty="0"/>
                    </a:p>
                  </a:txBody>
                  <a:tcPr/>
                </a:tc>
                <a:tc>
                  <a:txBody>
                    <a:bodyPr/>
                    <a:lstStyle/>
                    <a:p>
                      <a:pPr algn="ctr"/>
                      <a:endParaRPr lang="ru-RU" dirty="0" smtClean="0"/>
                    </a:p>
                    <a:p>
                      <a:pPr algn="ctr"/>
                      <a:r>
                        <a:rPr lang="ru-RU" dirty="0" smtClean="0"/>
                        <a:t>2</a:t>
                      </a:r>
                    </a:p>
                    <a:p>
                      <a:pPr algn="ctr"/>
                      <a:endParaRPr lang="ru-RU" dirty="0"/>
                    </a:p>
                  </a:txBody>
                  <a:tcPr/>
                </a:tc>
                <a:tc>
                  <a:txBody>
                    <a:bodyPr/>
                    <a:lstStyle/>
                    <a:p>
                      <a:pPr algn="ctr"/>
                      <a:endParaRPr lang="ru-RU" dirty="0" smtClean="0"/>
                    </a:p>
                    <a:p>
                      <a:pPr algn="ctr"/>
                      <a:r>
                        <a:rPr lang="ru-RU" dirty="0" smtClean="0"/>
                        <a:t>3</a:t>
                      </a:r>
                      <a:endParaRPr lang="ru-RU" dirty="0"/>
                    </a:p>
                  </a:txBody>
                  <a:tcPr/>
                </a:tc>
                <a:tc>
                  <a:txBody>
                    <a:bodyPr/>
                    <a:lstStyle/>
                    <a:p>
                      <a:pPr algn="ctr"/>
                      <a:endParaRPr lang="ru-RU" dirty="0" smtClean="0"/>
                    </a:p>
                    <a:p>
                      <a:pPr algn="ctr"/>
                      <a:r>
                        <a:rPr lang="ru-RU" dirty="0" smtClean="0"/>
                        <a:t>3</a:t>
                      </a:r>
                      <a:endParaRPr lang="ru-RU" dirty="0"/>
                    </a:p>
                  </a:txBody>
                  <a:tcPr/>
                </a:tc>
                <a:tc>
                  <a:txBody>
                    <a:bodyPr/>
                    <a:lstStyle/>
                    <a:p>
                      <a:pPr algn="ctr"/>
                      <a:endParaRPr lang="ru-RU" dirty="0" smtClean="0"/>
                    </a:p>
                    <a:p>
                      <a:pPr algn="ctr"/>
                      <a:r>
                        <a:rPr lang="ru-RU" dirty="0" smtClean="0"/>
                        <a:t>2</a:t>
                      </a:r>
                      <a:endParaRPr lang="ru-RU" dirty="0"/>
                    </a:p>
                  </a:txBody>
                  <a:tcPr/>
                </a:tc>
                <a:tc>
                  <a:txBody>
                    <a:bodyPr/>
                    <a:lstStyle/>
                    <a:p>
                      <a:pPr algn="ctr"/>
                      <a:endParaRPr lang="ru-RU" dirty="0" smtClean="0"/>
                    </a:p>
                    <a:p>
                      <a:pPr algn="ctr"/>
                      <a:r>
                        <a:rPr lang="ru-RU" dirty="0" smtClean="0"/>
                        <a:t>1</a:t>
                      </a:r>
                      <a:endParaRPr lang="ru-RU" dirty="0"/>
                    </a:p>
                  </a:txBody>
                  <a:tcPr/>
                </a:tc>
              </a:tr>
              <a:tr h="1146967">
                <a:tc>
                  <a:txBody>
                    <a:bodyPr/>
                    <a:lstStyle/>
                    <a:p>
                      <a:pPr algn="ctr"/>
                      <a:r>
                        <a:rPr lang="ru-RU" dirty="0" smtClean="0"/>
                        <a:t>Экспериментальная </a:t>
                      </a:r>
                    </a:p>
                    <a:p>
                      <a:pPr algn="ctr"/>
                      <a:endParaRPr lang="ru-RU" dirty="0" smtClean="0"/>
                    </a:p>
                    <a:p>
                      <a:pPr algn="ctr"/>
                      <a:r>
                        <a:rPr lang="ru-RU" dirty="0" smtClean="0"/>
                        <a:t>группа</a:t>
                      </a:r>
                      <a:endParaRPr lang="ru-RU" dirty="0"/>
                    </a:p>
                  </a:txBody>
                  <a:tcPr/>
                </a:tc>
                <a:tc>
                  <a:txBody>
                    <a:bodyPr/>
                    <a:lstStyle/>
                    <a:p>
                      <a:pPr algn="ctr"/>
                      <a:endParaRPr lang="ru-RU" dirty="0" smtClean="0"/>
                    </a:p>
                    <a:p>
                      <a:pPr algn="ctr"/>
                      <a:r>
                        <a:rPr lang="ru-RU" dirty="0" smtClean="0"/>
                        <a:t>1</a:t>
                      </a:r>
                      <a:endParaRPr lang="ru-RU" dirty="0"/>
                    </a:p>
                  </a:txBody>
                  <a:tcPr/>
                </a:tc>
                <a:tc>
                  <a:txBody>
                    <a:bodyPr/>
                    <a:lstStyle/>
                    <a:p>
                      <a:pPr algn="ctr"/>
                      <a:endParaRPr lang="ru-RU" dirty="0" smtClean="0"/>
                    </a:p>
                    <a:p>
                      <a:pPr algn="ctr"/>
                      <a:r>
                        <a:rPr lang="ru-RU" dirty="0" smtClean="0"/>
                        <a:t>3</a:t>
                      </a:r>
                      <a:endParaRPr lang="ru-RU" dirty="0"/>
                    </a:p>
                  </a:txBody>
                  <a:tcPr/>
                </a:tc>
                <a:tc>
                  <a:txBody>
                    <a:bodyPr/>
                    <a:lstStyle/>
                    <a:p>
                      <a:endParaRPr lang="ru-RU" dirty="0" smtClean="0"/>
                    </a:p>
                    <a:p>
                      <a:pPr algn="ctr"/>
                      <a:r>
                        <a:rPr lang="ru-RU" dirty="0" smtClean="0"/>
                        <a:t>3</a:t>
                      </a:r>
                      <a:endParaRPr lang="ru-RU" dirty="0"/>
                    </a:p>
                  </a:txBody>
                  <a:tcPr/>
                </a:tc>
                <a:tc>
                  <a:txBody>
                    <a:bodyPr/>
                    <a:lstStyle/>
                    <a:p>
                      <a:endParaRPr lang="ru-RU" dirty="0" smtClean="0"/>
                    </a:p>
                    <a:p>
                      <a:pPr algn="ctr"/>
                      <a:r>
                        <a:rPr lang="ru-RU" dirty="0" smtClean="0"/>
                        <a:t>3</a:t>
                      </a:r>
                      <a:endParaRPr lang="ru-RU" dirty="0"/>
                    </a:p>
                  </a:txBody>
                  <a:tcPr/>
                </a:tc>
                <a:tc>
                  <a:txBody>
                    <a:bodyPr/>
                    <a:lstStyle/>
                    <a:p>
                      <a:endParaRPr lang="ru-RU" dirty="0" smtClean="0"/>
                    </a:p>
                    <a:p>
                      <a:pPr algn="ctr"/>
                      <a:r>
                        <a:rPr lang="ru-RU" dirty="0" smtClean="0"/>
                        <a:t>2</a:t>
                      </a:r>
                      <a:endParaRPr lang="ru-RU" dirty="0"/>
                    </a:p>
                  </a:txBody>
                  <a:tcPr/>
                </a:tc>
                <a:tc>
                  <a:txBody>
                    <a:bodyPr/>
                    <a:lstStyle/>
                    <a:p>
                      <a:pPr algn="ctr"/>
                      <a:endParaRPr lang="ru-RU" dirty="0" smtClean="0"/>
                    </a:p>
                    <a:p>
                      <a:pPr algn="ctr"/>
                      <a:r>
                        <a:rPr lang="ru-RU" dirty="0" smtClean="0"/>
                        <a:t>-</a:t>
                      </a:r>
                      <a:endParaRPr lang="ru-RU" dirty="0"/>
                    </a:p>
                  </a:txBody>
                  <a:tcPr/>
                </a:tc>
              </a:tr>
            </a:tbl>
          </a:graphicData>
        </a:graphic>
      </p:graphicFrame>
    </p:spTree>
  </p:cSld>
  <p:clrMapOvr>
    <a:masterClrMapping/>
  </p:clrMapOvr>
  <p:transition advTm="3000">
    <p:pull dir="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00042"/>
            <a:ext cx="8143932" cy="3429024"/>
          </a:xfrm>
        </p:spPr>
        <p:txBody>
          <a:bodyPr>
            <a:normAutofit/>
          </a:bodyPr>
          <a:lstStyle/>
          <a:p>
            <a:pPr algn="ctr"/>
            <a:r>
              <a:rPr lang="ru-RU" sz="4400" dirty="0" smtClean="0">
                <a:solidFill>
                  <a:srgbClr val="FF0000"/>
                </a:solidFill>
              </a:rPr>
              <a:t>Уровни развития детей экспериментальной группы до и после группы.</a:t>
            </a:r>
            <a:endParaRPr lang="ru-RU" sz="4400" dirty="0">
              <a:solidFill>
                <a:srgbClr val="FF0000"/>
              </a:solidFill>
            </a:endParaRPr>
          </a:p>
        </p:txBody>
      </p:sp>
    </p:spTree>
  </p:cSld>
  <p:clrMapOvr>
    <a:masterClrMapping/>
  </p:clrMapOvr>
  <p:transition advTm="3000">
    <p:pull dir="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71480"/>
            <a:ext cx="8069608" cy="5286412"/>
          </a:xfrm>
        </p:spPr>
        <p:txBody>
          <a:bodyPr/>
          <a:lstStyle/>
          <a:p>
            <a:endParaRPr lang="ru-RU" dirty="0"/>
          </a:p>
        </p:txBody>
      </p:sp>
      <p:graphicFrame>
        <p:nvGraphicFramePr>
          <p:cNvPr id="3" name="Диаграмма 2"/>
          <p:cNvGraphicFramePr/>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advTm="3000">
    <p:pull dir="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00042"/>
            <a:ext cx="8141046" cy="4143404"/>
          </a:xfrm>
        </p:spPr>
        <p:txBody>
          <a:bodyPr>
            <a:noAutofit/>
          </a:bodyPr>
          <a:lstStyle/>
          <a:p>
            <a:pPr algn="ctr"/>
            <a:r>
              <a:rPr lang="ru-RU" sz="4800" dirty="0" smtClean="0">
                <a:solidFill>
                  <a:srgbClr val="FF0000"/>
                </a:solidFill>
              </a:rPr>
              <a:t>Результаты исследования контрольной группы до и после ОЭР.</a:t>
            </a:r>
            <a:endParaRPr lang="ru-RU" sz="4800" dirty="0">
              <a:solidFill>
                <a:srgbClr val="FF0000"/>
              </a:solidFill>
            </a:endParaRPr>
          </a:p>
        </p:txBody>
      </p:sp>
    </p:spTree>
  </p:cSld>
  <p:clrMapOvr>
    <a:masterClrMapping/>
  </p:clrMapOvr>
  <p:transition advTm="3000">
    <p:pull dir="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642918"/>
            <a:ext cx="8143932" cy="5143536"/>
          </a:xfrm>
        </p:spPr>
        <p:txBody>
          <a:bodyPr/>
          <a:lstStyle/>
          <a:p>
            <a:endParaRPr lang="ru-RU" dirty="0"/>
          </a:p>
        </p:txBody>
      </p:sp>
      <p:graphicFrame>
        <p:nvGraphicFramePr>
          <p:cNvPr id="3" name="Диаграмма 2"/>
          <p:cNvGraphicFramePr/>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advTm="3000">
    <p:pull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00042"/>
            <a:ext cx="8215370" cy="5572164"/>
          </a:xfrm>
        </p:spPr>
        <p:txBody>
          <a:bodyPr>
            <a:normAutofit/>
          </a:bodyPr>
          <a:lstStyle/>
          <a:p>
            <a:pPr algn="just"/>
            <a:r>
              <a:rPr lang="ru-RU" sz="3200" dirty="0" smtClean="0">
                <a:solidFill>
                  <a:srgbClr val="FF0000"/>
                </a:solidFill>
              </a:rPr>
              <a:t>Актуальность исследования </a:t>
            </a:r>
            <a:r>
              <a:rPr lang="ru-RU" sz="3200" dirty="0" smtClean="0">
                <a:solidFill>
                  <a:schemeClr val="bg1"/>
                </a:solidFill>
              </a:rPr>
              <a:t>обусловлена в необходимости развития творческого воображения у детей старшего дошкольного возраста в возрастной психологии и дошкольной педагогике, возможностью сюжетно-ролевой игры в развитии творческого воображения, как одного из ведущих условий гармоничного развития личности. </a:t>
            </a:r>
            <a:endParaRPr lang="ru-RU" sz="3200" dirty="0">
              <a:solidFill>
                <a:schemeClr val="bg1"/>
              </a:solidFill>
            </a:endParaRPr>
          </a:p>
        </p:txBody>
      </p:sp>
    </p:spTree>
  </p:cSld>
  <p:clrMapOvr>
    <a:masterClrMapping/>
  </p:clrMapOvr>
  <p:transition advTm="4000">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928670"/>
            <a:ext cx="7926732" cy="4929222"/>
          </a:xfrm>
        </p:spPr>
        <p:txBody>
          <a:bodyPr>
            <a:normAutofit/>
          </a:bodyPr>
          <a:lstStyle/>
          <a:p>
            <a:pPr indent="457200" algn="just">
              <a:lnSpc>
                <a:spcPct val="150000"/>
              </a:lnSpc>
            </a:pPr>
            <a:r>
              <a:rPr lang="ru-RU" dirty="0" smtClean="0">
                <a:solidFill>
                  <a:schemeClr val="bg1"/>
                </a:solidFill>
              </a:rPr>
              <a:t>.</a:t>
            </a:r>
            <a:r>
              <a:rPr lang="ru-RU" dirty="0" smtClean="0"/>
              <a:t/>
            </a:r>
            <a:br>
              <a:rPr lang="ru-RU" dirty="0" smtClean="0"/>
            </a:br>
            <a:endParaRPr lang="ru-RU" dirty="0"/>
          </a:p>
        </p:txBody>
      </p:sp>
      <p:sp>
        <p:nvSpPr>
          <p:cNvPr id="3" name="Прямоугольник 2"/>
          <p:cNvSpPr/>
          <p:nvPr/>
        </p:nvSpPr>
        <p:spPr>
          <a:xfrm>
            <a:off x="0" y="2071678"/>
            <a:ext cx="9144000" cy="923330"/>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ru-RU"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a:t>
            </a:r>
            <a:endParaRPr lang="ru-RU"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4" name="Прямоугольник 3"/>
          <p:cNvSpPr/>
          <p:nvPr/>
        </p:nvSpPr>
        <p:spPr>
          <a:xfrm rot="20652009">
            <a:off x="380570" y="2797606"/>
            <a:ext cx="8715403" cy="923330"/>
          </a:xfrm>
          <a:prstGeom prst="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ru-RU"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Спасибо за внимание!</a:t>
            </a:r>
            <a:endParaRPr lang="ru-RU"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ransition advTm="3000">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1071546"/>
            <a:ext cx="8069608" cy="4286280"/>
          </a:xfrm>
        </p:spPr>
        <p:txBody>
          <a:bodyPr>
            <a:normAutofit/>
          </a:bodyPr>
          <a:lstStyle/>
          <a:p>
            <a:pPr indent="457200" algn="just">
              <a:lnSpc>
                <a:spcPct val="150000"/>
              </a:lnSpc>
            </a:pPr>
            <a:r>
              <a:rPr lang="ru-RU" sz="4000" dirty="0" smtClean="0">
                <a:solidFill>
                  <a:srgbClr val="FF0000"/>
                </a:solidFill>
              </a:rPr>
              <a:t>Объект исследования: </a:t>
            </a:r>
            <a:r>
              <a:rPr lang="ru-RU" sz="4000" dirty="0" smtClean="0">
                <a:solidFill>
                  <a:schemeClr val="bg1"/>
                </a:solidFill>
              </a:rPr>
              <a:t>процесс развития творческого воображения детей старшего дошкольного возраста.</a:t>
            </a:r>
            <a:endParaRPr lang="ru-RU" sz="4000" dirty="0">
              <a:solidFill>
                <a:schemeClr val="bg1"/>
              </a:solidFill>
            </a:endParaRPr>
          </a:p>
        </p:txBody>
      </p:sp>
    </p:spTree>
  </p:cSld>
  <p:clrMapOvr>
    <a:masterClrMapping/>
  </p:clrMapOvr>
  <p:transition advTm="3000">
    <p:pull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1000108"/>
            <a:ext cx="7929618" cy="4214842"/>
          </a:xfrm>
        </p:spPr>
        <p:txBody>
          <a:bodyPr/>
          <a:lstStyle/>
          <a:p>
            <a:pPr indent="457200" algn="just">
              <a:lnSpc>
                <a:spcPct val="150000"/>
              </a:lnSpc>
            </a:pPr>
            <a:r>
              <a:rPr lang="ru-RU" dirty="0" smtClean="0">
                <a:solidFill>
                  <a:srgbClr val="FF0000"/>
                </a:solidFill>
              </a:rPr>
              <a:t>Предмет исследования: </a:t>
            </a:r>
            <a:r>
              <a:rPr lang="ru-RU" dirty="0" smtClean="0">
                <a:solidFill>
                  <a:schemeClr val="bg1"/>
                </a:solidFill>
              </a:rPr>
              <a:t>система сюжетно-ролевых игр детей старшего дошкольного возраста в ДОУ.</a:t>
            </a:r>
            <a:endParaRPr lang="ru-RU" dirty="0">
              <a:solidFill>
                <a:schemeClr val="bg1"/>
              </a:solidFill>
            </a:endParaRPr>
          </a:p>
        </p:txBody>
      </p:sp>
    </p:spTree>
  </p:cSld>
  <p:clrMapOvr>
    <a:masterClrMapping/>
  </p:clrMapOvr>
  <p:transition advTm="3000">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1071546"/>
            <a:ext cx="7858180" cy="5072098"/>
          </a:xfrm>
        </p:spPr>
        <p:txBody>
          <a:bodyPr>
            <a:normAutofit fontScale="90000"/>
          </a:bodyPr>
          <a:lstStyle/>
          <a:p>
            <a:pPr indent="457200" algn="just">
              <a:lnSpc>
                <a:spcPct val="150000"/>
              </a:lnSpc>
            </a:pPr>
            <a:r>
              <a:rPr lang="ru-RU" dirty="0" smtClean="0">
                <a:solidFill>
                  <a:srgbClr val="FF0000"/>
                </a:solidFill>
              </a:rPr>
              <a:t>Цель исследования: </a:t>
            </a:r>
            <a:r>
              <a:rPr lang="ru-RU" dirty="0" smtClean="0">
                <a:solidFill>
                  <a:schemeClr val="bg1"/>
                </a:solidFill>
              </a:rPr>
              <a:t>определить эффективные педагогические условия развития творческого воображения у детей старшего дошкольного    возраста    в процессе сюжетно-ролевых игр.</a:t>
            </a:r>
            <a:endParaRPr lang="ru-RU" dirty="0">
              <a:solidFill>
                <a:schemeClr val="bg1"/>
              </a:solidFill>
            </a:endParaRPr>
          </a:p>
        </p:txBody>
      </p:sp>
    </p:spTree>
  </p:cSld>
  <p:clrMapOvr>
    <a:masterClrMapping/>
  </p:clrMapOvr>
  <p:transition advTm="3000">
    <p:pull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0"/>
            <a:ext cx="8069608" cy="6858000"/>
          </a:xfrm>
        </p:spPr>
        <p:txBody>
          <a:bodyPr>
            <a:normAutofit/>
          </a:bodyPr>
          <a:lstStyle/>
          <a:p>
            <a:pPr indent="432000" algn="just">
              <a:lnSpc>
                <a:spcPct val="150000"/>
              </a:lnSpc>
            </a:pPr>
            <a:r>
              <a:rPr lang="ru-RU" sz="2000" dirty="0" smtClean="0">
                <a:solidFill>
                  <a:srgbClr val="FF0000"/>
                </a:solidFill>
              </a:rPr>
              <a:t>Гипотеза исследования: </a:t>
            </a:r>
            <a:r>
              <a:rPr lang="ru-RU" sz="2400" dirty="0" smtClean="0">
                <a:solidFill>
                  <a:schemeClr val="bg1"/>
                </a:solidFill>
              </a:rPr>
              <a:t>развитие творческого воображения детей будет успешным, если при проведении сюжетно-ролевой учитываются  следующие педагогические условия: </a:t>
            </a:r>
            <a:br>
              <a:rPr lang="ru-RU" sz="2400" dirty="0" smtClean="0">
                <a:solidFill>
                  <a:schemeClr val="bg1"/>
                </a:solidFill>
              </a:rPr>
            </a:br>
            <a:r>
              <a:rPr lang="ru-RU" sz="2400" dirty="0" smtClean="0">
                <a:solidFill>
                  <a:schemeClr val="bg1"/>
                </a:solidFill>
              </a:rPr>
              <a:t>- создается соответствующая предметно-развивающая среда;</a:t>
            </a:r>
            <a:br>
              <a:rPr lang="ru-RU" sz="2400" dirty="0" smtClean="0">
                <a:solidFill>
                  <a:schemeClr val="bg1"/>
                </a:solidFill>
              </a:rPr>
            </a:br>
            <a:r>
              <a:rPr lang="ru-RU" sz="2400" dirty="0" smtClean="0">
                <a:solidFill>
                  <a:schemeClr val="bg1"/>
                </a:solidFill>
              </a:rPr>
              <a:t>- обеспечивается самостоятельность и свобода выбора детей в игре;</a:t>
            </a:r>
            <a:br>
              <a:rPr lang="ru-RU" sz="2400" dirty="0" smtClean="0">
                <a:solidFill>
                  <a:schemeClr val="bg1"/>
                </a:solidFill>
              </a:rPr>
            </a:br>
            <a:r>
              <a:rPr lang="ru-RU" sz="2400" dirty="0" smtClean="0">
                <a:solidFill>
                  <a:schemeClr val="bg1"/>
                </a:solidFill>
              </a:rPr>
              <a:t>- осуществляется руководство воспитателя       по развитию у  детей способности, к замыслу, созданию сюжета и их реализации, комбинированию.</a:t>
            </a:r>
            <a:endParaRPr lang="ru-RU" sz="2400" dirty="0">
              <a:solidFill>
                <a:schemeClr val="bg1"/>
              </a:solidFill>
            </a:endParaRPr>
          </a:p>
        </p:txBody>
      </p:sp>
    </p:spTree>
  </p:cSld>
  <p:clrMapOvr>
    <a:masterClrMapping/>
  </p:clrMapOvr>
  <p:transition advTm="3000">
    <p:zoom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642918"/>
            <a:ext cx="8001056" cy="5394232"/>
          </a:xfrm>
        </p:spPr>
        <p:txBody>
          <a:bodyPr>
            <a:noAutofit/>
          </a:bodyPr>
          <a:lstStyle/>
          <a:p>
            <a:pPr lvl="0" indent="432000" algn="l">
              <a:lnSpc>
                <a:spcPct val="150000"/>
              </a:lnSpc>
            </a:pPr>
            <a:r>
              <a:rPr lang="ru-RU" sz="2400" dirty="0" smtClean="0">
                <a:solidFill>
                  <a:srgbClr val="FF0000"/>
                </a:solidFill>
              </a:rPr>
              <a:t>Задачи исследования:</a:t>
            </a:r>
            <a:br>
              <a:rPr lang="ru-RU" sz="2400" dirty="0" smtClean="0">
                <a:solidFill>
                  <a:srgbClr val="FF0000"/>
                </a:solidFill>
              </a:rPr>
            </a:br>
            <a:r>
              <a:rPr lang="ru-RU" sz="2800" dirty="0" smtClean="0">
                <a:solidFill>
                  <a:schemeClr val="bg1"/>
                </a:solidFill>
              </a:rPr>
              <a:t> - проанализировать психолого-педагогическую литературу по проблеме исследования.</a:t>
            </a:r>
            <a:br>
              <a:rPr lang="ru-RU" sz="2800" dirty="0" smtClean="0">
                <a:solidFill>
                  <a:schemeClr val="bg1"/>
                </a:solidFill>
              </a:rPr>
            </a:br>
            <a:r>
              <a:rPr lang="ru-RU" sz="2800" dirty="0" smtClean="0">
                <a:solidFill>
                  <a:schemeClr val="bg1"/>
                </a:solidFill>
              </a:rPr>
              <a:t>- диагностировать уровень развития творческого мышления детей.</a:t>
            </a:r>
            <a:br>
              <a:rPr lang="ru-RU" sz="2800" dirty="0" smtClean="0">
                <a:solidFill>
                  <a:schemeClr val="bg1"/>
                </a:solidFill>
              </a:rPr>
            </a:br>
            <a:r>
              <a:rPr lang="ru-RU" sz="2800" dirty="0" smtClean="0">
                <a:solidFill>
                  <a:schemeClr val="bg1"/>
                </a:solidFill>
              </a:rPr>
              <a:t>- разработать методические рекомендации по развитию творческого воображения детей старшего дошкольного возраста     посредством сюжетно-ролевых игр.</a:t>
            </a:r>
            <a:r>
              <a:rPr lang="ru-RU" sz="2400" dirty="0" smtClean="0"/>
              <a:t> </a:t>
            </a:r>
            <a:endParaRPr lang="ru-RU" sz="2400" dirty="0">
              <a:solidFill>
                <a:srgbClr val="FF0000"/>
              </a:solidFill>
            </a:endParaRPr>
          </a:p>
        </p:txBody>
      </p:sp>
    </p:spTree>
  </p:cSld>
  <p:clrMapOvr>
    <a:masterClrMapping/>
  </p:clrMapOvr>
  <p:transition advTm="2000">
    <p:cut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714356"/>
            <a:ext cx="8069608" cy="5322794"/>
          </a:xfrm>
        </p:spPr>
        <p:txBody>
          <a:bodyPr>
            <a:noAutofit/>
          </a:bodyPr>
          <a:lstStyle/>
          <a:p>
            <a:pPr indent="432000" algn="l">
              <a:lnSpc>
                <a:spcPct val="150000"/>
              </a:lnSpc>
            </a:pPr>
            <a:r>
              <a:rPr lang="ru-RU" sz="2800" dirty="0" smtClean="0">
                <a:solidFill>
                  <a:srgbClr val="FF0000"/>
                </a:solidFill>
              </a:rPr>
              <a:t>Методы исследования: </a:t>
            </a:r>
            <a:r>
              <a:rPr lang="ru-RU" sz="2400" dirty="0" smtClean="0"/>
              <a:t/>
            </a:r>
            <a:br>
              <a:rPr lang="ru-RU" sz="2400" dirty="0" smtClean="0"/>
            </a:br>
            <a:r>
              <a:rPr lang="ru-RU" sz="2800" dirty="0" smtClean="0">
                <a:solidFill>
                  <a:schemeClr val="bg1"/>
                </a:solidFill>
              </a:rPr>
              <a:t>- изучение и анализ психологической, педагогической и специальной литературы;</a:t>
            </a:r>
            <a:br>
              <a:rPr lang="ru-RU" sz="2800" dirty="0" smtClean="0">
                <a:solidFill>
                  <a:schemeClr val="bg1"/>
                </a:solidFill>
              </a:rPr>
            </a:br>
            <a:r>
              <a:rPr lang="ru-RU" sz="2800" dirty="0" smtClean="0">
                <a:solidFill>
                  <a:schemeClr val="bg1"/>
                </a:solidFill>
              </a:rPr>
              <a:t>- наблюдение за детьми старшего дошкольного возраста в процессе сюжетно-ролевой игры;</a:t>
            </a:r>
            <a:br>
              <a:rPr lang="ru-RU" sz="2800" dirty="0" smtClean="0">
                <a:solidFill>
                  <a:schemeClr val="bg1"/>
                </a:solidFill>
              </a:rPr>
            </a:br>
            <a:r>
              <a:rPr lang="ru-RU" sz="2800" dirty="0" smtClean="0">
                <a:solidFill>
                  <a:schemeClr val="bg1"/>
                </a:solidFill>
              </a:rPr>
              <a:t>-опытно-экспериментальная работа;</a:t>
            </a:r>
            <a:br>
              <a:rPr lang="ru-RU" sz="2800" dirty="0" smtClean="0">
                <a:solidFill>
                  <a:schemeClr val="bg1"/>
                </a:solidFill>
              </a:rPr>
            </a:br>
            <a:r>
              <a:rPr lang="ru-RU" sz="2800" dirty="0" smtClean="0">
                <a:solidFill>
                  <a:schemeClr val="bg1"/>
                </a:solidFill>
              </a:rPr>
              <a:t>- анализ и обобщение полученных результатов;</a:t>
            </a:r>
            <a:br>
              <a:rPr lang="ru-RU" sz="2800" dirty="0" smtClean="0">
                <a:solidFill>
                  <a:schemeClr val="bg1"/>
                </a:solidFill>
              </a:rPr>
            </a:br>
            <a:r>
              <a:rPr lang="ru-RU" sz="2800" dirty="0" smtClean="0">
                <a:solidFill>
                  <a:schemeClr val="bg1"/>
                </a:solidFill>
              </a:rPr>
              <a:t>-  диагностирование.</a:t>
            </a:r>
            <a:endParaRPr lang="ru-RU" sz="2800" dirty="0">
              <a:solidFill>
                <a:schemeClr val="bg1"/>
              </a:solidFill>
            </a:endParaRPr>
          </a:p>
        </p:txBody>
      </p:sp>
    </p:spTree>
  </p:cSld>
  <p:clrMapOvr>
    <a:masterClrMapping/>
  </p:clrMapOvr>
  <p:transition advTm="3000">
    <p:wheel spokes="2"/>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292</TotalTime>
  <Words>500</Words>
  <Application>Microsoft Office PowerPoint</Application>
  <PresentationFormat>Экран (4:3)</PresentationFormat>
  <Paragraphs>379</Paragraphs>
  <Slides>30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Апекс</vt:lpstr>
      <vt:lpstr>Выпускная квалификационная работа Никулиной Ульяны Ивановны на тему:</vt:lpstr>
      <vt:lpstr>«Педагогические условия развития творческого воображения детей старшего дошкольного возраста по средствам сюжетно-ролевых игр»</vt:lpstr>
      <vt:lpstr>Актуальность исследования обусловлена в необходимости развития творческого воображения у детей старшего дошкольного возраста в возрастной психологии и дошкольной педагогике, возможностью сюжетно-ролевой игры в развитии творческого воображения, как одного из ведущих условий гармоничного развития личности. </vt:lpstr>
      <vt:lpstr>Объект исследования: процесс развития творческого воображения детей старшего дошкольного возраста.</vt:lpstr>
      <vt:lpstr>Предмет исследования: система сюжетно-ролевых игр детей старшего дошкольного возраста в ДОУ.</vt:lpstr>
      <vt:lpstr>Цель исследования: определить эффективные педагогические условия развития творческого воображения у детей старшего дошкольного    возраста    в процессе сюжетно-ролевых игр.</vt:lpstr>
      <vt:lpstr>Гипотеза исследования: развитие творческого воображения детей будет успешным, если при проведении сюжетно-ролевой учитываются  следующие педагогические условия:  - создается соответствующая предметно-развивающая среда; - обеспечивается самостоятельность и свобода выбора детей в игре; - осуществляется руководство воспитателя       по развитию у  детей способности, к замыслу, созданию сюжета и их реализации, комбинированию.</vt:lpstr>
      <vt:lpstr>Задачи исследования:  - проанализировать психолого-педагогическую литературу по проблеме исследования. - диагностировать уровень развития творческого мышления детей. - разработать методические рекомендации по развитию творческого воображения детей старшего дошкольного возраста     посредством сюжетно-ролевых игр. </vt:lpstr>
      <vt:lpstr>Методы исследования:  - изучение и анализ психологической, педагогической и специальной литературы; - наблюдение за детьми старшего дошкольного возраста в процессе сюжетно-ролевой игры; -опытно-экспериментальная работа; - анализ и обобщение полученных результатов; -  диагностирование.</vt:lpstr>
      <vt:lpstr>Выявление уровня развития творческого воображения детей старшего дошкольного возраста. </vt:lpstr>
      <vt:lpstr>Первая методика. Детям предлагалось сочинить сказку по заданным картинкам и словесно обыграть её.  </vt:lpstr>
      <vt:lpstr>Слайд 12</vt:lpstr>
      <vt:lpstr>Вторая методика была направлена на изучение воображения при передаче сказочных образов. Детям выразительно читается сказка «Учугэй Уедуйээн уонна Куьа5ан Ходьугур», затем проводится игра по сюжету сказки. Предлагается самостоятельно изобразить героев сказки и описать особенности передачи характера героев в игровой ситуации.  </vt:lpstr>
      <vt:lpstr>Слайд 14</vt:lpstr>
      <vt:lpstr>Целью третьей методики было изучение       уровня развития творчества в сюжетно-ролевой игре, создание оригинальных образов. По данной методике детям предлагалось обыграть игрушку «лиса Алиса».</vt:lpstr>
      <vt:lpstr>Слайд 16</vt:lpstr>
      <vt:lpstr>Четвертая методика была направлена на изучение уровня развития творческого воображения в создании сюжета. Было предложено придумать сюжет по условию: «Как бы ты играл, если в твою семью приехал доктор Айболит?».</vt:lpstr>
      <vt:lpstr>Слайд 18</vt:lpstr>
      <vt:lpstr>Уровни развития творческого воображения детей контрольной     и экспериментальной работы до начала ОЭР.  </vt:lpstr>
      <vt:lpstr>Слайд 20</vt:lpstr>
      <vt:lpstr>Анализ и обобщение результатов ОЭР.</vt:lpstr>
      <vt:lpstr>Результаты первой методики контрольного этапа:</vt:lpstr>
      <vt:lpstr>Результаты второй методики контрольного этапа:</vt:lpstr>
      <vt:lpstr>Результаты третей методики контрольного этапа:</vt:lpstr>
      <vt:lpstr>Результаты четвертой методики контрольного этапа:</vt:lpstr>
      <vt:lpstr>Уровни развития детей экспериментальной группы до и после группы.</vt:lpstr>
      <vt:lpstr>Слайд 27</vt:lpstr>
      <vt:lpstr>Результаты исследования контрольной группы до и после ОЭР.</vt:lpstr>
      <vt:lpstr>Слайд 29</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«Педагогические условия развития творческого воображения детей старшего дашкольного возраста по средствам сюжетно-ролевых игр»</dc:title>
  <dc:creator>Ульяна</dc:creator>
  <cp:lastModifiedBy>семен никифоров</cp:lastModifiedBy>
  <cp:revision>32</cp:revision>
  <dcterms:created xsi:type="dcterms:W3CDTF">2013-06-16T20:10:02Z</dcterms:created>
  <dcterms:modified xsi:type="dcterms:W3CDTF">2025-05-11T02:11:30Z</dcterms:modified>
</cp:coreProperties>
</file>