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81" r:id="rId4"/>
    <p:sldId id="276" r:id="rId5"/>
    <p:sldId id="277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4" r:id="rId14"/>
    <p:sldId id="263" r:id="rId15"/>
    <p:sldId id="266" r:id="rId16"/>
    <p:sldId id="283" r:id="rId17"/>
    <p:sldId id="268" r:id="rId18"/>
    <p:sldId id="273" r:id="rId19"/>
    <p:sldId id="278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-71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86A6-665B-42BD-9567-3BA6594A3BF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5E28C-807F-45CF-A033-AB0F0467A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3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5E28C-807F-45CF-A033-AB0F0467A6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A3A934-28C2-4517-BA21-A8E58E527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22F7EA3-8554-4CE4-ABA9-37D5F560A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B1CEC9-3630-4B81-A67F-05088BDD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CFFA1B-EA99-40DC-BC05-5EE6A7C5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4FEDCD-A013-47B3-AAA7-5906202D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7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AFACA-6DE3-4536-B7DD-C49AA10D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673CAB-2496-4410-A03E-6872E655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BBF20F-5CB4-4B0A-9E61-B113B9E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928FBD-0AD0-491B-884C-D275BB7C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B28226-87FE-4DEA-8226-EC51F3AD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6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FFC7680-77A6-4634-A5DE-441DDFE5F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586692A-8F03-4928-BF73-64E777650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27CB47-11FA-4556-8883-CF4DB2C5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85E312-2AAC-4927-981C-8B1869FE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DABDA2-5455-47C0-AD3F-8A5E3B9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0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15E09-1DE5-405C-B888-FEDBFA19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7D3CA4-8C50-462B-9CAD-8B221A10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8DEC7F-BFE2-4AC0-8279-2E7D85B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1A2BF8-32A5-4CDE-91F8-F293108D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602424-1EC5-49DF-B81B-D5E5D533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3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B52A12-8DA7-4148-92FE-9016230C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7EFBBA-B4DC-425D-8FA6-D0DE380D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A12D03-E22A-46AD-B7AE-6B0D3880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9D53D9-4982-4546-BEAC-648D053D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AC2601-915A-42F7-AF6B-5A28439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9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C3A29B-C351-43FC-92D7-7ECA8323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1E1C18-2142-45BF-9B58-82A0635D1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39F4D4-5309-4F45-B33C-DF3BE5C59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4DCF7F-4DA9-4F3C-A168-72F64F36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44446F-2597-4069-9175-0EE2265B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4D84EB-C9B1-4943-BC8E-38D5877C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95A47-7B0A-4935-9710-1E5C1F0D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10AFE6-E773-489D-A617-CDF8D207E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49ADF02-3E6E-426A-B508-E93B624B0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9375A5B-8D75-4C17-9783-ED3CBF18A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59A3933-5206-4A78-A3F9-379CF9DC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D6C4822-C234-42C2-A1A5-DC3AA8EB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C705141-2B83-4FAC-B6F4-CF599066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732965-853F-4440-A1C6-3DAF0B05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B3A44D-1B93-4D14-B382-4709EB57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FC06F64-4692-45D4-9B23-F8C752F3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8F0B6EC-E7D1-4063-B574-CE1F3463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09F4E8E-A61D-4808-ABF0-4AE47C5F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4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D950294-E8BA-4469-863E-B33CE2A7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1FCA280-C83C-45C6-AE75-5346E025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9849FFC-169B-4414-8FD3-0312B0B7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D85A43-AB9A-4F93-ACFB-DFBCEE02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BF5B0F-A0AE-427C-BD95-CB3050CA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9DE586-2E5C-479C-BD8C-5E9EA2F2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924B5B-19AB-4DFF-B28A-F86B8E3F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AF63C7B-2913-4DDD-9FAA-1DE19976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AACB52F-A977-4A9D-AE37-E25B9CE4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CD1B1F-C04E-40CF-A5B5-E8B06E1A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3B05412-ED07-46A5-8658-7AB6C58AE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277FE2-7677-4A0A-B1C3-80B233BE0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8F25CF-3E7A-46E4-B49E-97B77470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F28693-F432-4254-A0B5-80E412A3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514375-52EB-46B3-98A1-42464947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7AABF0-9A5C-4728-9F7A-83268E1C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9B1032-4366-4F19-8FCF-80D2679C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1F317D-86CB-4740-9D1C-01622FCC4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BA90-6908-4CFA-9780-9CD66819D9A6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8A51F7-F817-4DC3-BEDF-573366529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400807-8ADC-4D81-9C20-7D7E2624B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53FC-B75D-4269-AB47-477C0A62C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7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37" y="0"/>
            <a:ext cx="10958325" cy="306497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обучении и развитии детей»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3457" y="2197290"/>
            <a:ext cx="10958324" cy="410503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8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Инновации в работе учителя-логопеда»</a:t>
            </a:r>
          </a:p>
          <a:p>
            <a:pPr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      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Учитель – логопед 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Тихонова М.А.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6FA987-1EEB-48E0-9A28-F299A979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Симметричные рисунки или двуручное рисование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97A27F2-9830-4ED7-9BA3-C9AED678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76" y="1680193"/>
            <a:ext cx="2469356" cy="3292475"/>
          </a:xfrm>
          <a:prstGeom prst="roundRect">
            <a:avLst/>
          </a:prstGeom>
        </p:spPr>
      </p:pic>
      <p:pic>
        <p:nvPicPr>
          <p:cNvPr id="7" name="Рисунок 6" descr="Изображение выглядит как текст, стол, мальчик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D62A9EB-0794-4423-9803-9CEF2E24C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919" y="4180615"/>
            <a:ext cx="3776840" cy="2254974"/>
          </a:xfrm>
          <a:prstGeom prst="roundRect">
            <a:avLst/>
          </a:prstGeom>
        </p:spPr>
      </p:pic>
      <p:pic>
        <p:nvPicPr>
          <p:cNvPr id="9" name="Рисунок 8" descr="Изображение выглядит как текст, канцелярские товары, карандаш, визит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A7AF502-A1BA-4CD8-B7B2-487BEB107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404" y="2060380"/>
            <a:ext cx="3649651" cy="2737239"/>
          </a:xfrm>
          <a:prstGeom prst="roundRect">
            <a:avLst/>
          </a:prstGeom>
        </p:spPr>
      </p:pic>
      <p:pic>
        <p:nvPicPr>
          <p:cNvPr id="11" name="Рисунок 10" descr="Изображение выглядит как текст, сидит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70EF36E-68AE-4EA2-B189-E37A48B8E2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548" y="1617848"/>
            <a:ext cx="3301442" cy="24760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Фоны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F0F202-9F57-4B3E-BF79-2BCA27CD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286"/>
            <a:ext cx="10515600" cy="7596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Нейродорожки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sun9-26.userapi.com/impg/eVn5R40-fERfJApDxuZG2A35Rt7TP_NatxAMgQ/Y2kYQyvsJUw.jpg?size=807x556&amp;quality=95&amp;sign=d82ec12de1caff5bb713eac021ec6f07&amp;c_uniq_tag=sPc7QhM4FRG59EOYg-neD2cmo8wazZ5hRiM_Bb9sPzI&amp;type=alb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19" y="987362"/>
            <a:ext cx="4192172" cy="2888287"/>
          </a:xfrm>
          <a:prstGeom prst="rect">
            <a:avLst/>
          </a:prstGeom>
          <a:noFill/>
        </p:spPr>
      </p:pic>
      <p:pic>
        <p:nvPicPr>
          <p:cNvPr id="2054" name="Picture 6" descr="https://i.pinimg.com/736x/1b/80/e9/1b80e91be9744aad6c216c9329d11f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8062" y="1039871"/>
            <a:ext cx="3895920" cy="2751495"/>
          </a:xfrm>
          <a:prstGeom prst="rect">
            <a:avLst/>
          </a:prstGeom>
          <a:noFill/>
        </p:spPr>
      </p:pic>
      <p:pic>
        <p:nvPicPr>
          <p:cNvPr id="2056" name="Picture 8" descr="https://fsd.multiurok.ru/html/2024/02/20/s_65d44e96aabb3/php9ObeAp_Kartoteka-nejrozaryadki_html_ef5bc502624057d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206" y="3777197"/>
            <a:ext cx="3938123" cy="2883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6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77CF1F-7FD3-4AF1-93E2-B86D1B19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5"/>
            <a:ext cx="1148541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Игры с пальчиками «Колечко», «Веселый карандаш»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D8AED84-964D-4C27-8508-9ED244632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969" y="1369064"/>
            <a:ext cx="2842776" cy="3790369"/>
          </a:xfrm>
          <a:prstGeom prst="round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52F6D72-4AA4-4836-B960-63BF36302D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72" y="1335791"/>
            <a:ext cx="2919845" cy="3893127"/>
          </a:xfrm>
          <a:prstGeom prst="roundRect">
            <a:avLst/>
          </a:prstGeom>
        </p:spPr>
      </p:pic>
      <p:pic>
        <p:nvPicPr>
          <p:cNvPr id="6" name="Объект 4" descr="Изображение выглядит как мальчик, человек, ребено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625ADF8-6692-4528-A046-9D61C4341A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03" y="2921177"/>
            <a:ext cx="2576944" cy="3435927"/>
          </a:xfrm>
          <a:prstGeom prst="roundRect">
            <a:avLst/>
          </a:prstGeom>
        </p:spPr>
      </p:pic>
      <p:pic>
        <p:nvPicPr>
          <p:cNvPr id="4098" name="Picture 2" descr="H:\Зона сем ноябрь 21\IMG20211119121852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6905" y="2655598"/>
            <a:ext cx="2727366" cy="378284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0E43D-007C-4650-96F9-CDC2B3F6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Веселые  ладошки и следы.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Зона сем ноябрь 21\IMG20211119124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731" y="1350702"/>
            <a:ext cx="4315827" cy="2841895"/>
          </a:xfrm>
          <a:prstGeom prst="roundRect">
            <a:avLst/>
          </a:prstGeom>
          <a:noFill/>
        </p:spPr>
      </p:pic>
      <p:pic>
        <p:nvPicPr>
          <p:cNvPr id="9218" name="Picture 2" descr="http://otlichniktk.ru/uploads/product/14874/imag14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32" y="970671"/>
            <a:ext cx="2585747" cy="5241234"/>
          </a:xfrm>
          <a:prstGeom prst="rect">
            <a:avLst/>
          </a:prstGeom>
          <a:noFill/>
        </p:spPr>
      </p:pic>
      <p:pic>
        <p:nvPicPr>
          <p:cNvPr id="9220" name="Picture 4" descr="https://i.mycdn.me/getVideoPreview?id=1583973731055&amp;idx=7&amp;type=39&amp;tkn=ZrDZdW4-lWdoDy--NC3Pt_VhQCY&amp;fn=vid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2639" y="3784209"/>
            <a:ext cx="4458628" cy="281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16FCF-5204-45B0-92EC-60F6F83A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Кулак – ребро – ладонь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www.detkipodelki.ru/upload/027/u2754/3/1/31ff30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734" y="1723560"/>
            <a:ext cx="8568276" cy="4812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CDFAEA-E81D-481D-A7D5-A1664DF2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436098"/>
            <a:ext cx="10908323" cy="209608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Игры с мячами различной фактуры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перекладывание (перекатывание) из правой руки в левую;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передача соседу и наоборот;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перекрёстные движения (правая рука сверху, затем левая);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броски вниз двумя руками, вверх двумя руками;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броски вниз правой, левой рукой, используя разные виды захвата при броске ловле мяча.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https://www.lekarnamackovec.si/wp-content/uploads/sensy-zoga-jezek-20-cm-rumena-1-zog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14" y="2365549"/>
            <a:ext cx="3392101" cy="2544076"/>
          </a:xfrm>
          <a:prstGeom prst="rect">
            <a:avLst/>
          </a:prstGeom>
          <a:noFill/>
        </p:spPr>
      </p:pic>
      <p:pic>
        <p:nvPicPr>
          <p:cNvPr id="7172" name="Picture 4" descr="https://goods-photos.static1-sima-land.com/items/2389961/3/700-n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410" y="2370407"/>
            <a:ext cx="3045656" cy="3045656"/>
          </a:xfrm>
          <a:prstGeom prst="rect">
            <a:avLst/>
          </a:prstGeom>
          <a:noFill/>
        </p:spPr>
      </p:pic>
      <p:pic>
        <p:nvPicPr>
          <p:cNvPr id="7174" name="Picture 6" descr="https://s1.topchina.guru/item_image_plitka/ae01.alicdn.com/kf/HTB1IIlFlAZmBKNjSZPiq6xFNVXa0/-.jpg_640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1260" y="2440745"/>
            <a:ext cx="3073790" cy="3073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7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CDFAEA-E81D-481D-A7D5-A1664DF2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436098"/>
            <a:ext cx="10908323" cy="209608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https://mtdata.ru/u3/photoF333/20584424686-0/original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90" y="2174562"/>
            <a:ext cx="4585648" cy="3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pa03.ru/images/detailed/18/su-djok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574" y="2275648"/>
            <a:ext cx="5007223" cy="33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2574" y="6728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мячиками Су-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91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18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Нейроупражнения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с пальчиками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(жесты)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gas-kvas.com/grafic/uploads/posts/2023-10/1696421168_gas-kvas-com-p-kartinki-dlya-palchikovoi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985" y="1746305"/>
            <a:ext cx="7497249" cy="482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73" y="267287"/>
            <a:ext cx="11211950" cy="14234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Придумывая различные новинки, для их изготовления подключаю педагогов  и родителей наших воспитанников. Таким образом внедряем проектную деятельность и осуществляем преемственность ДОУ и семьи.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torinka.com.ua/storage/source/9/GQ0h9rEk6CziWBTrSCvxSXh0Ly0YgyBx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84" y="1772529"/>
            <a:ext cx="2861627" cy="18991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6438" y="3601329"/>
            <a:ext cx="29964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ПОП-ИТ: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Автоматизация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звуков,отработка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слоговой структуры слов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balttkani.ru/wa-data/public/shop/products/61/32/793261/images/96991/96991.750x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920" y="1716259"/>
            <a:ext cx="2452384" cy="20116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3870" y="3727938"/>
            <a:ext cx="3086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Помпоны: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цвета,счет,автоматизация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avatars.mds.yandex.net/get-mpic/5210364/img_id2299835046423390374.jpeg/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286" y="1526345"/>
            <a:ext cx="2306271" cy="230627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72997" y="3868615"/>
            <a:ext cx="2236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Таблетница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временные и пространственные отношения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s://static.tildacdn.com/tild3964-3834-4264-b432-356331356362/__2023-04-21__13041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141" y="4065098"/>
            <a:ext cx="2836228" cy="201214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25748" y="6231988"/>
            <a:ext cx="289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ЛЕГО: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анализ слов, предложений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 descr="C:\Users\Lenovo\Downloads\Screenshot_20240402-212420~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368" y="3277772"/>
            <a:ext cx="2584820" cy="33973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697415" y="5584874"/>
            <a:ext cx="3559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Нейродорожки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подгрупповых занятий, выполненные на обоях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054745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«Создавайте идеи и развивайте их, 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тогда вас можно будет назвать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современным педагогом» </a:t>
            </a:r>
          </a:p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профессор Е.Н. Смирнов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1" y="337626"/>
            <a:ext cx="6379424" cy="457875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речевыми нарушениями часто бывают с неустойчивой психикой, у них наблюдаются нестабильное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состояние, пониженная работоспособность и быстрая утомляемость. Использование в логопедической практике инновационных технологий служит эффективным дополнением к общепринятым и наиболее популярным классическим методикам.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Единство мозга складывается из согласованной деятельности двух его полушарий, тесно связанных между собой системой нервных волокон. Благодаря межполушарным взаимодействиям осуществляется передача информации из одного полушария в другое, обеспечивается целостность и координация работы мозга.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/>
          </a:p>
        </p:txBody>
      </p:sp>
      <p:pic>
        <p:nvPicPr>
          <p:cNvPr id="5" name="Picture 2" descr="https://sun9-34.userapi.com/impg/dSFufDBytiroFSqddrleeqohZef1lnaFraJQCQ/tSHVCe2D1DU.jpg?size=960x720&amp;quality=96&amp;sign=b62f8480a35fc96d064bac93a657c551&amp;c_uniq_tag=v-L-FWy47l16duOdFTIMJWSsCB2PD-_yEBT0IqLNAdc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406" y="3277590"/>
            <a:ext cx="3996403" cy="2997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49A65F-62AA-49F9-B6DD-6E2161FC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5681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65" y="365125"/>
            <a:ext cx="11211951" cy="12245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 последним данным неврологов для успешного обучения важно не лечение, а именно обучение (вижу, слышу, чувствую).Т.е. в работу с детьми с ОВЗ надо включать как можно больше анализаторов одновременно.</a:t>
            </a:r>
          </a:p>
        </p:txBody>
      </p:sp>
      <p:pic>
        <p:nvPicPr>
          <p:cNvPr id="35842" name="Picture 2" descr="https://sun9-2.userapi.com/impf/EPE3FssH1_lJ-v0wSSorxoEllLDOAiUfoE-EDA/8mp9nUUN6q0.jpg?size=800x595&amp;quality=96&amp;sign=3f84bb7e965facfcba5b5aac5d790d23&amp;c_uniq_tag=cM9Zm_odj61hUMG9pPz9yoCSIROh5TXP904Ao8QDgUQ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67" y="1710047"/>
            <a:ext cx="4299893" cy="31980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2864" y="1785576"/>
            <a:ext cx="5809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мозга ребенка любое движение отзывается образованием каскада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нейронных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связей между полушариями, отделами мозга. Повышается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улучшается мыслительная деятельность, память, внимание, речь. Облегчается процесс обучения чтению и письму.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22" y="332509"/>
            <a:ext cx="11507372" cy="569421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Нейропсихологические упражнения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)−это эффективная методика, позволяющая без использования медикаментов, помочь детям при нескольких видах нарушений.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упражнений способствует преодолению и коррекции имеющихся у детей нарушений: интеллектуальных, речевых, двигательных, поведенческих расстройств, способствует созданию базы для успешного преодоления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психоречевых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нарушений, даёт возможность логопедам более качественно вести свою работу.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Не остаются в стороне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такие  как: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нейроскакалка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нейровосьмерка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балансиры, развивающие  межполушарные связи, скорость реакции, способность к быстрому переключению внимания. Тренажеры развивают способность удерживать в голове и выполнять несколько действий одновременно, согласовывая их в общем ритме. При этом мозг насыщается кислородом, поднимается энергетический тонус, улучшается концентрация внимания и скорость переключения мыслительных процессов.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317" y="422032"/>
            <a:ext cx="10733649" cy="56270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Предложенные нейропсихологические игры и приёмы, я использую в работе с детьми на индивидуальных, подгрупповых и фронтальных занятиях, в режимных моментах. Тем самым решаю сразу несколько коррекционных задач: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автоматизирую и дифференцирую звуки,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обогащаю словарный запас,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совершенствую грамматический строй,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слоговую структуру речи;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развиваю память, внимание, мышление;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улучшаем физические показатели.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A2325-DFFC-4E85-82B9-8438ADF4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5"/>
            <a:ext cx="1179021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Автоматизация звуков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использованием игрушки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Поп-Ит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E6C6B96-4ED2-4C73-87C2-F2CBD5CD0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37" y="2196311"/>
            <a:ext cx="3262859" cy="2447144"/>
          </a:xfrm>
          <a:prstGeom prst="roundRect">
            <a:avLst/>
          </a:prstGeom>
        </p:spPr>
      </p:pic>
      <p:pic>
        <p:nvPicPr>
          <p:cNvPr id="13" name="Рисунок 12" descr="Изображение выглядит как текст, внутренний, стол, малень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6B400F9-816C-4D7A-98C1-3EB68965C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885" y="2435835"/>
            <a:ext cx="3176254" cy="2382191"/>
          </a:xfrm>
          <a:prstGeom prst="roundRect">
            <a:avLst/>
          </a:prstGeom>
        </p:spPr>
      </p:pic>
      <p:pic>
        <p:nvPicPr>
          <p:cNvPr id="15" name="Рисунок 14" descr="Изображение выглядит как человек, сиди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F6BB0AD-C432-4BFA-9B18-6941FD4E14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27" y="2196311"/>
            <a:ext cx="2540304" cy="3387072"/>
          </a:xfrm>
          <a:prstGeom prst="round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A1A0D9-8489-4C48-A5ED-5B21418F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Камешки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Изображение выглядит как текст, аксессуар, футляр&#10;&#10;Автоматически созданное описание">
            <a:extLst>
              <a:ext uri="{FF2B5EF4-FFF2-40B4-BE49-F238E27FC236}">
                <a16:creationId xmlns="" xmlns:a16="http://schemas.microsoft.com/office/drawing/2014/main" id="{C097B409-B950-486E-8746-AA975E3EF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694" y="1583308"/>
            <a:ext cx="2768538" cy="3691383"/>
          </a:xfrm>
          <a:prstGeom prst="roundRect">
            <a:avLst/>
          </a:prstGeom>
        </p:spPr>
      </p:pic>
      <p:pic>
        <p:nvPicPr>
          <p:cNvPr id="7" name="Рисунок 6" descr="Изображение выглядит как сидит, пол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D29867B-6FD6-47EA-9E3C-AB9B7D8F19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12" y="1656467"/>
            <a:ext cx="3435928" cy="2576946"/>
          </a:xfrm>
          <a:prstGeom prst="roundRect">
            <a:avLst/>
          </a:prstGeom>
        </p:spPr>
      </p:pic>
      <p:pic>
        <p:nvPicPr>
          <p:cNvPr id="11" name="Рисунок 10" descr="Изображение выглядит как человек, сиди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CD8342E-20D8-4698-B302-490C879D19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724" y="1656467"/>
            <a:ext cx="3740729" cy="28055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6E118F-2FDC-41F7-B04C-B5C0E8D1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1155469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Нейродорожки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– имеют различную текстуру: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мягкие вязаные, колючие, шершавые…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16760A2-5854-45F2-B4E7-D8A42DB6C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898" y="1587651"/>
            <a:ext cx="3105489" cy="3682698"/>
          </a:xfrm>
          <a:prstGeom prst="roundRect">
            <a:avLst/>
          </a:prstGeom>
        </p:spPr>
      </p:pic>
      <p:pic>
        <p:nvPicPr>
          <p:cNvPr id="9" name="Рисунок 8" descr="Изображение выглядит как человек, девочка, молод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90B19D8-C6F0-4E8F-B45E-5E5216ADC9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63" y="1669236"/>
            <a:ext cx="4692703" cy="35195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ны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AEE009-81B3-4887-9CC8-CFCEC456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Игра «Топ – хлоп – шлеп»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ownloads\yaMN7wxdk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300" y="1330077"/>
            <a:ext cx="3775167" cy="4914783"/>
          </a:xfrm>
          <a:prstGeom prst="rect">
            <a:avLst/>
          </a:prstGeom>
          <a:noFill/>
        </p:spPr>
      </p:pic>
      <p:pic>
        <p:nvPicPr>
          <p:cNvPr id="1027" name="Picture 3" descr="C:\Users\Lenovo\Downloads\W8pz2md8m9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164" y="1270242"/>
            <a:ext cx="3715657" cy="497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08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561</TotalTime>
  <Words>213</Words>
  <Application>Microsoft Office PowerPoint</Application>
  <PresentationFormat>Произвольный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«Нейроигры в обучении и развитии детей»</vt:lpstr>
      <vt:lpstr>Презентация PowerPoint</vt:lpstr>
      <vt:lpstr>    По последним данным неврологов для успешного обучения важно не лечение, а именно обучение (вижу, слышу, чувствую).Т.е. в работу с детьми с ОВЗ надо включать как можно больше анализаторов одновременно.</vt:lpstr>
      <vt:lpstr>Презентация PowerPoint</vt:lpstr>
      <vt:lpstr>Презентация PowerPoint</vt:lpstr>
      <vt:lpstr>Автоматизация звуков  с использованием игрушки Поп-Ит</vt:lpstr>
      <vt:lpstr>Камешки Марблс</vt:lpstr>
      <vt:lpstr>Нейродорожки – имеют различную текстуру:  мягкие вязаные, колючие, шершавые…</vt:lpstr>
      <vt:lpstr>Игра «Топ – хлоп – шлеп»</vt:lpstr>
      <vt:lpstr>Симметричные рисунки или двуручное рисование </vt:lpstr>
      <vt:lpstr>Нейродорожки</vt:lpstr>
      <vt:lpstr>Игры с пальчиками «Колечко», «Веселый карандаш»</vt:lpstr>
      <vt:lpstr>Веселые  ладошки и следы.</vt:lpstr>
      <vt:lpstr>Кулак – ребро – ладонь (кинезиологические упражнения) </vt:lpstr>
      <vt:lpstr>                       Игры с мячами различной фактуры – перекладывание (перекатывание) из правой руки в левую;  – передача соседу и наоборот;   – перекрёстные движения (правая рука сверху, затем левая);   – броски вниз двумя руками, вверх двумя руками;  – броски вниз правой, левой рукой, используя разные виды захвата при броске ловле мяча. </vt:lpstr>
      <vt:lpstr>                        </vt:lpstr>
      <vt:lpstr>Нейроупражнения с пальчиками (жесты)</vt:lpstr>
      <vt:lpstr>Придумывая различные новинки, для их изготовления подключаю педагогов  и родителей наших воспитанников. Таким образом внедряем проектную деятельность и осуществляем преемственность ДОУ и семьи.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Леонидовна</dc:creator>
  <cp:lastModifiedBy>Александр</cp:lastModifiedBy>
  <cp:revision>54</cp:revision>
  <dcterms:created xsi:type="dcterms:W3CDTF">2021-11-18T18:08:11Z</dcterms:created>
  <dcterms:modified xsi:type="dcterms:W3CDTF">2025-05-19T08:48:33Z</dcterms:modified>
</cp:coreProperties>
</file>