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8" r:id="rId23"/>
    <p:sldId id="277" r:id="rId24"/>
    <p:sldId id="280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FEEBE-6E2F-6427-6EC4-8D2193AD0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C6830C-C7DD-BA78-D44A-094C78DAE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5992D-7226-BD1F-CFCA-AE9E22C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05046-3319-3FBD-F2A4-97AE3408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93235-1C50-375D-37FD-C031FB4F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4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DC585-6A32-DB71-8655-17BBB4D6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0449DE-19FB-5E60-0F76-7C4F60B15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67347-90C2-4711-0314-F06D1D1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35EDD-BCFC-4EA0-545F-E556B604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187CB-3047-797D-3950-3D3C5F56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9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8876D7-FE1D-F61F-731C-DE6772D02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28816-7427-6D7A-3149-FD1D6E12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B2280-BA38-F3B5-9E57-9239E1CA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2F52B-9144-16DC-DC67-223A2B6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CA0CF-16AD-6442-FC2F-20ABDC77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0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A4A7-94AE-E811-53E5-3161F12E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349A1-9D83-821E-6B1D-96ACD4717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13C36-8A4E-D5CF-E24F-17529959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99BDC-6AF5-BD1D-EE97-34C82639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6FC40-F74F-FD3A-8D04-ED6B3525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4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88EAC-AC7B-F745-7850-FD159202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E04781-CBAB-0D68-CD83-98C74D322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FBF73-F2D6-6C82-C0B4-2EAF1881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8A8E-1286-DE8E-C4B0-A75A02DB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ED9F1-558C-F69E-83D8-F85A8B2B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52C58-CF70-9AE8-03A0-2484B1A8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6FDB0-A7AD-E0E9-F993-E4EDAE22E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B174FA-14AD-1255-FEE9-DE72F9E8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80D5B1-0DFA-4E29-86F4-20ED2ADE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07A190-3948-E543-3896-1F24F16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B05714-3074-0396-D18F-CF3A3232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0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E0408-B758-216C-F374-100A2A0B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CA85F-1F3E-A9EE-7D72-73E2CDDA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ECAF4-FE94-3CDA-C9BD-E4BFCF02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85FD96-C10B-5572-3349-5C0692605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B1E073-68C0-4BDE-2BED-16157928D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26A273-9660-7ADE-2A84-5709D9A3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0852E-F6BD-BF42-61EB-E0F2463A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EE92D7-6C42-7197-B7DC-DE211BD2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D8561-67CF-334E-3FBA-5C0EC4D4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CB381-FC3E-2E0D-29B1-13CC1593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CE59F2-F4DB-E3AE-91BA-572D6464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0329C7-3F2E-2C03-83C4-69E6D055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9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5F5A70-0BB0-A6DB-F4C8-EE124CF4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4668D9-B3FF-11B7-F885-11C8726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F4A21D-23B7-E3D2-027A-9C8E400C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3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D063E-FAD1-F45D-C1F0-D255A3D8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C717F-C141-6386-08B8-142BB74A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C37B0-E6B2-EE5E-9B4E-6BB5CF46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78739-DBE8-B746-C0B8-4AE74737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B3A770-DAB0-8096-24E5-DD33106B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A34A1-07CF-88D6-933D-0DB81714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8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733F-6C68-E03E-92AE-29920986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7C80FF-07E0-032D-12CF-37EDDC90A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DF47B1-CD6E-59B0-ED36-3C86926C9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73F58-49C8-5DA7-6664-288C0806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9C724A-9472-0D9C-0895-9846649E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DE6CB-3CC7-73EC-DE92-704FAC30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6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FD0DE-F790-32EC-822B-3A0B88A8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DAE59-5494-EFEA-ECE9-80B25DDE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A4F5D-2A8C-C986-E973-D5F74985B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AF2B9-5F57-42EC-91F8-5ACFA2B7CB21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59F7C-460F-CE16-0343-460498E7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E5891-1323-FCC9-BEF4-DED8235AC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273219-3826-4645-AD5D-8D42B584A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0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7E55B-4BBE-C256-6BD3-5719B996C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98" y="138348"/>
            <a:ext cx="5424979" cy="3957637"/>
          </a:xfrm>
        </p:spPr>
        <p:txBody>
          <a:bodyPr anchor="b">
            <a:normAutofit/>
          </a:bodyPr>
          <a:lstStyle/>
          <a:p>
            <a:pPr algn="l"/>
            <a:r>
              <a:rPr lang="ru-RU" sz="8000"/>
              <a:t>Задание </a:t>
            </a:r>
            <a:br>
              <a:rPr lang="ru-RU" sz="8000"/>
            </a:br>
            <a:r>
              <a:rPr lang="ru-RU" sz="8000"/>
              <a:t>«Домино»</a:t>
            </a:r>
            <a:endParaRPr lang="ru-RU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05FBF5-9697-5D42-6126-064FD9CF5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249468" cy="1555310"/>
          </a:xfrm>
        </p:spPr>
        <p:txBody>
          <a:bodyPr>
            <a:normAutofit/>
          </a:bodyPr>
          <a:lstStyle/>
          <a:p>
            <a:pPr algn="l"/>
            <a:r>
              <a:rPr lang="ru-RU" sz="1000" b="0" i="0">
                <a:effectLst/>
                <a:latin typeface="-apple-system"/>
              </a:rPr>
              <a:t>Посмотри на домино с цифрами. Покажи соответствующее количество пальцев, следуя правилу: правая сторона домино - правая рука, левая сторона домино левая рука. Вначале покажи все цифры, расположенные справа, правой рукой.</a:t>
            </a:r>
            <a:br>
              <a:rPr lang="ru-RU" sz="1000"/>
            </a:br>
            <a:r>
              <a:rPr lang="ru-RU" sz="1000" b="0" i="0">
                <a:effectLst/>
                <a:latin typeface="-apple-system"/>
              </a:rPr>
              <a:t>Потом покажи все цифры, расположенные слева, левой рукой. А затем покажи . цифры, указанные на домино, обеими руками одновременно. (То есть вначале покажи правой рукой 2, 4, 1, 3 пальца и т. д. Потом левой рукой - 3, 5, 3, 5 пальцев и т. д. А затем обеими руками: правой - 2, левой - 3; правой - 4, левой - 5 пальцев и т. д.).</a:t>
            </a:r>
            <a:endParaRPr lang="ru-RU" sz="1000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4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AA01A-1F0A-199F-D720-8D138CF5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8C62EA-45CB-1AA2-4E2E-ADCCE19E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88124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0CB93801-6CAD-6A4C-62B7-466AB1941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618C1-BDE4-E85F-2B4A-F02FFCE8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0686530-0E3B-BD3C-D1A1-5EC93680D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72677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F97CAD9A-00D8-65C6-94A0-7BCA31FED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09BF2-DBF5-31C6-CCE9-E17D5A22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CB43CB1-087C-CF6B-4019-9FA00B38C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80742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B8C46359-A7F3-8D0E-1586-8FD38E1B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5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479C2-1960-8973-5D90-D610326BC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6" y="534289"/>
            <a:ext cx="8165593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8000" dirty="0" err="1"/>
              <a:t>Задание</a:t>
            </a:r>
            <a:r>
              <a:rPr lang="en-US" sz="8000" dirty="0"/>
              <a:t>: «</a:t>
            </a:r>
            <a:r>
              <a:rPr lang="en-US" sz="8000" dirty="0" err="1"/>
              <a:t>Летучая</a:t>
            </a:r>
            <a:r>
              <a:rPr lang="ru-RU" sz="8000" dirty="0"/>
              <a:t> </a:t>
            </a:r>
            <a:r>
              <a:rPr lang="en-US" sz="8000" dirty="0" err="1"/>
              <a:t>мышь</a:t>
            </a:r>
            <a:r>
              <a:rPr lang="en-US" sz="8000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813C0A-FA1A-9B9B-B618-C00F36FC6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1600" dirty="0"/>
            </a:br>
            <a:r>
              <a:rPr lang="en-US" sz="1600" b="0" i="0" dirty="0" err="1">
                <a:effectLst/>
              </a:rPr>
              <a:t>Посмотри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картинку</a:t>
            </a:r>
            <a:r>
              <a:rPr lang="en-US" sz="1600" b="0" i="0" dirty="0">
                <a:effectLst/>
              </a:rPr>
              <a:t>. </a:t>
            </a:r>
            <a:r>
              <a:rPr lang="en-US" sz="1600" b="0" i="0" dirty="0" err="1">
                <a:effectLst/>
              </a:rPr>
              <a:t>Проследи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глазами</a:t>
            </a:r>
            <a:r>
              <a:rPr lang="en-US" sz="1600" b="0" i="0" dirty="0">
                <a:effectLst/>
              </a:rPr>
              <a:t> и </a:t>
            </a:r>
            <a:r>
              <a:rPr lang="en-US" sz="1600" b="0" i="0" dirty="0" err="1">
                <a:effectLst/>
              </a:rPr>
              <a:t>скажи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где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окажется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летучая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мышь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если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она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будет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двигаться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схеме</a:t>
            </a:r>
            <a:r>
              <a:rPr lang="en-US" sz="1600" b="0" i="0" dirty="0">
                <a:effectLst/>
              </a:rPr>
              <a:t>. (</a:t>
            </a:r>
            <a:r>
              <a:rPr lang="en-US" sz="1600" b="0" i="0" dirty="0" err="1">
                <a:effectLst/>
              </a:rPr>
              <a:t>Прочитав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или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выслушав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серию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передвижений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схеме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постарайся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запомнить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её</a:t>
            </a:r>
            <a:r>
              <a:rPr lang="en-US" sz="1600" b="0" i="0" dirty="0">
                <a:effectLst/>
              </a:rPr>
              <a:t> с </a:t>
            </a:r>
            <a:r>
              <a:rPr lang="en-US" sz="1600" b="0" i="0" dirty="0" err="1">
                <a:effectLst/>
              </a:rPr>
              <a:t>первого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раза</a:t>
            </a:r>
            <a:r>
              <a:rPr lang="en-US" sz="1600" b="0" i="0" dirty="0">
                <a:effectLst/>
              </a:rPr>
              <a:t>.)</a:t>
            </a:r>
            <a:br>
              <a:rPr lang="en-US" sz="1600" dirty="0"/>
            </a:br>
            <a:r>
              <a:rPr lang="en-US" sz="1600" b="0" i="0" dirty="0" err="1">
                <a:effectLst/>
              </a:rPr>
              <a:t>Схема</a:t>
            </a:r>
            <a:r>
              <a:rPr lang="en-US" sz="1600" b="0" i="0" dirty="0">
                <a:effectLst/>
              </a:rPr>
              <a:t> 1</a:t>
            </a:r>
            <a:br>
              <a:rPr lang="en-US" sz="1600" dirty="0"/>
            </a:br>
            <a:r>
              <a:rPr lang="en-US" sz="1600" b="0" i="0" dirty="0" err="1">
                <a:effectLst/>
              </a:rPr>
              <a:t>От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красного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кружочка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вверх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налево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вниз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вниз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направо</a:t>
            </a:r>
            <a:r>
              <a:rPr lang="en-US" sz="1600" b="0" i="0" dirty="0">
                <a:effectLst/>
              </a:rPr>
              <a:t>.</a:t>
            </a:r>
            <a:br>
              <a:rPr lang="en-US" sz="1600" dirty="0"/>
            </a:br>
            <a:r>
              <a:rPr lang="en-US" sz="1600" b="0" i="0" dirty="0" err="1">
                <a:effectLst/>
              </a:rPr>
              <a:t>Схема</a:t>
            </a:r>
            <a:r>
              <a:rPr lang="en-US" sz="1600" b="0" i="0" dirty="0">
                <a:effectLst/>
              </a:rPr>
              <a:t> 2</a:t>
            </a:r>
            <a:br>
              <a:rPr lang="en-US" sz="1600" dirty="0"/>
            </a:br>
            <a:r>
              <a:rPr lang="en-US" sz="1600" b="0" i="0" dirty="0" err="1">
                <a:effectLst/>
              </a:rPr>
              <a:t>От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синего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кружочка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вверх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налево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вниз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налево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вверх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направо</a:t>
            </a:r>
            <a:r>
              <a:rPr lang="en-US" sz="1600" b="0" i="0" dirty="0">
                <a:effectLst/>
              </a:rPr>
              <a:t>.</a:t>
            </a:r>
            <a:br>
              <a:rPr lang="en-US" sz="1600" dirty="0"/>
            </a:br>
            <a:r>
              <a:rPr lang="en-US" sz="1600" b="0" i="0" dirty="0" err="1">
                <a:effectLst/>
              </a:rPr>
              <a:t>Схема</a:t>
            </a:r>
            <a:r>
              <a:rPr lang="en-US" sz="1600" b="0" i="0" dirty="0">
                <a:effectLst/>
              </a:rPr>
              <a:t> 3</a:t>
            </a:r>
            <a:br>
              <a:rPr lang="en-US" sz="1600" dirty="0"/>
            </a:br>
            <a:r>
              <a:rPr lang="en-US" sz="1600" b="0" i="0" dirty="0" err="1">
                <a:effectLst/>
              </a:rPr>
              <a:t>От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зелёного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кружочка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вниз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направо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направо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вверх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налево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вверх</a:t>
            </a:r>
            <a:r>
              <a:rPr lang="en-US" sz="1600" b="0" i="0" dirty="0">
                <a:effectLst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928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CC2AEC-C5D5-757C-BC2B-E455D0915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9" t="14276" r="2421" b="13342"/>
          <a:stretch/>
        </p:blipFill>
        <p:spPr bwMode="auto">
          <a:xfrm rot="16200000">
            <a:off x="3060235" y="198936"/>
            <a:ext cx="6293417" cy="64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Летучие мыши со сплошной заливкой">
            <a:extLst>
              <a:ext uri="{FF2B5EF4-FFF2-40B4-BE49-F238E27FC236}">
                <a16:creationId xmlns:a16="http://schemas.microsoft.com/office/drawing/2014/main" id="{C7F5D799-C50B-867B-7D94-C890F4E16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2857"/>
          <a:stretch/>
        </p:blipFill>
        <p:spPr>
          <a:xfrm>
            <a:off x="377553" y="2258567"/>
            <a:ext cx="2048256" cy="1170432"/>
          </a:xfrm>
          <a:prstGeom prst="rect">
            <a:avLst/>
          </a:prstGeom>
        </p:spPr>
      </p:pic>
      <p:pic>
        <p:nvPicPr>
          <p:cNvPr id="8" name="Рисунок 7" descr="Итак (пчела)">
            <a:extLst>
              <a:ext uri="{FF2B5EF4-FFF2-40B4-BE49-F238E27FC236}">
                <a16:creationId xmlns:a16="http://schemas.microsoft.com/office/drawing/2014/main" id="{A59901E8-A7DB-F47B-32A5-6F35CE58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89" y="0"/>
            <a:ext cx="1858882" cy="18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CC05-3BD7-D59E-C78E-C80B02B1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0008" cy="1899912"/>
          </a:xfrm>
        </p:spPr>
        <p:txBody>
          <a:bodyPr>
            <a:noAutofit/>
          </a:bodyPr>
          <a:lstStyle/>
          <a:p>
            <a:r>
              <a:rPr lang="ru-RU" sz="8000" dirty="0"/>
              <a:t>Задание «Покажи на пальцах»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41B75-AFF8-DD9B-AC9E-BBEC7866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effectLst/>
                <a:latin typeface="-apple-system"/>
              </a:rPr>
              <a:t>Посмотри на картинку. Назови букву и одновременно покажи то количество пальцев, которое соответствует написанной рядом цифре.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155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8D1E3B-0748-557F-0276-840D4256A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7955" r="10357" b="9379"/>
          <a:stretch/>
        </p:blipFill>
        <p:spPr bwMode="auto">
          <a:xfrm rot="5400000">
            <a:off x="3036806" y="-1772077"/>
            <a:ext cx="6341914" cy="104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FB36B9-BB97-FB6C-F93C-5BCF0FB7BE6D}"/>
              </a:ext>
            </a:extLst>
          </p:cNvPr>
          <p:cNvSpPr/>
          <p:nvPr/>
        </p:nvSpPr>
        <p:spPr>
          <a:xfrm>
            <a:off x="9702801" y="5609336"/>
            <a:ext cx="1706038" cy="1164357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Г3</a:t>
            </a:r>
          </a:p>
        </p:txBody>
      </p:sp>
      <p:pic>
        <p:nvPicPr>
          <p:cNvPr id="8" name="Рисунок 7" descr="Мультипликационная bee с указателем">
            <a:extLst>
              <a:ext uri="{FF2B5EF4-FFF2-40B4-BE49-F238E27FC236}">
                <a16:creationId xmlns:a16="http://schemas.microsoft.com/office/drawing/2014/main" id="{B52D2BE2-1910-8B2A-5E6B-6C30F4F6E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65" y="5468699"/>
            <a:ext cx="1080135" cy="12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C7A93-C00E-DEEC-4830-3A24BFCB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39456" cy="1899912"/>
          </a:xfrm>
        </p:spPr>
        <p:txBody>
          <a:bodyPr>
            <a:noAutofit/>
          </a:bodyPr>
          <a:lstStyle/>
          <a:p>
            <a:r>
              <a:rPr lang="ru-RU" sz="8000" dirty="0"/>
              <a:t>Задание «Перевертыши»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FB49B-3523-BED9-16B8-F337DAB3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>
                <a:effectLst/>
                <a:latin typeface="-apple-system"/>
              </a:rPr>
              <a:t>Посмотри на страницу. Назови все цифры и буквы. Если цифра или буква написана неверно, то, называя её, одновременно хлопни в ладоши.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67988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E1A44B7-2E88-C513-FEED-8C6D7DD00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21894" r="48065" b="12408"/>
          <a:stretch/>
        </p:blipFill>
        <p:spPr bwMode="auto">
          <a:xfrm rot="5400000">
            <a:off x="3688522" y="-2408429"/>
            <a:ext cx="4814956" cy="116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В пути (пчела)">
            <a:extLst>
              <a:ext uri="{FF2B5EF4-FFF2-40B4-BE49-F238E27FC236}">
                <a16:creationId xmlns:a16="http://schemas.microsoft.com/office/drawing/2014/main" id="{99C5AF94-F581-63B4-02D5-4E36AE3B2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2213">
            <a:off x="309012" y="4829628"/>
            <a:ext cx="2013698" cy="20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CD910-6147-5F90-F734-4C89FD51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18D0C4D-D7F8-5E3E-DC79-7CA29B1B9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56" t="20113" r="10097" b="12408"/>
          <a:stretch/>
        </p:blipFill>
        <p:spPr bwMode="auto">
          <a:xfrm rot="5400000">
            <a:off x="3699885" y="-2478744"/>
            <a:ext cx="4792229" cy="116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 пути (пчела)">
            <a:extLst>
              <a:ext uri="{FF2B5EF4-FFF2-40B4-BE49-F238E27FC236}">
                <a16:creationId xmlns:a16="http://schemas.microsoft.com/office/drawing/2014/main" id="{DD9B7D48-7A65-F830-96C4-EC3A24292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2213">
            <a:off x="309012" y="4829628"/>
            <a:ext cx="2013698" cy="20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16524AF-8C53-A971-A8E5-F87097B7B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12032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F3D39F9A-C4BF-7D85-E433-E32965EB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3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833AD-8D17-2AD5-EE9E-18B68B0B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90232" cy="1899912"/>
          </a:xfrm>
        </p:spPr>
        <p:txBody>
          <a:bodyPr>
            <a:noAutofit/>
          </a:bodyPr>
          <a:lstStyle/>
          <a:p>
            <a:r>
              <a:rPr lang="ru-RU" sz="8000" dirty="0"/>
              <a:t>Задание «Счет на пальцах»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D8D064-CC89-4D1F-BE63-511883A3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>
                <a:effectLst/>
                <a:latin typeface="-apple-system"/>
              </a:rPr>
              <a:t>Посмотри, на странице написаны примеры и нарисованы кисти рук. Обрати внимание, каждый пальчик соответствует числу от 1 до 10. Соедини пальцы друг с другом в соответствии с примерами. (Например: 2 + 6 значит, что надо соединить указательный палец левой руки с большим пальцем правой руки.)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25838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EF937F-1EDC-3BBD-8797-F8D61EEE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5437" t="49239" r="14030" b="19733"/>
          <a:stretch/>
        </p:blipFill>
        <p:spPr>
          <a:xfrm>
            <a:off x="2022348" y="1117059"/>
            <a:ext cx="8147304" cy="4185348"/>
          </a:xfrm>
          <a:prstGeom prst="rect">
            <a:avLst/>
          </a:prstGeom>
        </p:spPr>
      </p:pic>
      <p:pic>
        <p:nvPicPr>
          <p:cNvPr id="5" name="Рисунок 4" descr="Счастливая мультипликационная bee">
            <a:extLst>
              <a:ext uri="{FF2B5EF4-FFF2-40B4-BE49-F238E27FC236}">
                <a16:creationId xmlns:a16="http://schemas.microsoft.com/office/drawing/2014/main" id="{542F4DE2-AFBA-0A02-D053-DEBD25389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03" y="0"/>
            <a:ext cx="2033397" cy="22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9D197-2823-61F1-7AE5-C3A8A011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6737876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/>
              <a:t>Задание</a:t>
            </a:r>
            <a:r>
              <a:rPr lang="en-US" sz="8000" dirty="0"/>
              <a:t> «</a:t>
            </a:r>
            <a:r>
              <a:rPr lang="en-US" sz="8000" dirty="0" err="1"/>
              <a:t>Части</a:t>
            </a:r>
            <a:r>
              <a:rPr lang="en-US" sz="8000" dirty="0"/>
              <a:t> </a:t>
            </a:r>
            <a:r>
              <a:rPr lang="en-US" sz="8000" dirty="0" err="1"/>
              <a:t>тела</a:t>
            </a:r>
            <a:r>
              <a:rPr lang="en-US" sz="8000" dirty="0"/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9A1B46-50A9-A5A2-41E7-F0023BBC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b="0" i="0">
                <a:solidFill>
                  <a:schemeClr val="tx1"/>
                </a:solidFill>
                <a:effectLst/>
              </a:rPr>
              <a:t>Посмотри на картинку и выполни серию действий в соответствии с цифрами: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 b="0" i="0">
                <a:solidFill>
                  <a:schemeClr val="tx1"/>
                </a:solidFill>
                <a:effectLst/>
              </a:rPr>
              <a:t>1 - стукни левой рукой, 2 - топни левой ногой, 3 - стукни правой рукой;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 b="0" i="0">
                <a:solidFill>
                  <a:schemeClr val="tx1"/>
                </a:solidFill>
                <a:effectLst/>
              </a:rPr>
              <a:t>4 - топни правой ногой. Если цифры обведены в рамку, то следует выполнить два действия одновременно.</a:t>
            </a:r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1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470838-0E34-668D-BEF1-BBE3EADBA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574" t="23599" r="7117" b="39168"/>
          <a:stretch/>
        </p:blipFill>
        <p:spPr>
          <a:xfrm>
            <a:off x="609600" y="187452"/>
            <a:ext cx="10749178" cy="6483096"/>
          </a:xfrm>
          <a:prstGeom prst="rect">
            <a:avLst/>
          </a:prstGeom>
        </p:spPr>
      </p:pic>
      <p:pic>
        <p:nvPicPr>
          <p:cNvPr id="7" name="Рисунок 6" descr="Больная пчела">
            <a:extLst>
              <a:ext uri="{FF2B5EF4-FFF2-40B4-BE49-F238E27FC236}">
                <a16:creationId xmlns:a16="http://schemas.microsoft.com/office/drawing/2014/main" id="{B79D05FE-1056-7565-DD4A-9B76CBB40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72" y="0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92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8883-F5C5-165F-36AB-C657A83A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5942348" cy="36920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000" dirty="0" err="1"/>
              <a:t>Задание</a:t>
            </a:r>
            <a:r>
              <a:rPr lang="en-US" sz="8000" dirty="0"/>
              <a:t> «</a:t>
            </a:r>
            <a:r>
              <a:rPr lang="en-US" sz="8000" dirty="0" err="1"/>
              <a:t>Счет</a:t>
            </a:r>
            <a:r>
              <a:rPr lang="en-US" sz="8000" dirty="0"/>
              <a:t> </a:t>
            </a:r>
            <a:r>
              <a:rPr lang="en-US" sz="8000" dirty="0" err="1"/>
              <a:t>на</a:t>
            </a:r>
            <a:r>
              <a:rPr lang="en-US" sz="8000" dirty="0"/>
              <a:t> </a:t>
            </a:r>
            <a:r>
              <a:rPr lang="en-US" sz="8000" dirty="0" err="1"/>
              <a:t>пальцах</a:t>
            </a:r>
            <a:r>
              <a:rPr lang="en-US" sz="8000" dirty="0"/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E91D82-8404-0471-62C6-23D06B861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229" y="4629234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b="0" i="0">
                <a:solidFill>
                  <a:schemeClr val="tx1"/>
                </a:solidFill>
                <a:effectLst/>
              </a:rPr>
              <a:t>Посмотри на картинку и покажи то количество пальцев, которое соответствует цифре.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 b="0" i="0">
                <a:solidFill>
                  <a:schemeClr val="tx1"/>
                </a:solidFill>
                <a:effectLst/>
              </a:rPr>
              <a:t>Теперь выполни это же задание, усложнив его: покажи вначале указанное количество пальцев, вычитая 1, а затем - прибавляя 1.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 b="0" i="0">
                <a:solidFill>
                  <a:schemeClr val="tx1"/>
                </a:solidFill>
                <a:effectLst/>
              </a:rPr>
              <a:t>Если при вычитании получился 0 - хлопни в ладоши.</a:t>
            </a:r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9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4A3C29-6A75-6477-CE24-8FB7822E0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39938" t="7175" r="29901"/>
          <a:stretch/>
        </p:blipFill>
        <p:spPr>
          <a:xfrm rot="15967964">
            <a:off x="3481914" y="-2641825"/>
            <a:ext cx="5155927" cy="11943700"/>
          </a:xfrm>
          <a:prstGeom prst="rect">
            <a:avLst/>
          </a:prstGeom>
        </p:spPr>
      </p:pic>
      <p:pic>
        <p:nvPicPr>
          <p:cNvPr id="5" name="Рисунок 4" descr="Кулачки (пчела)">
            <a:extLst>
              <a:ext uri="{FF2B5EF4-FFF2-40B4-BE49-F238E27FC236}">
                <a16:creationId xmlns:a16="http://schemas.microsoft.com/office/drawing/2014/main" id="{FD0925AE-EA79-FDFF-87FA-A21CA6E94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72" y="5374490"/>
            <a:ext cx="1860804" cy="18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64467-1D26-55AC-C787-3956D67B4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E97080-4905-5029-61C3-9B6B105A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05645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A4FCB5DA-E7E2-CB68-5645-BE8CAD6D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01E5C-6390-A924-94CF-61D6FE97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9C3ACA1-7937-922C-CFC7-155F528F9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6067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B99A915F-C41F-4E72-57A6-6EC2C364F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4820-F8D8-7BA5-453B-5260ACAF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1A13F5A-91C1-4D86-C6A2-46E788C95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5795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34F168D1-2687-8D98-211E-3EF219DD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E26C2-08CA-6A48-5BD3-4739005B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93D0C34-A315-1ADA-1788-23467FA2A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01179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35373FA7-AAD5-C05E-9ABD-1B7C46B0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747D3-F003-0A2B-43A5-DF3204B5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C7ED4AC-B40E-192C-968E-D9C0ED149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00381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6355CD38-4885-A5C7-79A5-77060A6DD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7D468-E831-B039-81FB-25ABB308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EA4CF5-6EEF-8294-1EC7-465B14DF6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84789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133C6337-0CE1-AE94-4F78-41FEF637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8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F9430-10D9-8131-362F-21D285042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0FA497F-2A23-A764-2EE8-16164590B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81717"/>
              </p:ext>
            </p:extLst>
          </p:nvPr>
        </p:nvGraphicFramePr>
        <p:xfrm>
          <a:off x="2032000" y="719665"/>
          <a:ext cx="801716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8582">
                  <a:extLst>
                    <a:ext uri="{9D8B030D-6E8A-4147-A177-3AD203B41FA5}">
                      <a16:colId xmlns:a16="http://schemas.microsoft.com/office/drawing/2014/main" val="3217943831"/>
                    </a:ext>
                  </a:extLst>
                </a:gridCol>
                <a:gridCol w="4008582">
                  <a:extLst>
                    <a:ext uri="{9D8B030D-6E8A-4147-A177-3AD203B41FA5}">
                      <a16:colId xmlns:a16="http://schemas.microsoft.com/office/drawing/2014/main" val="539883663"/>
                    </a:ext>
                  </a:extLst>
                </a:gridCol>
              </a:tblGrid>
              <a:tr h="4120189"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182539"/>
                  </a:ext>
                </a:extLst>
              </a:tr>
            </a:tbl>
          </a:graphicData>
        </a:graphic>
      </p:graphicFrame>
      <p:pic>
        <p:nvPicPr>
          <p:cNvPr id="4" name="Рисунок 3" descr="Скучно (пчела)">
            <a:extLst>
              <a:ext uri="{FF2B5EF4-FFF2-40B4-BE49-F238E27FC236}">
                <a16:creationId xmlns:a16="http://schemas.microsoft.com/office/drawing/2014/main" id="{0FD2A2FD-B9FF-3B2C-EBED-DD3A7685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25" y="-255273"/>
            <a:ext cx="1949875" cy="19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5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481</Words>
  <Application>Microsoft Office PowerPoint</Application>
  <PresentationFormat>Широкоэкранный</PresentationFormat>
  <Paragraphs>37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-apple-system</vt:lpstr>
      <vt:lpstr>Aptos</vt:lpstr>
      <vt:lpstr>Aptos Display</vt:lpstr>
      <vt:lpstr>Arial</vt:lpstr>
      <vt:lpstr>Calibri</vt:lpstr>
      <vt:lpstr>Тема Office</vt:lpstr>
      <vt:lpstr>Задание  «Домино»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«Летучая мышь»</vt:lpstr>
      <vt:lpstr>Презентация PowerPoint</vt:lpstr>
      <vt:lpstr>Задание «Покажи на пальцах»</vt:lpstr>
      <vt:lpstr>Презентация PowerPoint</vt:lpstr>
      <vt:lpstr>Задание «Перевертыши»</vt:lpstr>
      <vt:lpstr>Презентация PowerPoint</vt:lpstr>
      <vt:lpstr>Презентация PowerPoint</vt:lpstr>
      <vt:lpstr>Задание «Счет на пальцах»</vt:lpstr>
      <vt:lpstr>Презентация PowerPoint</vt:lpstr>
      <vt:lpstr>Задание «Части тела»</vt:lpstr>
      <vt:lpstr>Презентация PowerPoint</vt:lpstr>
      <vt:lpstr>Задание «Счет на пальцах»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Григорьева Наталья Николаевна</dc:creator>
  <cp:lastModifiedBy>Григорьева Наталья Николаевна</cp:lastModifiedBy>
  <cp:revision>1</cp:revision>
  <dcterms:created xsi:type="dcterms:W3CDTF">2025-01-20T15:58:56Z</dcterms:created>
  <dcterms:modified xsi:type="dcterms:W3CDTF">2025-01-20T17:40:55Z</dcterms:modified>
</cp:coreProperties>
</file>