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2" r:id="rId5"/>
    <p:sldId id="264" r:id="rId6"/>
    <p:sldId id="263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D8697"/>
    <a:srgbClr val="C6247A"/>
    <a:srgbClr val="C52378"/>
    <a:srgbClr val="98124D"/>
    <a:srgbClr val="853E5B"/>
    <a:srgbClr val="F94900"/>
    <a:srgbClr val="613125"/>
    <a:srgbClr val="AC187B"/>
    <a:srgbClr val="542939"/>
    <a:srgbClr val="E4EC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7.1410938497552687E-2"/>
          <c:y val="4.1295212376149026E-2"/>
          <c:w val="0.75085850556438805"/>
          <c:h val="0.812289827560507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1"/>
                <c:pt idx="0">
                  <c:v>первичный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1"/>
                <c:pt idx="0">
                  <c:v>первичный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1"/>
                <c:pt idx="0">
                  <c:v>первичный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66</c:v>
                </c:pt>
              </c:numCache>
            </c:numRef>
          </c:val>
        </c:ser>
        <c:shape val="box"/>
        <c:axId val="65647360"/>
        <c:axId val="65648128"/>
        <c:axId val="0"/>
      </c:bar3DChart>
      <c:catAx>
        <c:axId val="65647360"/>
        <c:scaling>
          <c:orientation val="minMax"/>
        </c:scaling>
        <c:axPos val="b"/>
        <c:numFmt formatCode="General" sourceLinked="1"/>
        <c:tickLblPos val="nextTo"/>
        <c:crossAx val="65648128"/>
        <c:crosses val="autoZero"/>
        <c:auto val="1"/>
        <c:lblAlgn val="ctr"/>
        <c:lblOffset val="100"/>
      </c:catAx>
      <c:valAx>
        <c:axId val="65648128"/>
        <c:scaling>
          <c:orientation val="minMax"/>
        </c:scaling>
        <c:axPos val="l"/>
        <c:majorGridlines/>
        <c:numFmt formatCode="General" sourceLinked="1"/>
        <c:tickLblPos val="nextTo"/>
        <c:crossAx val="65647360"/>
        <c:crosses val="autoZero"/>
        <c:crossBetween val="between"/>
      </c:valAx>
      <c:spPr>
        <a:noFill/>
        <a:ln w="24655">
          <a:noFill/>
        </a:ln>
      </c:spPr>
    </c:plotArea>
    <c:legend>
      <c:legendPos val="r"/>
      <c:layout>
        <c:manualLayout>
          <c:xMode val="edge"/>
          <c:yMode val="edge"/>
          <c:x val="0.74436801321933355"/>
          <c:y val="0.22140066657283006"/>
          <c:w val="0.24609303606524549"/>
          <c:h val="0.38582189542687212"/>
        </c:manualLayout>
      </c:layout>
    </c:legend>
    <c:plotVisOnly val="1"/>
    <c:dispBlanksAs val="gap"/>
  </c:chart>
  <c:txPr>
    <a:bodyPr/>
    <a:lstStyle/>
    <a:p>
      <a:pPr>
        <a:defRPr sz="1747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9C388-1BFD-4896-AFEA-04436CF07FAE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2F87-04F3-4858-8DBB-575832AD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2F87-04F3-4858-8DBB-575832AD0A7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7CC-FF82-4AB3-954E-3F5F870F32FF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D076-2DD3-4266-AEF9-ADFE87C79A3A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CE61-CF95-4DBE-B730-5393A2C84693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788-292A-4BFA-A9F6-D723E7A9B331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D009-FC33-4A24-BF73-31B92D51F99A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7CBD-503D-4E0A-AB14-C6AB8F602FBA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E934-7EF9-4719-930A-9EAF99E6AA62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AE9C-B593-4CB4-BA95-F48AD23EFC6E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604C-8D47-4139-97C0-E12EC2117F68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6BB4-E0E3-433A-A94C-D0974853451B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4C01-633D-44C0-964D-48A977CB4024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7E85-9572-4008-8E10-3344C52C555A}" type="datetime1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4014" y="1129301"/>
            <a:ext cx="7435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014" y="3536590"/>
            <a:ext cx="18473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7164" y="0"/>
            <a:ext cx="6209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501" y="1023583"/>
            <a:ext cx="75199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«Экономика:</a:t>
            </a:r>
            <a:br>
              <a:rPr lang="ru-RU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шаги»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2513" y="3630305"/>
            <a:ext cx="7246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Кудряшова Елена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Виталиевна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МОУ 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Моркинская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средняя общеобразовательная школа №6»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advTm="197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092" y="1361793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067" y="777018"/>
            <a:ext cx="602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36776" y="6356351"/>
            <a:ext cx="614149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sd.multiurok.ru/html/2020/03/02/s_5e5d2c4b4fe78/1373138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98" y="863411"/>
            <a:ext cx="8608646" cy="4749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4222" y="295423"/>
            <a:ext cx="623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ransition advTm="140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092" y="1361793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067" y="777018"/>
            <a:ext cx="602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Учитель\Desktop\Новая папка (4)\image.jpg"/>
          <p:cNvPicPr>
            <a:picLocks noChangeAspect="1" noChangeArrowheads="1"/>
          </p:cNvPicPr>
          <p:nvPr/>
        </p:nvPicPr>
        <p:blipFill>
          <a:blip r:embed="rId3"/>
          <a:srcRect l="3538" r="3734"/>
          <a:stretch>
            <a:fillRect/>
          </a:stretch>
        </p:blipFill>
        <p:spPr>
          <a:xfrm>
            <a:off x="2550946" y="818074"/>
            <a:ext cx="4067033" cy="5351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691117" y="6356351"/>
            <a:ext cx="586854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ransition advTm="179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75" y="785813"/>
            <a:ext cx="7858125" cy="8572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/>
              <a:t>«Семья, собственность, труд» </a:t>
            </a:r>
            <a:r>
              <a:rPr lang="ru-RU" sz="3200" b="1" dirty="0"/>
              <a:t>(</a:t>
            </a:r>
            <a:r>
              <a:rPr lang="ru-RU" sz="3200" b="1" dirty="0" smtClean="0"/>
              <a:t>34 </a:t>
            </a:r>
            <a:r>
              <a:rPr lang="ru-RU" sz="3200" b="1" dirty="0"/>
              <a:t>часа)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75" y="2143125"/>
            <a:ext cx="7858125" cy="8572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/>
              <a:t>«Жизнь, товары, услуги» </a:t>
            </a:r>
            <a:r>
              <a:rPr lang="ru-RU" sz="3200" b="1" dirty="0"/>
              <a:t>(</a:t>
            </a:r>
            <a:r>
              <a:rPr lang="ru-RU" sz="3200" b="1" dirty="0" smtClean="0"/>
              <a:t>35 </a:t>
            </a:r>
            <a:r>
              <a:rPr lang="ru-RU" sz="3200" b="1" dirty="0"/>
              <a:t>часа)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" y="3429000"/>
            <a:ext cx="7858125" cy="8572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/>
              <a:t>«Бюджет» </a:t>
            </a:r>
            <a:r>
              <a:rPr lang="ru-RU" sz="3200" b="1" dirty="0"/>
              <a:t>(</a:t>
            </a:r>
            <a:r>
              <a:rPr lang="ru-RU" sz="3200" b="1" dirty="0" smtClean="0"/>
              <a:t>35 </a:t>
            </a:r>
            <a:r>
              <a:rPr lang="ru-RU" sz="3200" b="1" dirty="0"/>
              <a:t>часа)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" y="4714875"/>
            <a:ext cx="7858125" cy="8572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/>
              <a:t>«Производство» </a:t>
            </a:r>
            <a:r>
              <a:rPr lang="ru-RU" sz="3200" b="1" dirty="0"/>
              <a:t>(</a:t>
            </a:r>
            <a:r>
              <a:rPr lang="ru-RU" sz="3200" b="1" dirty="0" smtClean="0"/>
              <a:t>35 </a:t>
            </a:r>
            <a:r>
              <a:rPr lang="ru-RU" sz="3200" b="1" dirty="0"/>
              <a:t>часа)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663822" y="6356351"/>
            <a:ext cx="518614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215219"/>
      </p:ext>
    </p:extLst>
  </p:cSld>
  <p:clrMapOvr>
    <a:masterClrMapping/>
  </p:clrMapOvr>
  <p:transition advTm="297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092" y="1361793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067" y="777018"/>
            <a:ext cx="602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322628" y="6356351"/>
            <a:ext cx="545909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За парто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14701"/>
          <a:stretch>
            <a:fillRect/>
          </a:stretch>
        </p:blipFill>
        <p:spPr bwMode="auto">
          <a:xfrm>
            <a:off x="4791502" y="354842"/>
            <a:ext cx="4079543" cy="302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В частной школе Ступени стартовали пректные рабо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48" y="425357"/>
            <a:ext cx="4487839" cy="3365879"/>
          </a:xfrm>
          <a:prstGeom prst="rect">
            <a:avLst/>
          </a:prstGeom>
          <a:noFill/>
        </p:spPr>
      </p:pic>
      <p:pic>
        <p:nvPicPr>
          <p:cNvPr id="11266" name="Picture 2" descr="https://severpost.ru/docs/upload/cache/w800/14450012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069" y="3441970"/>
            <a:ext cx="4495269" cy="3163546"/>
          </a:xfrm>
          <a:prstGeom prst="rect">
            <a:avLst/>
          </a:prstGeom>
          <a:noFill/>
        </p:spPr>
      </p:pic>
      <p:pic>
        <p:nvPicPr>
          <p:cNvPr id="12" name="Рисунок 11" descr="MZQA878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736099" y="3439236"/>
            <a:ext cx="4216832" cy="29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ransition advTm="4003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092" y="1361793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067" y="777018"/>
            <a:ext cx="602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04765" y="6356351"/>
            <a:ext cx="450376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type="subTitle" idx="4294967295"/>
          </p:nvPr>
        </p:nvSpPr>
        <p:spPr>
          <a:xfrm>
            <a:off x="668739" y="2470245"/>
            <a:ext cx="7847463" cy="3671248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Показать  взаимосвязь труда человека с его результатами, приложенных усилий с успешностью деятельности;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основы потребительской культуры;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активный словарь учащихся, включая в него экономические термины;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освоению новых социальных ролей — «покупатель», «потребитель»;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представление об экономике как сфере деятельности человека, связанной с проблемой удовлетворения его потребностей;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бережливость, экономность, трудолюбие, щедрость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51378" y="191068"/>
            <a:ext cx="7260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9307" y="900752"/>
            <a:ext cx="8461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09433" y="518615"/>
            <a:ext cx="8215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начальных представлений об окружающих экономических условиях жизни и деятельности людей.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4585" y="1978925"/>
            <a:ext cx="5213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1690" y="0"/>
            <a:ext cx="4394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ransition advTm="3840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092" y="1361793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067" y="777018"/>
            <a:ext cx="602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64776" y="0"/>
            <a:ext cx="7150574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Методы работы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663822" y="6356351"/>
            <a:ext cx="723330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313" y="682389"/>
            <a:ext cx="3500437" cy="107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словесный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313" y="2429301"/>
            <a:ext cx="3500437" cy="1146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наглядный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785812" y="4831307"/>
            <a:ext cx="6993411" cy="1228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Метод коллективного творчества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43125" y="3398293"/>
            <a:ext cx="4357688" cy="1173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практический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5143500" y="2565779"/>
            <a:ext cx="3500438" cy="1187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игровой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5429250" y="627798"/>
            <a:ext cx="3500438" cy="1105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поисковый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1643063" y="1665027"/>
            <a:ext cx="5726728" cy="928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исследовательский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ransition advTm="1301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092" y="1361793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067" y="777018"/>
            <a:ext cx="602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393226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6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9377" y="678975"/>
            <a:ext cx="4444623" cy="3333467"/>
          </a:xfrm>
          <a:prstGeom prst="rect">
            <a:avLst/>
          </a:prstGeom>
        </p:spPr>
      </p:pic>
      <p:pic>
        <p:nvPicPr>
          <p:cNvPr id="10" name="Рисунок 9" descr="IMG_6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3427"/>
            <a:ext cx="4749421" cy="3562066"/>
          </a:xfrm>
          <a:prstGeom prst="rect">
            <a:avLst/>
          </a:prstGeom>
        </p:spPr>
      </p:pic>
      <p:pic>
        <p:nvPicPr>
          <p:cNvPr id="11" name="Рисунок 10" descr="IMG-20210315-WA0000.jpg"/>
          <p:cNvPicPr>
            <a:picLocks noChangeAspect="1"/>
          </p:cNvPicPr>
          <p:nvPr/>
        </p:nvPicPr>
        <p:blipFill>
          <a:blip r:embed="rId5"/>
          <a:srcRect t="12671" b="21739"/>
          <a:stretch>
            <a:fillRect/>
          </a:stretch>
        </p:blipFill>
        <p:spPr>
          <a:xfrm>
            <a:off x="2766016" y="3254991"/>
            <a:ext cx="3089939" cy="36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ransition advTm="2062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092" y="1361793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067" y="777018"/>
            <a:ext cx="602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64072" y="6356351"/>
            <a:ext cx="532262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90524_1155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2137" y="511791"/>
            <a:ext cx="4558353" cy="3207224"/>
          </a:xfrm>
          <a:prstGeom prst="rect">
            <a:avLst/>
          </a:prstGeom>
        </p:spPr>
      </p:pic>
      <p:pic>
        <p:nvPicPr>
          <p:cNvPr id="12" name="Рисунок 11" descr="8XQj-Sffn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939" y="559558"/>
            <a:ext cx="3597891" cy="4797188"/>
          </a:xfrm>
          <a:prstGeom prst="rect">
            <a:avLst/>
          </a:prstGeom>
        </p:spPr>
      </p:pic>
      <p:pic>
        <p:nvPicPr>
          <p:cNvPr id="13" name="Рисунок 12" descr="dHO3xzDLvr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308" y="3404949"/>
            <a:ext cx="4148919" cy="3110069"/>
          </a:xfrm>
          <a:prstGeom prst="rect">
            <a:avLst/>
          </a:prstGeom>
        </p:spPr>
      </p:pic>
      <p:pic>
        <p:nvPicPr>
          <p:cNvPr id="14" name="Рисунок 13" descr="161569843758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170" y="3289111"/>
            <a:ext cx="4424999" cy="31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ransition advTm="2068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092" y="1361793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067" y="777018"/>
            <a:ext cx="602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393226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/>
        </p:nvGraphicFramePr>
        <p:xfrm>
          <a:off x="458788" y="1160060"/>
          <a:ext cx="7988300" cy="481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24836" y="259308"/>
            <a:ext cx="600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 экономической культуры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ransition advTm="4007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168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                      </vt:lpstr>
      <vt:lpstr>Методы работы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лена</cp:lastModifiedBy>
  <cp:revision>117</cp:revision>
  <dcterms:created xsi:type="dcterms:W3CDTF">2013-11-19T05:52:05Z</dcterms:created>
  <dcterms:modified xsi:type="dcterms:W3CDTF">2021-03-21T07:32:24Z</dcterms:modified>
</cp:coreProperties>
</file>