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6" r:id="rId3"/>
    <p:sldId id="264" r:id="rId4"/>
    <p:sldId id="257" r:id="rId5"/>
    <p:sldId id="258" r:id="rId6"/>
    <p:sldId id="270" r:id="rId7"/>
    <p:sldId id="273" r:id="rId8"/>
    <p:sldId id="259" r:id="rId9"/>
    <p:sldId id="267" r:id="rId10"/>
    <p:sldId id="274" r:id="rId11"/>
    <p:sldId id="260" r:id="rId12"/>
    <p:sldId id="269" r:id="rId13"/>
    <p:sldId id="261" r:id="rId14"/>
    <p:sldId id="268" r:id="rId15"/>
    <p:sldId id="262" r:id="rId16"/>
    <p:sldId id="272" r:id="rId17"/>
    <p:sldId id="263" r:id="rId18"/>
    <p:sldId id="271" r:id="rId19"/>
    <p:sldId id="265" r:id="rId20"/>
  </p:sldIdLst>
  <p:sldSz cx="10826750" cy="8120063" type="B4ISO"/>
  <p:notesSz cx="6888163" cy="10020300"/>
  <p:defaultTextStyle>
    <a:defPPr>
      <a:defRPr lang="ru-RU"/>
    </a:defPPr>
    <a:lvl1pPr marL="0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60"/>
  </p:normalViewPr>
  <p:slideViewPr>
    <p:cSldViewPr>
      <p:cViewPr varScale="1">
        <p:scale>
          <a:sx n="69" d="100"/>
          <a:sy n="69" d="100"/>
        </p:scale>
        <p:origin x="1560" y="72"/>
      </p:cViewPr>
      <p:guideLst>
        <p:guide orient="horz" pos="2558"/>
        <p:guide pos="34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2007" y="2522485"/>
            <a:ext cx="9202738" cy="174055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6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3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0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6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3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0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33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CBC4-DB50-4BB1-84A6-1C1F870CA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465F-5FD1-4DB3-BBD9-8DBE2B8F4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49395" y="325182"/>
            <a:ext cx="2436019" cy="692836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1338" y="325182"/>
            <a:ext cx="7127610" cy="692836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472A-4288-43A1-8AD4-5567453444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1D46-C283-4503-BDF3-A69EC3FFE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239" y="5217895"/>
            <a:ext cx="9202738" cy="161273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5239" y="3441630"/>
            <a:ext cx="9202738" cy="177626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67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34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01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69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83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00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70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338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1A65-F2CF-4999-A978-153D3AFC9E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1338" y="1894684"/>
            <a:ext cx="4781815" cy="535886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03599" y="1894684"/>
            <a:ext cx="4781815" cy="535886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3CC4-230D-4A73-8D84-50F10990E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338" y="1817617"/>
            <a:ext cx="4783694" cy="75749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727" indent="0">
              <a:buNone/>
              <a:defRPr sz="2300" b="1"/>
            </a:lvl2pPr>
            <a:lvl3pPr marL="1033455" indent="0">
              <a:buNone/>
              <a:defRPr sz="2000" b="1"/>
            </a:lvl3pPr>
            <a:lvl4pPr marL="1550182" indent="0">
              <a:buNone/>
              <a:defRPr sz="1800" b="1"/>
            </a:lvl4pPr>
            <a:lvl5pPr marL="2066910" indent="0">
              <a:buNone/>
              <a:defRPr sz="1800" b="1"/>
            </a:lvl5pPr>
            <a:lvl6pPr marL="2583637" indent="0">
              <a:buNone/>
              <a:defRPr sz="1800" b="1"/>
            </a:lvl6pPr>
            <a:lvl7pPr marL="3100365" indent="0">
              <a:buNone/>
              <a:defRPr sz="1800" b="1"/>
            </a:lvl7pPr>
            <a:lvl8pPr marL="3617092" indent="0">
              <a:buNone/>
              <a:defRPr sz="1800" b="1"/>
            </a:lvl8pPr>
            <a:lvl9pPr marL="4133820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1338" y="2575113"/>
            <a:ext cx="4783694" cy="467843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99838" y="1817617"/>
            <a:ext cx="4785574" cy="75749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727" indent="0">
              <a:buNone/>
              <a:defRPr sz="2300" b="1"/>
            </a:lvl2pPr>
            <a:lvl3pPr marL="1033455" indent="0">
              <a:buNone/>
              <a:defRPr sz="2000" b="1"/>
            </a:lvl3pPr>
            <a:lvl4pPr marL="1550182" indent="0">
              <a:buNone/>
              <a:defRPr sz="1800" b="1"/>
            </a:lvl4pPr>
            <a:lvl5pPr marL="2066910" indent="0">
              <a:buNone/>
              <a:defRPr sz="1800" b="1"/>
            </a:lvl5pPr>
            <a:lvl6pPr marL="2583637" indent="0">
              <a:buNone/>
              <a:defRPr sz="1800" b="1"/>
            </a:lvl6pPr>
            <a:lvl7pPr marL="3100365" indent="0">
              <a:buNone/>
              <a:defRPr sz="1800" b="1"/>
            </a:lvl7pPr>
            <a:lvl8pPr marL="3617092" indent="0">
              <a:buNone/>
              <a:defRPr sz="1800" b="1"/>
            </a:lvl8pPr>
            <a:lvl9pPr marL="4133820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99838" y="2575113"/>
            <a:ext cx="4785574" cy="467843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D7-BDE7-43D6-876C-2E64C5428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AB31B-0908-4E0E-92CD-BFD953DC1E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1FFA-9995-401B-9ADD-F18410730B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39" y="323299"/>
            <a:ext cx="3561926" cy="137590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32959" y="323302"/>
            <a:ext cx="6052454" cy="693024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1339" y="1699201"/>
            <a:ext cx="3561926" cy="5554349"/>
          </a:xfrm>
        </p:spPr>
        <p:txBody>
          <a:bodyPr/>
          <a:lstStyle>
            <a:lvl1pPr marL="0" indent="0">
              <a:buNone/>
              <a:defRPr sz="1600"/>
            </a:lvl1pPr>
            <a:lvl2pPr marL="516727" indent="0">
              <a:buNone/>
              <a:defRPr sz="1400"/>
            </a:lvl2pPr>
            <a:lvl3pPr marL="1033455" indent="0">
              <a:buNone/>
              <a:defRPr sz="1100"/>
            </a:lvl3pPr>
            <a:lvl4pPr marL="1550182" indent="0">
              <a:buNone/>
              <a:defRPr sz="1000"/>
            </a:lvl4pPr>
            <a:lvl5pPr marL="2066910" indent="0">
              <a:buNone/>
              <a:defRPr sz="1000"/>
            </a:lvl5pPr>
            <a:lvl6pPr marL="2583637" indent="0">
              <a:buNone/>
              <a:defRPr sz="1000"/>
            </a:lvl6pPr>
            <a:lvl7pPr marL="3100365" indent="0">
              <a:buNone/>
              <a:defRPr sz="1000"/>
            </a:lvl7pPr>
            <a:lvl8pPr marL="3617092" indent="0">
              <a:buNone/>
              <a:defRPr sz="1000"/>
            </a:lvl8pPr>
            <a:lvl9pPr marL="413382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3B3-0C1B-43A8-B723-DA5A07148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2120" y="5684044"/>
            <a:ext cx="6496050" cy="67103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22120" y="725543"/>
            <a:ext cx="6496050" cy="4872038"/>
          </a:xfrm>
        </p:spPr>
        <p:txBody>
          <a:bodyPr/>
          <a:lstStyle>
            <a:lvl1pPr marL="0" indent="0">
              <a:buNone/>
              <a:defRPr sz="3600"/>
            </a:lvl1pPr>
            <a:lvl2pPr marL="516727" indent="0">
              <a:buNone/>
              <a:defRPr sz="3200"/>
            </a:lvl2pPr>
            <a:lvl3pPr marL="1033455" indent="0">
              <a:buNone/>
              <a:defRPr sz="2700"/>
            </a:lvl3pPr>
            <a:lvl4pPr marL="1550182" indent="0">
              <a:buNone/>
              <a:defRPr sz="2300"/>
            </a:lvl4pPr>
            <a:lvl5pPr marL="2066910" indent="0">
              <a:buNone/>
              <a:defRPr sz="2300"/>
            </a:lvl5pPr>
            <a:lvl6pPr marL="2583637" indent="0">
              <a:buNone/>
              <a:defRPr sz="2300"/>
            </a:lvl6pPr>
            <a:lvl7pPr marL="3100365" indent="0">
              <a:buNone/>
              <a:defRPr sz="2300"/>
            </a:lvl7pPr>
            <a:lvl8pPr marL="3617092" indent="0">
              <a:buNone/>
              <a:defRPr sz="2300"/>
            </a:lvl8pPr>
            <a:lvl9pPr marL="413382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22120" y="6355078"/>
            <a:ext cx="6496050" cy="952979"/>
          </a:xfrm>
        </p:spPr>
        <p:txBody>
          <a:bodyPr/>
          <a:lstStyle>
            <a:lvl1pPr marL="0" indent="0">
              <a:buNone/>
              <a:defRPr sz="1600"/>
            </a:lvl1pPr>
            <a:lvl2pPr marL="516727" indent="0">
              <a:buNone/>
              <a:defRPr sz="1400"/>
            </a:lvl2pPr>
            <a:lvl3pPr marL="1033455" indent="0">
              <a:buNone/>
              <a:defRPr sz="1100"/>
            </a:lvl3pPr>
            <a:lvl4pPr marL="1550182" indent="0">
              <a:buNone/>
              <a:defRPr sz="1000"/>
            </a:lvl4pPr>
            <a:lvl5pPr marL="2066910" indent="0">
              <a:buNone/>
              <a:defRPr sz="1000"/>
            </a:lvl5pPr>
            <a:lvl6pPr marL="2583637" indent="0">
              <a:buNone/>
              <a:defRPr sz="1000"/>
            </a:lvl6pPr>
            <a:lvl7pPr marL="3100365" indent="0">
              <a:buNone/>
              <a:defRPr sz="1000"/>
            </a:lvl7pPr>
            <a:lvl8pPr marL="3617092" indent="0">
              <a:buNone/>
              <a:defRPr sz="1000"/>
            </a:lvl8pPr>
            <a:lvl9pPr marL="413382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1C53-143B-4D6F-ACB6-3D16ABC10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39" y="325179"/>
            <a:ext cx="9744075" cy="1353344"/>
          </a:xfrm>
          <a:prstGeom prst="rect">
            <a:avLst/>
          </a:prstGeom>
        </p:spPr>
        <p:txBody>
          <a:bodyPr vert="horz" lIns="103345" tIns="51673" rIns="103345" bIns="5167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339" y="1894684"/>
            <a:ext cx="9744075" cy="5358866"/>
          </a:xfrm>
          <a:prstGeom prst="rect">
            <a:avLst/>
          </a:prstGeom>
        </p:spPr>
        <p:txBody>
          <a:bodyPr vert="horz" lIns="103345" tIns="51673" rIns="103345" bIns="5167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1338" y="7526098"/>
            <a:ext cx="2526242" cy="432318"/>
          </a:xfrm>
          <a:prstGeom prst="rect">
            <a:avLst/>
          </a:prstGeom>
        </p:spPr>
        <p:txBody>
          <a:bodyPr vert="horz" lIns="103345" tIns="51673" rIns="103345" bIns="5167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9141" y="7526098"/>
            <a:ext cx="3428471" cy="432318"/>
          </a:xfrm>
          <a:prstGeom prst="rect">
            <a:avLst/>
          </a:prstGeom>
        </p:spPr>
        <p:txBody>
          <a:bodyPr vert="horz" lIns="103345" tIns="51673" rIns="103345" bIns="5167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59172" y="7526098"/>
            <a:ext cx="2526242" cy="432318"/>
          </a:xfrm>
          <a:prstGeom prst="rect">
            <a:avLst/>
          </a:prstGeom>
        </p:spPr>
        <p:txBody>
          <a:bodyPr vert="horz" lIns="103345" tIns="51673" rIns="103345" bIns="5167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D5E86-71BA-4BA0-A7E7-4FDE83AB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103345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7546" indent="-387546" algn="l" defTabSz="103345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9682" indent="-322955" algn="l" defTabSz="1033455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1819" indent="-258364" algn="l" defTabSz="103345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8546" indent="-258364" algn="l" defTabSz="1033455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5273" indent="-258364" algn="l" defTabSz="1033455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42001" indent="-258364" algn="l" defTabSz="103345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8728" indent="-258364" algn="l" defTabSz="103345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75456" indent="-258364" algn="l" defTabSz="103345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92183" indent="-258364" algn="l" defTabSz="103345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6727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3455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0182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6910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637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0365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7092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3820" algn="l" defTabSz="10334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yandex.ru/yandsearch?text=%D0%BF%D0%BE%D0%BB%D0%B8%D1%86%D0%B8%D1%8F&amp;fp=0&amp;img_url=http://img.nr2.ru/pict/arts1/34/60/346034.jpg&amp;pos=2&amp;uinfo=ww-1350-wh-660-fw-1125-fh-454-pd-1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hyperlink" Target="http://images.yandex.ru/yandsearch?text=%D0%BF%D0%BE%D0%BB%D0%B8%D1%86%D0%B8%D1%8F&amp;fp=0&amp;img_url=http://img01.rl0.ru/da2cb3cb39e52e651d8ee8b750dc1af7/432x288/www.trud.ru/userfiles/gallery/2e/b_2e98f619b9dc93c4b1cb3a6bb7c5b8db.jpg&amp;pos=8&amp;uinfo=ww-1350-wh-660-fw-1125-fh-454-pd-1&amp;rpt=simag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yandex.ru/yandsearch?text=%D1%81%D0%BA%D0%BE%D1%80%D0%B0%D1%8F%20%D0%BC%D0%B5%D0%B4%D0%B8%D1%86%D0%B8%D0%BD%D1%81%D0%BA%D0%B0%D1%8F%20%D0%BF%D0%BE%D0%BC%D0%BE%D1%89%D1%8C&amp;fp=0&amp;img_url=http://www.odk.kz/uploads/images/8/b/8/5/61/b84da33471.jpg&amp;pos=19&amp;uinfo=ww-1350-wh-660-fw-1125-fh-454-pd-1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images.yandex.ru/yandsearch?text=%D1%81%D0%BA%D0%BE%D1%80%D0%B0%D1%8F%20%D0%BC%D0%B5%D0%B4%D0%B8%D1%86%D0%B8%D0%BD%D1%81%D0%BA%D0%B0%D1%8F%20%D0%BF%D0%BE%D0%BC%D0%BE%D1%89%D1%8C&amp;fp=0&amp;img_url=http://www.mk.ru/upload/iblock_mk/475/9a/f5/4a/DETAIL_PICTURE_604433.jpg&amp;pos=25&amp;uinfo=ww-1350-wh-660-fw-1125-fh-454-pd-1&amp;rpt=simag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28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7&amp;text=%D0%90%D0%B2%D0%B0%D1%80%D0%B8%D0%B9%D0%BD%D0%B0%D1%8F%20%D0%B3%D0%B0%D0%B7%D0%BE%D0%B2%D0%B0%D1%8F%20%D1%81%D0%BB%D1%83%D0%B6%D0%B1%D0%B0&amp;fp=7&amp;img_url=http://www.korkino74.ru/uploads/img_3057.jpg&amp;pos=215&amp;uinfo=ww-1350-wh-660-fw-1125-fh-454-pd-1&amp;rpt=simage" TargetMode="External"/><Relationship Id="rId5" Type="http://schemas.openxmlformats.org/officeDocument/2006/relationships/image" Target="../media/image27.jpeg"/><Relationship Id="rId4" Type="http://schemas.openxmlformats.org/officeDocument/2006/relationships/hyperlink" Target="http://images.yandex.ru/yandsearch?p=2&amp;text=%D0%90%D0%B2%D0%B0%D1%80%D0%B8%D0%B9%D0%BD%D0%B0%D1%8F%20%D0%B3%D0%B0%D0%B7%D0%BE%D0%B2%D0%B0%D1%8F%20%D1%81%D0%BB%D1%83%D0%B6%D0%B1%D0%B0&amp;fp=2&amp;img_url=http://www.gazavtomir.ru/_data/objects/0000/3178/P1020862.jpg&amp;pos=65&amp;uinfo=ww-1350-wh-660-fw-1125-fh-454-pd-1&amp;rpt=simag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5&amp;text=%D1%81%D0%BB%D1%83%D0%B6%D0%B1%D0%B0%20%D1%81%D0%BF%D0%B0%D1%81%D0%B5%D0%BD%D0%B8%D1%8F&amp;fp=5&amp;img_url=http://samara.pulscen.ru/system/images/product/002/025/021_thumb.jpg&amp;pos=172&amp;uinfo=ww-1350-wh-660-fw-1125-fh-454-pd-1&amp;rpt=simage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text=%D0%B0%D1%80%D0%BC%D0%B8%D1%8F%20%D0%A0%D0%BE%D1%81%D1%81%D0%B8%D0%B8%20%D1%81%D1%82%D0%B8%D1%85%D0%B8&amp;fp=0&amp;img_url=http://cdn4.img22.rian.ru/images/91181/70/911817015.jpg&amp;pos=7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images.yandex.ru/yandsearch?p=1&amp;text=%D0%B0%D1%80%D0%BC%D0%B8%D1%8F%20%D0%A0%D0%BE%D1%81%D1%81%D0%B8%D0%B8%20%D1%81%D1%82%D0%B8%D1%85%D0%B8&amp;fp=1&amp;img_url=http://img.nr2.ru/pict/arts1/28/47/284718.jpg&amp;pos=44&amp;uinfo=ww-1350-wh-660-fw-1125-fh-454-pd-1&amp;rpt=simag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1&amp;text=%D0%BF%D0%BE%D0%B6%D0%B0%D1%80%D0%BD%D0%B0%D1%8F%20%D0%BE%D1%85%D1%80%D0%B0%D0%BD%D0%B0&amp;fp=1&amp;img_url=http://izvestiaur.ru/upload/iblock/3c7/01.jpg&amp;pos=45&amp;uinfo=ww-1350-wh-660-fw-1125-fh-454-pd-1&amp;rpt=simage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images.yandex.ru/yandsearch?text=%D0%BF%D0%BE%D0%B6%D0%B0%D1%80%D0%BD%D0%B0%D1%8F%20%D0%BE%D1%85%D1%80%D0%B0%D0%BD%D0%B0&amp;fp=0&amp;img_url=http://img.dni.ru/binaries/v2_articlepic/595885.jpg&amp;pos=28&amp;rpt=simag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text=%D0%BF%D0%BE%D0%B6%D0%B0%D1%80%D0%BD%D0%B0%D1%8F%20%D0%BE%D1%85%D1%80%D0%B0%D0%BD%D0%B0&amp;fp=0&amp;img_url=http://img.dni.ru/binaries/v2_articlepic/595885.jpg&amp;pos=28&amp;rpt=sim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4978" y="2622094"/>
            <a:ext cx="9304303" cy="2199199"/>
          </a:xfrm>
        </p:spPr>
        <p:txBody>
          <a:bodyPr>
            <a:normAutofit/>
          </a:bodyPr>
          <a:lstStyle/>
          <a:p>
            <a:pPr algn="ctr"/>
            <a:r>
              <a:rPr lang="ru-RU" sz="6800" i="1" dirty="0">
                <a:solidFill>
                  <a:schemeClr val="tx2"/>
                </a:solidFill>
                <a:latin typeface="Impact" pitchFamily="34" charset="0"/>
                <a:ea typeface="Cambria Math" pitchFamily="18" charset="0"/>
                <a:cs typeface="Times New Roman" pitchFamily="18" charset="0"/>
              </a:rPr>
              <a:t>«Кто нас защищает»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638" y="4567539"/>
            <a:ext cx="9219719" cy="2566568"/>
          </a:xfrm>
          <a:prstGeom prst="rect">
            <a:avLst/>
          </a:prstGeom>
          <a:noFill/>
        </p:spPr>
        <p:txBody>
          <a:bodyPr wrap="square" lIns="103345" tIns="51673" rIns="103345" bIns="51673" rtlCol="0">
            <a:spAutoFit/>
          </a:bodyPr>
          <a:lstStyle/>
          <a:p>
            <a:pPr algn="ctr"/>
            <a:r>
              <a:rPr lang="ru-RU" sz="3200" dirty="0">
                <a:latin typeface="Monotype Corsiva" pitchFamily="66" charset="0"/>
              </a:rPr>
              <a:t>Проект  по окружающему миру выполнила  ученица 3 класса </a:t>
            </a:r>
            <a:r>
              <a:rPr lang="ru-RU" sz="3200" dirty="0" err="1">
                <a:latin typeface="Monotype Corsiva" pitchFamily="66" charset="0"/>
              </a:rPr>
              <a:t>Купрюшина</a:t>
            </a:r>
            <a:r>
              <a:rPr lang="ru-RU" sz="3200" dirty="0">
                <a:latin typeface="Monotype Corsiva" pitchFamily="66" charset="0"/>
              </a:rPr>
              <a:t> Софья</a:t>
            </a:r>
          </a:p>
          <a:p>
            <a:pPr algn="ctr"/>
            <a:r>
              <a:rPr lang="ru-RU" sz="3200" dirty="0">
                <a:latin typeface="Monotype Corsiva" pitchFamily="66" charset="0"/>
              </a:rPr>
              <a:t>Руководитель Петрова Елена Ивановна</a:t>
            </a:r>
          </a:p>
          <a:p>
            <a:pPr algn="ctr"/>
            <a:r>
              <a:rPr lang="ru-RU" sz="3200" dirty="0">
                <a:latin typeface="Monotype Corsiva" pitchFamily="66" charset="0"/>
              </a:rPr>
              <a:t> </a:t>
            </a:r>
          </a:p>
          <a:p>
            <a:pPr algn="ctr"/>
            <a:r>
              <a:rPr lang="ru-RU" sz="3200" dirty="0">
                <a:latin typeface="Monotype Corsiva" pitchFamily="66" charset="0"/>
              </a:rPr>
              <a:t>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5591" y="559569"/>
            <a:ext cx="9188484" cy="6786610"/>
          </a:xfrm>
        </p:spPr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еще пожарные проводят беседы в школах и детских садах. Настоящие спасатели рассказывают о мерах пожарной безопасности, правильном поведении в горящем помещении или лесу, о последствиях игр с огнем.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Пожарные – это обычно крепкие юноши и мужчины, но в пожарных частях трудятся и женщины. Чаще они работают диспетчерами. Эта профессия требует внимательности и точности, и с этим девушки с отлично справляются.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Lenovo\Desktop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499" y="4774411"/>
            <a:ext cx="4429156" cy="2931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6180" y="308614"/>
            <a:ext cx="8745258" cy="92129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Полиция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277" y="1702577"/>
            <a:ext cx="5448176" cy="5050872"/>
          </a:xfrm>
        </p:spPr>
        <p:txBody>
          <a:bodyPr>
            <a:normAutofit/>
          </a:bodyPr>
          <a:lstStyle/>
          <a:p>
            <a:pPr marL="93011" indent="0"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зной и в холод, в дожди и в туманы,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час, когда Вам опасность грозит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почетном посту постоянно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Полицейский России стоит.</a:t>
            </a:r>
          </a:p>
          <a:p>
            <a:pPr marL="93011" indent="0"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Он, порою, ценой своей жизни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Защитит Вас от бед и невзгод.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Полицейский свободной Отчизны,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Непременно на помощь придёт </a:t>
            </a:r>
          </a:p>
        </p:txBody>
      </p:sp>
      <p:pic>
        <p:nvPicPr>
          <p:cNvPr id="2050" name="Picture 2" descr="http://im3-tub-ru.yandex.net/i?id=144634004-4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193" y="1120593"/>
            <a:ext cx="4429156" cy="332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1-tub-ru.yandex.net/i?id=179681542-5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093" y="4482953"/>
            <a:ext cx="4534528" cy="314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7470" y="592064"/>
            <a:ext cx="9896395" cy="6682182"/>
          </a:xfrm>
        </p:spPr>
        <p:txBody>
          <a:bodyPr>
            <a:normAutofit lnSpcReduction="10000"/>
          </a:bodyPr>
          <a:lstStyle/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Полиция – борется с терроризмом, обезвреживает опасных преступников, спасает попавших в беду людей.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Их задача – не допускать и предотвращать хулиганства и преступления. Полицейские охраняют наш покой и помогают людям, попавшим в беду.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В полиции служат полицейские. Они носят особую форму. Работа полицейского — крайне трудная и опасная, надо быть всегда начеку. Те, кто работает в полиции, как правило, крепкие, натренированные мужчины.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Но там работают и женщины.  Они  все занимаются спортом, умеют хорошо стрелять — ведь иметь дело им приходится с преступниками! 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В то же время сотрудники полиции должны быть умными и справедливыми, чтобы не наказать невиновных.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Главная задача полицейского – поддержание правопорядка. </a:t>
            </a:r>
          </a:p>
          <a:p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Скорая медицинская помощь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7470" y="1776251"/>
            <a:ext cx="5120220" cy="5782793"/>
          </a:xfrm>
        </p:spPr>
        <p:txBody>
          <a:bodyPr>
            <a:normAutofit fontScale="92500" lnSpcReduction="20000"/>
          </a:bodyPr>
          <a:lstStyle/>
          <a:p>
            <a:pPr marL="93011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любую погоду, дорогой любой,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 мчитесь спасать наши жизни.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 скорая, и вам не ведом покой,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 не совершите ошибки!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Диагноз поставите верно всегда,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Спасибо за это, родные!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Мы верим, не будет страшна нам беда,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 есть вы у нас, дорогие!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0-tub-ru.yandex.net/i?id=213335480-5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5" y="1437912"/>
            <a:ext cx="4384991" cy="281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6-tub-ru.yandex.net/i?id=540512328-1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7" y="4398370"/>
            <a:ext cx="4389331" cy="341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885" y="338310"/>
            <a:ext cx="10150149" cy="7612612"/>
          </a:xfrm>
        </p:spPr>
        <p:txBody>
          <a:bodyPr>
            <a:noAutofit/>
          </a:bodyPr>
          <a:lstStyle/>
          <a:p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Скорая помощь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- это медицинская помощь, оказываемая в  экстренных случаях.  В больших городах скорая помощь осуществляется специальными станциями или пунктами скорой помощи. 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Помимо оказания  скорой помощи при несчастных случаях, также  оказывается помощь на дому при заболеваниях, угрожающих больному в ночное время (с 20 до 8 час), когда обычные пункты помощи на дому не работают, а кроме того производит перевозку заразных больных, тяжелых незаразных больных, беспокойных психических  в больницы..</a:t>
            </a:r>
          </a:p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Машина скорой помощи снабжена ящиком с перевязочным материалом набором медикаментов и необходимым инструментами. Обычно выезжают  врач и два санитара.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50" name="Picture 2" descr="C:\Users\Lenovo\Desktop\Без названия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591" y="6060295"/>
            <a:ext cx="2214578" cy="1847850"/>
          </a:xfrm>
          <a:prstGeom prst="rect">
            <a:avLst/>
          </a:prstGeom>
          <a:noFill/>
        </p:spPr>
      </p:pic>
      <p:pic>
        <p:nvPicPr>
          <p:cNvPr id="2051" name="Picture 3" descr="C:\Users\Lenovo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4483" y="5988857"/>
            <a:ext cx="2214578" cy="1947864"/>
          </a:xfrm>
          <a:prstGeom prst="rect">
            <a:avLst/>
          </a:prstGeom>
          <a:noFill/>
        </p:spPr>
      </p:pic>
      <p:pic>
        <p:nvPicPr>
          <p:cNvPr id="2052" name="Picture 4" descr="C:\Users\Lenovo\Desktop\Без названия 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99061" y="5988857"/>
            <a:ext cx="2571768" cy="1933574"/>
          </a:xfrm>
          <a:prstGeom prst="rect">
            <a:avLst/>
          </a:prstGeom>
          <a:noFill/>
        </p:spPr>
      </p:pic>
      <p:pic>
        <p:nvPicPr>
          <p:cNvPr id="2053" name="Picture 5" descr="C:\Users\Lenovo\Desktop\images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85143" y="5943600"/>
            <a:ext cx="2590782" cy="1902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Аварийная газовая служба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5591" y="1416825"/>
            <a:ext cx="6643734" cy="5684044"/>
          </a:xfrm>
        </p:spPr>
        <p:txBody>
          <a:bodyPr/>
          <a:lstStyle/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Огонь горит на нашей кухне,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 газа вспыхнет и не тухнет.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Пусть ваша служба нелегка,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Но труд ваш нужный, не напрасный!</a:t>
            </a:r>
          </a:p>
        </p:txBody>
      </p:sp>
      <p:pic>
        <p:nvPicPr>
          <p:cNvPr id="20484" name="Picture 4" descr="http://video.planetgreen.discovery.com/home-garden/images/2009-07/1-stove-flam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79551" y="1587509"/>
            <a:ext cx="3277669" cy="2329646"/>
          </a:xfrm>
          <a:prstGeom prst="rect">
            <a:avLst/>
          </a:prstGeom>
          <a:noFill/>
        </p:spPr>
      </p:pic>
      <p:pic>
        <p:nvPicPr>
          <p:cNvPr id="20486" name="Picture 6" descr="http://img.beta.rian.ru/images/18970/46/18970465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70764" y="4568309"/>
            <a:ext cx="3357586" cy="2634994"/>
          </a:xfrm>
          <a:prstGeom prst="rect">
            <a:avLst/>
          </a:prstGeom>
          <a:noFill/>
        </p:spPr>
      </p:pic>
      <p:pic>
        <p:nvPicPr>
          <p:cNvPr id="4098" name="Picture 2" descr="http://im6-tub-ru.yandex.net/i?id=134594570-6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77" y="4631535"/>
            <a:ext cx="3428862" cy="271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4-tub-ru.yandex.net/i?id=321424822-2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15" y="4774411"/>
            <a:ext cx="3056295" cy="248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302" y="592064"/>
            <a:ext cx="9744075" cy="6597597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 начале  20 в.начинается активное строительство новых заводов и реконструкция старых.  Случались частые аварии на производстве -поэтому было принято решение создать газоспасательную службу. 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В 1930г. была  создана газоспасательная  службы. Появляется профессия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газоспасателя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 С момента газификации многих жилых домов  эта служба взяла на себя обязанности по обеспечению газового контроля.   В ее функции входит контроль за газовым  оборудованием,  а также оказание технической помощь.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Самой главной задачей, которую должна выполнять аварийно-спасательная служба, является участие в ликвидации чрезвычайной ситуации.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Служба газа занимается профилактикой, ликвидацией аварий и аварийных ситуаций, ремонтом, перенесением, монтажом и восстановлением газовых приборов и сетей.</a:t>
            </a:r>
          </a:p>
          <a:p>
            <a:pPr>
              <a:buNone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Служба спасения </a:t>
            </a:r>
            <a:b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МЧС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5591" y="1631139"/>
            <a:ext cx="4398397" cy="4007195"/>
          </a:xfrm>
        </p:spPr>
        <p:txBody>
          <a:bodyPr>
            <a:normAutofit fontScale="92500" lnSpcReduction="10000"/>
          </a:bodyPr>
          <a:lstStyle/>
          <a:p>
            <a:pPr marL="93011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Работает в городе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Служба спасения,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Работает в будни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И в воскресенье.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вдруг с кем-то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Случится беда -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Служба спасенья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Поможет всегда.</a:t>
            </a:r>
          </a:p>
        </p:txBody>
      </p:sp>
      <p:pic>
        <p:nvPicPr>
          <p:cNvPr id="21506" name="Picture 2" descr="http://articles.gazeta.kz/preview/?s=26&amp;fid=37333&amp;w=34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56317" y="1702577"/>
            <a:ext cx="4357718" cy="28575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5124" name="Picture 4" descr="http://im0-tub-ru.yandex.net/i?id=128619049-02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491" y="4774411"/>
            <a:ext cx="4572032" cy="307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5590" y="773883"/>
            <a:ext cx="9644131" cy="6669532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Спасатель – профессия героическая Когда человек попадает в беду, ему нужна помощь окружающих. Часто эта помощь необходима, потому что не хватает собственных сил.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Опасность, которая угрожает сразу многим людям, называют чрезвычайной ситуацией. Справиться своими силами, в одиночку в таких обстоятельствах невозможно. Для этого надо большое количество людей, которые будут оказывать помощь, много специальной техники и разных специалистов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Для руководства такими спасательными операциями в нашем правительстве создали  специальное министерство. Оно называется так – Министерство по делам гражданской обороны, чрезвычайным ситуациям и ликвидации последствий стихийных бедствий. Сокращённо его называют МЧС России. Образовалось оно в 1990 году. Именно МЧС руководит отрядами спасателей, готовит специалистов и технику.</a:t>
            </a:r>
          </a:p>
          <a:p>
            <a:pPr>
              <a:buNone/>
            </a:pPr>
            <a:endParaRPr lang="ru-RU" sz="25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Выводы:</a:t>
            </a:r>
            <a:endParaRPr lang="ru-RU" sz="41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3011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жизни каждого человека случается немало радостных событий. Но, к сожалению, порой бывает и так, что нам необходима чья-то помощь и защита. Находясь дома или в школе, мы знаем, к кому обратиться в трудную минуту, - это наши родители, учителя, друзья. Но, оказавшись один на один с огромным городом, посёлком, никто не застрахован от различных опасностей. Угрозы могут подстерегать повсюду - в общественном транспорте, кино, театре, просто на улице. Преступники любыми способами пытаются нарушить покой в нашей жизни.</a:t>
            </a:r>
          </a:p>
          <a:p>
            <a:pPr marL="93011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Данный проект помог мне узнать, какие службы смогут мне в этом помочь.</a:t>
            </a:r>
          </a:p>
        </p:txBody>
      </p:sp>
    </p:spTree>
    <p:extLst>
      <p:ext uri="{BB962C8B-B14F-4D97-AF65-F5344CB8AC3E}">
        <p14:creationId xmlns:p14="http://schemas.microsoft.com/office/powerpoint/2010/main" val="347378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Актуальность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7029" y="1488263"/>
            <a:ext cx="9642603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400" dirty="0"/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нашей жизни происходит много разных событий. События бывают как радостные, так, к сожалению, и грустные. Неприятности могут подстерегать нас повсюду: в дома, в кинотеатре, в общественном транспорте или просто на улице. В серьезных ситуациях нам не обойтись без помощи взрослых, но не просто взрослых, а со специальным образованием.</a:t>
            </a:r>
          </a:p>
          <a:p>
            <a:endParaRPr lang="ru-RU" sz="2400" dirty="0"/>
          </a:p>
        </p:txBody>
      </p:sp>
      <p:pic>
        <p:nvPicPr>
          <p:cNvPr id="39937" name="Picture 1" descr="C:\Users\Lenovo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591" y="4274345"/>
            <a:ext cx="4849580" cy="2751426"/>
          </a:xfrm>
          <a:prstGeom prst="rect">
            <a:avLst/>
          </a:prstGeom>
          <a:noFill/>
        </p:spPr>
      </p:pic>
      <p:pic>
        <p:nvPicPr>
          <p:cNvPr id="39938" name="Picture 2" descr="C:\Users\Lenovo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56251" y="4274345"/>
            <a:ext cx="4829210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Цели и задачи проекта: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Узнать, какие специальные службы защиты населения были созданы для обеспечения безопасности повседневной жизни.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Воспитание чувства гордости за свою Родину, народ.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Освоение навыков нахождения в Интернете и других источниках информации об  МЧС, Вооружённых силах России, деятельности полиции    и   пожарной охраны, </a:t>
            </a:r>
          </a:p>
        </p:txBody>
      </p:sp>
    </p:spTree>
    <p:extLst>
      <p:ext uri="{BB962C8B-B14F-4D97-AF65-F5344CB8AC3E}">
        <p14:creationId xmlns:p14="http://schemas.microsoft.com/office/powerpoint/2010/main" val="230185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153" y="479134"/>
            <a:ext cx="9813508" cy="2898822"/>
          </a:xfrm>
        </p:spPr>
        <p:txBody>
          <a:bodyPr>
            <a:normAutofit fontScale="90000"/>
          </a:bodyPr>
          <a:lstStyle/>
          <a:p>
            <a:pPr algn="ctr"/>
            <a:br>
              <a:rPr lang="ru-RU" b="1" dirty="0">
                <a:solidFill>
                  <a:srgbClr val="C00000"/>
                </a:solidFill>
              </a:rPr>
            </a:b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Благодаря кому мы можем жить и спокойно работать?</a:t>
            </a:r>
            <a:b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Какие  службы защищают нас?</a:t>
            </a:r>
            <a:b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12715" y="3559965"/>
            <a:ext cx="9744075" cy="1928826"/>
          </a:xfrm>
        </p:spPr>
        <p:txBody>
          <a:bodyPr/>
          <a:lstStyle/>
          <a:p>
            <a:pPr marL="93011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того, чтобы обеспечить безопасность в повседневной жизни, были созданы специальные службы защиты населения и именно о них я хочу сегодня рассказать.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im5-tub-ru.yandex.net/i?id=358440006-29-72&amp;n=2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5560229"/>
            <a:ext cx="2863985" cy="1820330"/>
          </a:xfrm>
          <a:prstGeom prst="rect">
            <a:avLst/>
          </a:prstGeom>
          <a:noFill/>
        </p:spPr>
      </p:pic>
      <p:pic>
        <p:nvPicPr>
          <p:cNvPr id="2054" name="Picture 6" descr="http://im6-tub-ru.yandex.net/i?id=173378545-23-72&amp;n=2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913705" y="5631667"/>
            <a:ext cx="2596448" cy="1804460"/>
          </a:xfrm>
          <a:prstGeom prst="rect">
            <a:avLst/>
          </a:prstGeom>
          <a:noFill/>
        </p:spPr>
      </p:pic>
      <p:pic>
        <p:nvPicPr>
          <p:cNvPr id="2058" name="Picture 10" descr="http://www.chelsi.ru/uploads/posts/2011-01/1296105900_1_22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41607" y="5631667"/>
            <a:ext cx="2428892" cy="1800238"/>
          </a:xfrm>
          <a:prstGeom prst="rect">
            <a:avLst/>
          </a:prstGeom>
          <a:noFill/>
        </p:spPr>
      </p:pic>
      <p:pic>
        <p:nvPicPr>
          <p:cNvPr id="2060" name="Picture 12" descr="http://im8-tub-ru.yandex.net/i?id=374276596-61-72&amp;n=2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70499" y="5560229"/>
            <a:ext cx="2796218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Наша армия родная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4154" y="1416988"/>
            <a:ext cx="9629442" cy="5684044"/>
          </a:xfrm>
        </p:spPr>
        <p:txBody>
          <a:bodyPr>
            <a:noAutofit/>
          </a:bodyPr>
          <a:lstStyle/>
          <a:p>
            <a:pPr marL="93011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горах высоких,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степном просторе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Охраняет нашу Родину солдат.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Он взлетает в небо,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Он уходит в море,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страшны защитнику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Дождь и снегопад.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Шелестят берёзы,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Распевают птицы,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Подрастают дети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родной страны.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Скоро я в дозоре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Встану на границе,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Чтобы только мирные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Снились людям сны.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6146" name="Picture 2" descr="http://im2-tub-ru.yandex.net/i?id=420822099-6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499" y="1488263"/>
            <a:ext cx="4494884" cy="271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2-tub-ru.yandex.net/i?id=125947292-2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499" y="4345782"/>
            <a:ext cx="4429156" cy="332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302" y="3702841"/>
            <a:ext cx="9997829" cy="3994328"/>
          </a:xfrm>
        </p:spPr>
        <p:txBody>
          <a:bodyPr>
            <a:no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Наш покой и мир охраняет армия.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Защищать свою родину нужно учиться. Как раз в этим и занимаются во время срочной службы в армии. Каждый юноша, когда ему исполнится 18 лет, или после того, как он окончит институт, должен отслужить. За год молодого человека научат всему, что должен  уметь настоящий  боец. 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Военнослужащих учат стрелять из разного оружия и объясняют, как его разбирать и чистить. 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 уроках по технике рассказывают,  как устроены военные машины, что делать, если что-то сломалось.</a:t>
            </a:r>
          </a:p>
          <a:p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2" name="Picture 2" descr="C:\Users\Lenovo\Desktop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2003" y="702445"/>
            <a:ext cx="4078971" cy="2714644"/>
          </a:xfrm>
          <a:prstGeom prst="rect">
            <a:avLst/>
          </a:prstGeom>
          <a:noFill/>
        </p:spPr>
      </p:pic>
      <p:pic>
        <p:nvPicPr>
          <p:cNvPr id="40963" name="Picture 3" descr="C:\Users\Lenovo\Desktop\Без названия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2781" y="702445"/>
            <a:ext cx="4502701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339" y="4060030"/>
            <a:ext cx="9744075" cy="3193519"/>
          </a:xfrm>
        </p:spPr>
        <p:txBody>
          <a:bodyPr>
            <a:normAutofit fontScale="925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 еще есть подготовка тактическая. Там показывают, как лучше расположить войска, как должны передвигаться отряды при атаке, а как — при обороне. Это нужно знать не только командирам, но и простым солдатам.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Солдаты много занимаются спортом и тренируются сражаться врукопашную, поэтому домой возвращаются сильными и крепкими. Такими, какими и должны быть настоящие мужчины.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1986" name="Picture 2" descr="C:\Users\Lenovo\Desktop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07" y="488131"/>
            <a:ext cx="5146693" cy="3425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8255421" cy="1353344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Пожарная охрана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5788" y="2134279"/>
            <a:ext cx="5000661" cy="4426082"/>
          </a:xfrm>
        </p:spPr>
        <p:txBody>
          <a:bodyPr>
            <a:noAutofit/>
          </a:bodyPr>
          <a:lstStyle/>
          <a:p>
            <a:pPr marL="93011" indent="0"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В огне пылает все вокруг,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На лицах всех один испуг,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Но вмиг пожарные пришли,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Пожар потушили, всех спасли.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marL="93011" indent="0"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Ловкость, скорость, сила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Огонь вмиг победили.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Будьте же всегда такими: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Храбрыми, мужественными,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А от нас вам «Спасибо</a:t>
            </a:r>
            <a:r>
              <a:rPr lang="ru-RU" sz="2700" dirty="0"/>
              <a:t>!»</a:t>
            </a:r>
          </a:p>
        </p:txBody>
      </p:sp>
      <p:pic>
        <p:nvPicPr>
          <p:cNvPr id="17410" name="Picture 2" descr="http://im7-tub-ru.yandex.net/i?id=275932074-52-72&amp;n=2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995" y="2059767"/>
            <a:ext cx="1934908" cy="3571899"/>
          </a:xfrm>
          <a:prstGeom prst="rect">
            <a:avLst/>
          </a:prstGeom>
          <a:noFill/>
        </p:spPr>
      </p:pic>
      <p:pic>
        <p:nvPicPr>
          <p:cNvPr id="17416" name="Picture 8" descr="http://image.tsn.ua/media/images/original/Jul2010/2455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649" y="5509443"/>
            <a:ext cx="3069341" cy="2043426"/>
          </a:xfrm>
          <a:prstGeom prst="rect">
            <a:avLst/>
          </a:prstGeom>
          <a:noFill/>
        </p:spPr>
      </p:pic>
      <p:pic>
        <p:nvPicPr>
          <p:cNvPr id="1026" name="Picture 2" descr="http://im1-tub-ru.yandex.net/i?id=23132623-2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561" y="812093"/>
            <a:ext cx="3017519" cy="20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2-tub-ru.yandex.net/i?id=95440500-25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60" y="2937564"/>
            <a:ext cx="3070120" cy="230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4153" y="3488527"/>
            <a:ext cx="9744075" cy="444342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Пожарные не только тушат возгорания, но и предупреждают их. Сотрудники МЧС следят за строительством каждого здания в городе или деревне. Если оно не отвечает правилам пожарной безопасности, то разрешения на постройку никто не получит.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Пожарные регулярно осматривают учебные заведения, рестораны, офисы, больницы на наличие огнетушителей, пожарных рукавов, аварийных выходов и плана эвакуации. Эти меры значительно снижают риск появления огня и лишних жертв. 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m1-tub-ru.yandex.net/i?id=23132623-2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254" y="130941"/>
            <a:ext cx="5607460" cy="328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1378</Words>
  <Application>Microsoft Office PowerPoint</Application>
  <PresentationFormat>B4 (ISO) (250x353 мм)</PresentationFormat>
  <Paragraphs>61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Impact</vt:lpstr>
      <vt:lpstr>Monotype Corsiva</vt:lpstr>
      <vt:lpstr>Times New Roman</vt:lpstr>
      <vt:lpstr>Тема Office</vt:lpstr>
      <vt:lpstr>Презентация PowerPoint</vt:lpstr>
      <vt:lpstr>Актуальность </vt:lpstr>
      <vt:lpstr>Цели и задачи проекта:</vt:lpstr>
      <vt:lpstr> Благодаря кому мы можем жить и спокойно работать?  Какие  службы защищают нас? </vt:lpstr>
      <vt:lpstr>Наша армия родная</vt:lpstr>
      <vt:lpstr>Презентация PowerPoint</vt:lpstr>
      <vt:lpstr>Презентация PowerPoint</vt:lpstr>
      <vt:lpstr>Пожарная охрана</vt:lpstr>
      <vt:lpstr>Презентация PowerPoint</vt:lpstr>
      <vt:lpstr>Презентация PowerPoint</vt:lpstr>
      <vt:lpstr>Полиция</vt:lpstr>
      <vt:lpstr>Презентация PowerPoint</vt:lpstr>
      <vt:lpstr>Скорая медицинская помощь</vt:lpstr>
      <vt:lpstr>Презентация PowerPoint</vt:lpstr>
      <vt:lpstr>Аварийная газовая служба</vt:lpstr>
      <vt:lpstr>Презентация PowerPoint</vt:lpstr>
      <vt:lpstr>Служба спасения  МЧС</vt:lpstr>
      <vt:lpstr>Презентация PowerPoint</vt:lpstr>
      <vt:lpstr>Выводы: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Маргарита</dc:creator>
  <cp:lastModifiedBy>F F</cp:lastModifiedBy>
  <cp:revision>88</cp:revision>
  <cp:lastPrinted>2025-03-20T15:59:05Z</cp:lastPrinted>
  <dcterms:created xsi:type="dcterms:W3CDTF">2013-01-27T08:58:07Z</dcterms:created>
  <dcterms:modified xsi:type="dcterms:W3CDTF">2025-03-20T16:04:27Z</dcterms:modified>
</cp:coreProperties>
</file>