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0" autoAdjust="0"/>
    <p:restoredTop sz="94637" autoAdjust="0"/>
  </p:normalViewPr>
  <p:slideViewPr>
    <p:cSldViewPr snapToGrid="0">
      <p:cViewPr varScale="1">
        <p:scale>
          <a:sx n="71" d="100"/>
          <a:sy n="71" d="100"/>
        </p:scale>
        <p:origin x="54" y="-3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25-04-29T08:30:16.2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A60E80E-8259-415E-8BCE-0282BD8A155D}" emma:medium="tactile" emma:mode="ink">
          <msink:context xmlns:msink="http://schemas.microsoft.com/ink/2010/main" type="writingRegion" rotatedBoundingBox="1776,1103 2292,1991 2246,2018 1730,1130"/>
        </emma:interpretation>
      </emma:emma>
    </inkml:annotationXML>
    <inkml:traceGroup>
      <inkml:annotationXML>
        <emma:emma xmlns:emma="http://www.w3.org/2003/04/emma" version="1.0">
          <emma:interpretation id="{5DBA60EB-DE40-4297-8A48-DDB792319F0C}" emma:medium="tactile" emma:mode="ink">
            <msink:context xmlns:msink="http://schemas.microsoft.com/ink/2010/main" type="paragraph" rotatedBoundingBox="1776,1103 2292,1991 2246,2018 1730,11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9EBBF6E-76E2-4173-9C80-BDE49D32A461}" emma:medium="tactile" emma:mode="ink">
              <msink:context xmlns:msink="http://schemas.microsoft.com/ink/2010/main" type="line" rotatedBoundingBox="1776,1103 2292,1991 2246,2018 1730,1130"/>
            </emma:interpretation>
          </emma:emma>
        </inkml:annotationXML>
        <inkml:traceGroup>
          <inkml:annotationXML>
            <emma:emma xmlns:emma="http://www.w3.org/2003/04/emma" version="1.0">
              <emma:interpretation id="{466CF656-93E1-477B-947C-5D0544300625}" emma:medium="tactile" emma:mode="ink">
                <msink:context xmlns:msink="http://schemas.microsoft.com/ink/2010/main" type="inkWord" rotatedBoundingBox="1752,1117 1760,1131 1748,1139 1740,1124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:</emma:literal>
                </emma:interpretation>
                <emma:interpretation id="interp2" emma:lang="" emma:confidence="0">
                  <emma:literal>'</emma:literal>
                </emma:interpretation>
                <emma:interpretation id="interp3" emma:lang="" emma:confidence="0">
                  <emma:literal>,</emma:literal>
                </emma:interpretation>
                <emma:interpretation id="interp4" emma:lang="" emma:confidence="0">
                  <emma:literal>1</emma:literal>
                </emma:interpretation>
              </emma:one-of>
            </emma:emma>
          </inkml:annotationXML>
          <inkml:trace contextRef="#ctx0" brushRef="#br0">-146-218 0</inkml:trace>
        </inkml:traceGroup>
        <inkml:traceGroup>
          <inkml:annotationXML>
            <emma:emma xmlns:emma="http://www.w3.org/2003/04/emma" version="1.0">
              <emma:interpretation id="{5DE41BCD-4EF3-4A54-ABE6-9AA4A426FC47}" emma:medium="tactile" emma:mode="ink">
                <msink:context xmlns:msink="http://schemas.microsoft.com/ink/2010/main" type="inkWord" rotatedBoundingBox="1898,1335 1906,1349 1894,1357 1886,1342"/>
              </emma:interpretation>
              <emma:one-of disjunction-type="recognition" id="oneOf1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0" timeOffset="-6781.25">0 0 0</inkml:trace>
        </inkml:traceGroup>
        <inkml:traceGroup>
          <inkml:annotationXML>
            <emma:emma xmlns:emma="http://www.w3.org/2003/04/emma" version="1.0">
              <emma:interpretation id="{FD45F1B8-3AB5-4074-8819-F2F34C5B681E}" emma:medium="tactile" emma:mode="ink">
                <msink:context xmlns:msink="http://schemas.microsoft.com/ink/2010/main" type="inkWord" rotatedBoundingBox="2258,1932 2292,1991 2246,2018 2212,1959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-5828.125">399 653 0,'-37'-36'78</inkml:trace>
          <inkml:trace contextRef="#ctx0" brushRef="#br0" timeOffset="-5585.9369">326 617 0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01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01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34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86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54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16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72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84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33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3D6E3-4C3F-4FDB-9118-62ADC1A3E30C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A8854-B266-48E8-B243-E843E8FF3D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01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1257"/>
            <a:ext cx="9144000" cy="324870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 «Ромашка»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 образовательной деятельности по познавательному развитию «Символы моей Родины» по нравственно - патриотическому воспитанию для детей 4 – 5 лет группы общеразвивающей направленности.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Автор – </a:t>
            </a:r>
            <a:r>
              <a:rPr lang="ru-RU" dirty="0" err="1" smtClean="0"/>
              <a:t>Бодня</a:t>
            </a:r>
            <a:r>
              <a:rPr lang="ru-RU" dirty="0" smtClean="0"/>
              <a:t> Ирина Валентиновна, воспитатель.</a:t>
            </a:r>
          </a:p>
          <a:p>
            <a:r>
              <a:rPr lang="ru-RU" dirty="0" err="1" smtClean="0"/>
              <a:t>Х.Малоорловский</a:t>
            </a:r>
            <a:endParaRPr lang="ru-RU" dirty="0" smtClean="0"/>
          </a:p>
          <a:p>
            <a:r>
              <a:rPr lang="ru-RU" dirty="0" smtClean="0"/>
              <a:t>2025г.</a:t>
            </a:r>
          </a:p>
        </p:txBody>
      </p:sp>
    </p:spTree>
    <p:extLst>
      <p:ext uri="{BB962C8B-B14F-4D97-AF65-F5344CB8AC3E}">
        <p14:creationId xmlns:p14="http://schemas.microsoft.com/office/powerpoint/2010/main" val="158150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017" y="627017"/>
            <a:ext cx="1101904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Вывод:</a:t>
            </a:r>
          </a:p>
          <a:p>
            <a:r>
              <a:rPr lang="ru-RU" dirty="0" smtClean="0"/>
              <a:t>По результатам проделанной работы можно сказать, что у детей средней группы «Пчелка» имеются</a:t>
            </a:r>
          </a:p>
          <a:p>
            <a:r>
              <a:rPr lang="ru-RU" dirty="0"/>
              <a:t>о</a:t>
            </a:r>
            <a:r>
              <a:rPr lang="ru-RU" dirty="0" smtClean="0"/>
              <a:t>пределенные знания по заявленной теме. Дети знают и называют государственные символы – Флаг,</a:t>
            </a:r>
          </a:p>
          <a:p>
            <a:r>
              <a:rPr lang="ru-RU" dirty="0" smtClean="0"/>
              <a:t>Герб, Гимн. Умеют отличить наш флаг от флагов других государств. Имеют представление о народных </a:t>
            </a:r>
          </a:p>
          <a:p>
            <a:r>
              <a:rPr lang="ru-RU" dirty="0"/>
              <a:t>с</a:t>
            </a:r>
            <a:r>
              <a:rPr lang="ru-RU" dirty="0" smtClean="0"/>
              <a:t>имволах – медведь, березка, балалайка, матрешка, ромашка. Не чужды им представления о дружбе,</a:t>
            </a:r>
          </a:p>
          <a:p>
            <a:r>
              <a:rPr lang="ru-RU" dirty="0"/>
              <a:t>в</a:t>
            </a:r>
            <a:r>
              <a:rPr lang="ru-RU" dirty="0" smtClean="0"/>
              <a:t>заимовыручке, о семье, о Российской Армии, о Дне Победы, о малой Родине.</a:t>
            </a:r>
          </a:p>
          <a:p>
            <a:r>
              <a:rPr lang="ru-RU" dirty="0" smtClean="0"/>
              <a:t>Знают профессии (врач, продавец, повар, воспитатель, учитель) и профессии своих родителей.</a:t>
            </a:r>
          </a:p>
          <a:p>
            <a:r>
              <a:rPr lang="ru-RU" dirty="0" smtClean="0"/>
              <a:t>Совместно с родителями активно участвуют в конкурсах рисунков – «Я и моя семья», «Мой папа защитник»,</a:t>
            </a:r>
          </a:p>
          <a:p>
            <a:r>
              <a:rPr lang="ru-RU" dirty="0" smtClean="0"/>
              <a:t>«Наш Флаг».</a:t>
            </a:r>
          </a:p>
          <a:p>
            <a:r>
              <a:rPr lang="ru-RU" dirty="0" smtClean="0"/>
              <a:t>Во всевозможных акциях «Спасем планету от мусора», «Столовая для птиц», «Сирень Победы».</a:t>
            </a:r>
          </a:p>
          <a:p>
            <a:r>
              <a:rPr lang="ru-RU" dirty="0" smtClean="0"/>
              <a:t>В рамках работы с родителями воспитанников, был проведен индивидуальный опрос – нужно ли знакомить</a:t>
            </a:r>
          </a:p>
          <a:p>
            <a:r>
              <a:rPr lang="ru-RU" dirty="0"/>
              <a:t>д</a:t>
            </a:r>
            <a:r>
              <a:rPr lang="ru-RU" dirty="0" smtClean="0"/>
              <a:t>ошкольников с элементарными представлениями о патриотизме. Ответы всех родителей были </a:t>
            </a:r>
          </a:p>
          <a:p>
            <a:r>
              <a:rPr lang="ru-RU" dirty="0" smtClean="0"/>
              <a:t>положительными, поэтому можно сделать вывод, что мы движемся в правильном направлении, что</a:t>
            </a:r>
          </a:p>
          <a:p>
            <a:r>
              <a:rPr lang="ru-RU" dirty="0" smtClean="0"/>
              <a:t>наши совместные старания не напрасны. И я уверенна, что в дальнейшем нас ждет много новых, интересных</a:t>
            </a:r>
          </a:p>
          <a:p>
            <a:r>
              <a:rPr lang="ru-RU" dirty="0" smtClean="0"/>
              <a:t>и познавательных мероприятий по нравственно – патриотическому воспитанию!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14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Рукописный ввод 6"/>
              <p14:cNvContentPartPr/>
              <p14:nvPr/>
            </p14:nvContentPartPr>
            <p14:xfrm>
              <a:off x="626863" y="404949"/>
              <a:ext cx="196560" cy="313920"/>
            </p14:xfrm>
          </p:contentPart>
        </mc:Choice>
        <mc:Fallback xmlns="">
          <p:pic>
            <p:nvPicPr>
              <p:cNvPr id="7" name="Рукописный ввод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4983" y="393069"/>
                <a:ext cx="220320" cy="33768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/>
          <p:cNvSpPr txBox="1"/>
          <p:nvPr/>
        </p:nvSpPr>
        <p:spPr>
          <a:xfrm>
            <a:off x="644460" y="718869"/>
            <a:ext cx="1107292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Цель: формирование чувств патриотизма и любви к своей Родине.</a:t>
            </a:r>
          </a:p>
          <a:p>
            <a:endParaRPr lang="ru-RU" sz="1900" dirty="0" smtClean="0">
              <a:latin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</a:rPr>
              <a:t>Задачи: 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Формировать у детей: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-  умение различать условную и реальную ситуации;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 - умение хорошо владеть устной речью, умение выражать свои мысли и желания;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-  представление о России, как о родной стране;  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 - уважительное отношение к государственным символам;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 -  представление о национальных символах России – балалайка, матрешка, березонька;</a:t>
            </a:r>
            <a:endParaRPr lang="ru-RU" sz="1900" dirty="0">
              <a:latin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</a:rPr>
              <a:t>Развивать у детей: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- познавательные процессы - диалогическую речь, </a:t>
            </a:r>
            <a:r>
              <a:rPr lang="ru-RU" sz="1900" dirty="0">
                <a:latin typeface="Times New Roman" panose="02020603050405020304" pitchFamily="18" charset="0"/>
              </a:rPr>
              <a:t>п</a:t>
            </a:r>
            <a:r>
              <a:rPr lang="ru-RU" sz="1900" dirty="0" smtClean="0">
                <a:latin typeface="Times New Roman" panose="02020603050405020304" pitchFamily="18" charset="0"/>
              </a:rPr>
              <a:t>амять, мышление, внимание; воображение, восприятие;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-  моторику рук и способность контролировать свои движения; </a:t>
            </a:r>
          </a:p>
          <a:p>
            <a:r>
              <a:rPr lang="ru-RU" sz="1900" dirty="0">
                <a:latin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</a:rPr>
              <a:t>- самостоятельность и последовательность;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Воспитывать у детей:</a:t>
            </a:r>
          </a:p>
          <a:p>
            <a:r>
              <a:rPr lang="ru-RU" sz="1900" dirty="0" smtClean="0">
                <a:latin typeface="Times New Roman" panose="02020603050405020304" pitchFamily="18" charset="0"/>
              </a:rPr>
              <a:t>-  чувство собственного достоинства, как гражданина своей Родины;</a:t>
            </a:r>
          </a:p>
          <a:p>
            <a:pPr marL="342900" indent="-342900">
              <a:buFontTx/>
              <a:buChar char="-"/>
            </a:pPr>
            <a:endParaRPr lang="ru-RU" sz="19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573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215" y="650631"/>
            <a:ext cx="11492377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/>
              <a:t>с</a:t>
            </a:r>
            <a:r>
              <a:rPr lang="ru-RU" dirty="0" smtClean="0"/>
              <a:t>тремление к познанию культурных традиций своего народа;</a:t>
            </a:r>
          </a:p>
          <a:p>
            <a:pPr marL="285750" indent="-285750">
              <a:buFontTx/>
              <a:buChar char="-"/>
            </a:pPr>
            <a:r>
              <a:rPr lang="ru-RU" dirty="0"/>
              <a:t>с</a:t>
            </a:r>
            <a:r>
              <a:rPr lang="ru-RU" dirty="0" smtClean="0"/>
              <a:t>тремление чувствовать себя частью большого государства;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уважительное отношение к наследиям своих предков;</a:t>
            </a:r>
          </a:p>
          <a:p>
            <a:endParaRPr lang="ru-RU" dirty="0"/>
          </a:p>
          <a:p>
            <a:r>
              <a:rPr lang="ru-RU" dirty="0" smtClean="0"/>
              <a:t>Словарная работа: символы, государство, балалайка, герб, гимн.</a:t>
            </a:r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r>
              <a:rPr lang="ru-RU" dirty="0" smtClean="0"/>
              <a:t>Предварительная работа с детьми: беседы о России, о государственной символике; дидактические игры «Собери </a:t>
            </a:r>
          </a:p>
          <a:p>
            <a:r>
              <a:rPr lang="ru-RU" dirty="0" smtClean="0"/>
              <a:t>Герб», «Выбери флаг России», «Выбери нужное» ; чтение худ. </a:t>
            </a:r>
            <a:r>
              <a:rPr lang="ru-RU" dirty="0"/>
              <a:t>л</a:t>
            </a:r>
            <a:r>
              <a:rPr lang="ru-RU" dirty="0" smtClean="0"/>
              <a:t>итературы  «</a:t>
            </a:r>
          </a:p>
          <a:p>
            <a:r>
              <a:rPr lang="ru-RU" dirty="0" smtClean="0"/>
              <a:t>Работа  родителями: стендовая информация на тему « Моя страна – мое богатство», рекомендации родителям </a:t>
            </a:r>
          </a:p>
          <a:p>
            <a:r>
              <a:rPr lang="ru-RU" dirty="0"/>
              <a:t>о</a:t>
            </a:r>
            <a:r>
              <a:rPr lang="ru-RU" dirty="0" smtClean="0"/>
              <a:t> формировании патриотических чувств у детей; консультация </a:t>
            </a:r>
            <a:r>
              <a:rPr lang="ru-RU" dirty="0" smtClean="0"/>
              <a:t>«Учимся любить свою Родину».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Методы и приемы: игровой, наглядный, вопросы к детям, дидактическая игра, художественное слово, </a:t>
            </a:r>
          </a:p>
          <a:p>
            <a:r>
              <a:rPr lang="ru-RU" dirty="0"/>
              <a:t>п</a:t>
            </a:r>
            <a:r>
              <a:rPr lang="ru-RU" dirty="0" smtClean="0"/>
              <a:t>рактическая деятельность детей.</a:t>
            </a:r>
          </a:p>
          <a:p>
            <a:r>
              <a:rPr lang="ru-RU" dirty="0" smtClean="0"/>
              <a:t>А так же, использовала новые, нетрадиционные формы – путешествие, кроссворд, репортаж (использовала </a:t>
            </a:r>
          </a:p>
          <a:p>
            <a:r>
              <a:rPr lang="ru-RU" dirty="0"/>
              <a:t>м</a:t>
            </a:r>
            <a:r>
              <a:rPr lang="ru-RU" dirty="0" smtClean="0"/>
              <a:t>икрофон), </a:t>
            </a:r>
            <a:r>
              <a:rPr lang="ru-RU" dirty="0" err="1" smtClean="0"/>
              <a:t>взаимообучение</a:t>
            </a:r>
            <a:r>
              <a:rPr lang="ru-RU" dirty="0" smtClean="0"/>
              <a:t> (ребенок «консультант» обучал игре на ложках.)</a:t>
            </a:r>
          </a:p>
          <a:p>
            <a:endParaRPr lang="ru-RU" dirty="0"/>
          </a:p>
          <a:p>
            <a:r>
              <a:rPr lang="ru-RU" dirty="0" smtClean="0"/>
              <a:t>Оборудование и материалы: магнитная доска, дидактические пособия, балалайка, деревянные ложки,</a:t>
            </a:r>
          </a:p>
          <a:p>
            <a:r>
              <a:rPr lang="ru-RU" dirty="0"/>
              <a:t>м</a:t>
            </a:r>
            <a:r>
              <a:rPr lang="ru-RU" dirty="0" smtClean="0"/>
              <a:t>атрешки, ватман с изображением кроссворда.</a:t>
            </a:r>
          </a:p>
          <a:p>
            <a:r>
              <a:rPr lang="ru-RU" dirty="0" smtClean="0"/>
              <a:t>                  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19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5118" y="174812"/>
            <a:ext cx="12575306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Вводная часть</a:t>
            </a:r>
          </a:p>
          <a:p>
            <a:r>
              <a:rPr lang="ru-RU" dirty="0" smtClean="0"/>
              <a:t>Дети сидят на стульчиках, в зал входит воспитатель с Незнайкой.</a:t>
            </a:r>
          </a:p>
          <a:p>
            <a:r>
              <a:rPr lang="ru-RU" dirty="0" smtClean="0"/>
              <a:t>Воспитатель: «Ребята вам знаком наш гость?»</a:t>
            </a:r>
          </a:p>
          <a:p>
            <a:r>
              <a:rPr lang="ru-RU" dirty="0" smtClean="0"/>
              <a:t>Дети: «Да, это Незнайка!»</a:t>
            </a:r>
          </a:p>
          <a:p>
            <a:r>
              <a:rPr lang="ru-RU" dirty="0" smtClean="0"/>
              <a:t>Воспитатель: «А давайте поздороваемся</a:t>
            </a:r>
            <a:r>
              <a:rPr lang="ru-RU" dirty="0"/>
              <a:t> </a:t>
            </a:r>
            <a:r>
              <a:rPr lang="ru-RU" dirty="0" smtClean="0"/>
              <a:t>с Незнайкой и со всем, что нас окружает.»</a:t>
            </a:r>
          </a:p>
          <a:p>
            <a:r>
              <a:rPr lang="ru-RU" dirty="0" smtClean="0"/>
              <a:t>«Здравствуй, небо (Руки вверх)</a:t>
            </a:r>
          </a:p>
          <a:p>
            <a:r>
              <a:rPr lang="ru-RU" dirty="0" smtClean="0"/>
              <a:t>Здравствуй, земля (Приседают)</a:t>
            </a:r>
          </a:p>
          <a:p>
            <a:r>
              <a:rPr lang="ru-RU" dirty="0" smtClean="0"/>
              <a:t>Здравствуйте, мои друзья (</a:t>
            </a:r>
            <a:r>
              <a:rPr lang="ru-RU" dirty="0"/>
              <a:t>Р</a:t>
            </a:r>
            <a:r>
              <a:rPr lang="ru-RU" dirty="0" smtClean="0"/>
              <a:t>уки вперед)»</a:t>
            </a:r>
          </a:p>
          <a:p>
            <a:r>
              <a:rPr lang="ru-RU" dirty="0" smtClean="0"/>
              <a:t>Воспитатель: «Ребята, вы знаете, а у Незнайки случилась беда! Он заблудился и не может вернуться домой. </a:t>
            </a:r>
          </a:p>
          <a:p>
            <a:r>
              <a:rPr lang="ru-RU" dirty="0" smtClean="0"/>
              <a:t>Но и это еще не все! Для того, чтобы попасть домой, Незнайка должен разгадать кроссворд.</a:t>
            </a:r>
          </a:p>
          <a:p>
            <a:r>
              <a:rPr lang="ru-RU" dirty="0" smtClean="0"/>
              <a:t>Кроссворд этот, может отгадать лишь тот, кто обладает знаниями о символах нашей необъятной Родины.</a:t>
            </a:r>
          </a:p>
          <a:p>
            <a:r>
              <a:rPr lang="ru-RU" dirty="0" smtClean="0"/>
              <a:t>Но Незнайка, этих знаний не имеет, ребята поможем ему разгадать кроссворд и вернуться домой?»</a:t>
            </a:r>
          </a:p>
          <a:p>
            <a:r>
              <a:rPr lang="ru-RU" dirty="0" smtClean="0"/>
              <a:t>Дети: «Да!»</a:t>
            </a:r>
          </a:p>
          <a:p>
            <a:r>
              <a:rPr lang="ru-RU" dirty="0" smtClean="0"/>
              <a:t>Воспитатель: «Замечательно, а заодно и расскажем Незнайке о символах нашей прекрасной страны, у которой удивительно красивое имя – Россия!</a:t>
            </a:r>
          </a:p>
          <a:p>
            <a:r>
              <a:rPr lang="ru-RU" dirty="0" smtClean="0"/>
              <a:t>Но для этого нам нужно отправится в небольшое путешествие, а скажите на чем обычно путешествуют?</a:t>
            </a:r>
          </a:p>
          <a:p>
            <a:r>
              <a:rPr lang="ru-RU" dirty="0" smtClean="0"/>
              <a:t>(Ответы детей – на поезде, на автомобиле, на самолете) Верно, а мы с вами отправимся на красивом и быстром ковре – самолете! А для этого, нам нужно приобрести билеты, один билет – одна улыбка.</a:t>
            </a:r>
          </a:p>
          <a:p>
            <a:r>
              <a:rPr lang="ru-RU" dirty="0" smtClean="0"/>
              <a:t>Ребята, готовы?»</a:t>
            </a:r>
          </a:p>
          <a:p>
            <a:r>
              <a:rPr lang="ru-RU" dirty="0" smtClean="0"/>
              <a:t>Дети: «Да!»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970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2960" y="1031966"/>
            <a:ext cx="10567851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Воспитатель: «Тогда приобретаем билеты и вперед!»</a:t>
            </a:r>
          </a:p>
          <a:p>
            <a:r>
              <a:rPr lang="ru-RU" dirty="0" smtClean="0"/>
              <a:t>(Дети улыбаются, усаживаются на ковер вместе с Незнайкой, звучит музыка) </a:t>
            </a:r>
          </a:p>
          <a:p>
            <a:endParaRPr lang="ru-RU" dirty="0" smtClean="0"/>
          </a:p>
          <a:p>
            <a:r>
              <a:rPr lang="ru-RU" dirty="0" smtClean="0"/>
              <a:t>Основная часть</a:t>
            </a:r>
            <a:endParaRPr lang="ru-RU" dirty="0"/>
          </a:p>
          <a:p>
            <a:r>
              <a:rPr lang="ru-RU" dirty="0" smtClean="0"/>
              <a:t>Остановка №1 «Государственные символы России»</a:t>
            </a:r>
          </a:p>
          <a:p>
            <a:r>
              <a:rPr lang="ru-RU" dirty="0" smtClean="0"/>
              <a:t>(Воспитатель в образе репортера с микрофоном, встречает детей и Незнайку)</a:t>
            </a:r>
          </a:p>
          <a:p>
            <a:r>
              <a:rPr lang="ru-RU" dirty="0" smtClean="0"/>
              <a:t>(На магнитной доске картинки с изображением государственных символов)</a:t>
            </a:r>
          </a:p>
          <a:p>
            <a:r>
              <a:rPr lang="ru-RU" dirty="0" smtClean="0"/>
              <a:t>Воспитатель: «Здравствуйте дорогие друзья, я – репортер и буду сопровождать вас  на каждой остановке.</a:t>
            </a:r>
          </a:p>
          <a:p>
            <a:r>
              <a:rPr lang="ru-RU" dirty="0" smtClean="0"/>
              <a:t>Я буду задавать вам вопросы, а вы будете на них отвечать. Согласны?»</a:t>
            </a:r>
          </a:p>
          <a:p>
            <a:r>
              <a:rPr lang="ru-RU" dirty="0" smtClean="0"/>
              <a:t>Дети: «Да!»</a:t>
            </a:r>
          </a:p>
          <a:p>
            <a:r>
              <a:rPr lang="ru-RU" dirty="0" smtClean="0"/>
              <a:t>Воспитатель: «Рад приветствовать вас на остановке «Государственные символы России».</a:t>
            </a:r>
          </a:p>
          <a:p>
            <a:r>
              <a:rPr lang="ru-RU" dirty="0" smtClean="0"/>
              <a:t>У каждой страны есть свои государственные символы. А какие государственные символы вы знаете?»</a:t>
            </a:r>
          </a:p>
          <a:p>
            <a:r>
              <a:rPr lang="ru-RU" dirty="0" smtClean="0"/>
              <a:t>Ответы детей – герб, флаг и гимн).</a:t>
            </a:r>
          </a:p>
          <a:p>
            <a:r>
              <a:rPr lang="ru-RU" dirty="0" smtClean="0"/>
              <a:t>(Звучит гимн)</a:t>
            </a:r>
          </a:p>
          <a:p>
            <a:r>
              <a:rPr lang="ru-RU" dirty="0" smtClean="0"/>
              <a:t>Воспитатель: «Ребята, а что это звучит?»</a:t>
            </a:r>
          </a:p>
          <a:p>
            <a:r>
              <a:rPr lang="ru-RU" dirty="0" smtClean="0"/>
              <a:t>Дети: «Гимн России!»</a:t>
            </a:r>
          </a:p>
          <a:p>
            <a:r>
              <a:rPr lang="ru-RU" dirty="0" smtClean="0"/>
              <a:t>Воспитатель:</a:t>
            </a:r>
          </a:p>
          <a:p>
            <a:r>
              <a:rPr lang="ru-RU" dirty="0" smtClean="0"/>
              <a:t> «А что такое гимн? (Гимн – это главная песня страны.)</a:t>
            </a:r>
          </a:p>
          <a:p>
            <a:r>
              <a:rPr lang="ru-RU" dirty="0" smtClean="0"/>
              <a:t>Как нужно слушать гимн? (Стоя, не баловаться, не шуметь)</a:t>
            </a:r>
          </a:p>
          <a:p>
            <a:r>
              <a:rPr lang="ru-RU" dirty="0" smtClean="0"/>
              <a:t>А знаете ли вы цвета Российского флага? (Белый, синий, красный)</a:t>
            </a:r>
          </a:p>
          <a:p>
            <a:r>
              <a:rPr lang="ru-RU" dirty="0" smtClean="0"/>
              <a:t>Да ребята, именно так. Белый цвет – это белые облака, снега, это цвет добра и мира!</a:t>
            </a:r>
          </a:p>
          <a:p>
            <a:r>
              <a:rPr lang="ru-RU" dirty="0" smtClean="0"/>
              <a:t>Синий цвет – это голубое небо, реки и озера, символ веры и верности!</a:t>
            </a:r>
          </a:p>
          <a:p>
            <a:r>
              <a:rPr lang="ru-RU" dirty="0" smtClean="0"/>
              <a:t>Красный цвет – это наша с вами отвага, сила, воля, победа и любовь к Родине!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785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482" y="757646"/>
            <a:ext cx="1123185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Ребята, а о какой символ мы еще не назвали?»</a:t>
            </a:r>
          </a:p>
          <a:p>
            <a:r>
              <a:rPr lang="ru-RU" dirty="0" smtClean="0"/>
              <a:t>Дети: «Герб России!»</a:t>
            </a:r>
          </a:p>
          <a:p>
            <a:r>
              <a:rPr lang="ru-RU" dirty="0" smtClean="0"/>
              <a:t>Воспитатель: «Верно ребята, это символ который отличает наше государство от других.»</a:t>
            </a:r>
          </a:p>
          <a:p>
            <a:r>
              <a:rPr lang="ru-RU" dirty="0" smtClean="0"/>
              <a:t>(Воспитатель предлагает дидактическую игру « Собери флаг и герб России». Дети собирают символы)</a:t>
            </a:r>
          </a:p>
          <a:p>
            <a:r>
              <a:rPr lang="ru-RU" dirty="0" smtClean="0"/>
              <a:t>«Ребятки, вы большие молодцы собрали символы и ответили на все вопросы правильно. </a:t>
            </a:r>
          </a:p>
          <a:p>
            <a:r>
              <a:rPr lang="ru-RU" dirty="0" smtClean="0"/>
              <a:t>И я думаю пришло время заполнить первые слова в кроссворде для Незнайки.»</a:t>
            </a:r>
          </a:p>
          <a:p>
            <a:r>
              <a:rPr lang="ru-RU" dirty="0" smtClean="0"/>
              <a:t>(Воспитатель вписывает в кроссворд – флаг, гимн, герб)</a:t>
            </a:r>
          </a:p>
          <a:p>
            <a:r>
              <a:rPr lang="ru-RU" dirty="0" smtClean="0"/>
              <a:t>«Продолжаем наше путешествие.» (Дети и Незнайка садятся на ковер)</a:t>
            </a:r>
          </a:p>
          <a:p>
            <a:endParaRPr lang="ru-RU" dirty="0"/>
          </a:p>
          <a:p>
            <a:r>
              <a:rPr lang="ru-RU" dirty="0" smtClean="0"/>
              <a:t>Остановка №2 «Национальные символы России»</a:t>
            </a:r>
          </a:p>
          <a:p>
            <a:r>
              <a:rPr lang="ru-RU" dirty="0" smtClean="0"/>
              <a:t>(На столе накрытом скатертью лежат – балалайка, деревянные ложки, матрешки)</a:t>
            </a:r>
          </a:p>
          <a:p>
            <a:r>
              <a:rPr lang="ru-RU" dirty="0" smtClean="0"/>
              <a:t>Воспитатель: «Ребята, на ряду с государственными символами в каждой стране, и конечно у нас </a:t>
            </a:r>
          </a:p>
          <a:p>
            <a:r>
              <a:rPr lang="ru-RU" dirty="0"/>
              <a:t>е</a:t>
            </a:r>
            <a:r>
              <a:rPr lang="ru-RU" dirty="0" smtClean="0"/>
              <a:t>сть еще национальные символы, т.е. символы, выбранные народом. По ним тоже отличают и узнают страну.</a:t>
            </a:r>
          </a:p>
          <a:p>
            <a:r>
              <a:rPr lang="ru-RU" dirty="0" smtClean="0"/>
              <a:t>Итак, давайте познакомим Незнайку с такими символами.» (Ответы детей – балалайка, матрешки, деревянные</a:t>
            </a:r>
          </a:p>
          <a:p>
            <a:r>
              <a:rPr lang="ru-RU" dirty="0" smtClean="0"/>
              <a:t>ложки)</a:t>
            </a:r>
          </a:p>
          <a:p>
            <a:r>
              <a:rPr lang="ru-RU" dirty="0" smtClean="0"/>
              <a:t>Воспитатель: «Молодцы ребята, все правильно сказали. Я хочу рассказать вам и Незнайке подробнее о этих </a:t>
            </a:r>
          </a:p>
          <a:p>
            <a:r>
              <a:rPr lang="ru-RU" dirty="0"/>
              <a:t>н</a:t>
            </a:r>
            <a:r>
              <a:rPr lang="ru-RU" dirty="0" smtClean="0"/>
              <a:t>ациональных  символах.</a:t>
            </a:r>
          </a:p>
          <a:p>
            <a:r>
              <a:rPr lang="ru-RU" dirty="0" smtClean="0"/>
              <a:t>Балалайка, этот музыкальный инструмент стал любимым у нашего народа. Балалайка может быть задорной и веселой, может грустить и плакать. Ни один праздник не проходил без песен и танцев под балалайку. Поэтому</a:t>
            </a:r>
          </a:p>
          <a:p>
            <a:r>
              <a:rPr lang="ru-RU" dirty="0"/>
              <a:t>к</a:t>
            </a:r>
            <a:r>
              <a:rPr lang="ru-RU" dirty="0" smtClean="0"/>
              <a:t>аждый россиянин и гость нашей страны с уверенностью заявит, что балалайка – символ России. </a:t>
            </a:r>
          </a:p>
          <a:p>
            <a:r>
              <a:rPr lang="ru-RU" dirty="0" smtClean="0"/>
              <a:t>И, конечно же, русский атрибут - деревянные ложки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537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9247" y="860612"/>
            <a:ext cx="1112071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Их использовали не только для еды, но и как музыкальный инструмент. Ребята, а вы знаете, что наш Егор умеет</a:t>
            </a:r>
          </a:p>
          <a:p>
            <a:r>
              <a:rPr lang="ru-RU" dirty="0"/>
              <a:t>и</a:t>
            </a:r>
            <a:r>
              <a:rPr lang="ru-RU" dirty="0" smtClean="0"/>
              <a:t>грать на ложках и может научить вас, хотите попробовать?</a:t>
            </a:r>
          </a:p>
          <a:p>
            <a:r>
              <a:rPr lang="ru-RU" dirty="0" smtClean="0"/>
              <a:t>Дети: «Да.» (Дети учатся игре на ложках)</a:t>
            </a:r>
          </a:p>
          <a:p>
            <a:r>
              <a:rPr lang="ru-RU" dirty="0" smtClean="0"/>
              <a:t>Воспитатель: «Ребята, у вас здорово получается, молодцы. Чтобы узнать о каком символе сейчас пойдет речь, я предлагаю вам отгадать загадку.</a:t>
            </a:r>
          </a:p>
          <a:p>
            <a:r>
              <a:rPr lang="ru-RU" dirty="0"/>
              <a:t> </a:t>
            </a:r>
            <a:r>
              <a:rPr lang="ru-RU" dirty="0" smtClean="0"/>
              <a:t>         «Прячется от нас с тобой одна куколка в другой</a:t>
            </a:r>
          </a:p>
          <a:p>
            <a:r>
              <a:rPr lang="ru-RU" dirty="0" smtClean="0"/>
              <a:t>          На косыночках горошки. Что за куколки?»»</a:t>
            </a:r>
          </a:p>
          <a:p>
            <a:r>
              <a:rPr lang="ru-RU" dirty="0" smtClean="0"/>
              <a:t>Дети: «Матрешки!»</a:t>
            </a:r>
          </a:p>
          <a:p>
            <a:r>
              <a:rPr lang="ru-RU" dirty="0" smtClean="0"/>
              <a:t>Воспитатель: «Да ребята, самый известный символ – матрешка. </a:t>
            </a:r>
          </a:p>
          <a:p>
            <a:r>
              <a:rPr lang="ru-RU" dirty="0" smtClean="0"/>
              <a:t>Матрешка  - уникальная игрушка: она добрая посланница дружбы и любви, счастья и благополучия. </a:t>
            </a:r>
            <a:endParaRPr lang="ru-RU" dirty="0"/>
          </a:p>
          <a:p>
            <a:r>
              <a:rPr lang="ru-RU" dirty="0" smtClean="0"/>
              <a:t>Поэтому, это символ нашей России.»</a:t>
            </a:r>
          </a:p>
          <a:p>
            <a:r>
              <a:rPr lang="ru-RU" dirty="0" smtClean="0"/>
              <a:t>Игра « Найди свою матрешку»</a:t>
            </a:r>
          </a:p>
          <a:p>
            <a:r>
              <a:rPr lang="ru-RU" dirty="0" smtClean="0"/>
              <a:t>Воспитатель: «А сейчас самое время заполнить наш кроссворд.» (Воспитатель вписывает слова – балалайка, ложка, матрешка)</a:t>
            </a:r>
          </a:p>
          <a:p>
            <a:r>
              <a:rPr lang="ru-RU" dirty="0" smtClean="0"/>
              <a:t>Отправляемся в путь! ( Дети и Незнайка садятся на ковер и произносят волшебные слова)</a:t>
            </a:r>
          </a:p>
          <a:p>
            <a:endParaRPr lang="ru-RU" dirty="0"/>
          </a:p>
          <a:p>
            <a:r>
              <a:rPr lang="ru-RU" dirty="0" smtClean="0"/>
              <a:t>Остановка №3 «Живые символы России»</a:t>
            </a:r>
          </a:p>
          <a:p>
            <a:r>
              <a:rPr lang="ru-RU" dirty="0" smtClean="0"/>
              <a:t>(На магнитной доске картинки с изображением – березы и медведя)</a:t>
            </a:r>
          </a:p>
          <a:p>
            <a:r>
              <a:rPr lang="ru-RU" dirty="0" smtClean="0"/>
              <a:t>Воспитатель: «Ребята, что вы видите на этих картинках?»</a:t>
            </a:r>
          </a:p>
          <a:p>
            <a:r>
              <a:rPr lang="ru-RU" dirty="0"/>
              <a:t>Дети</a:t>
            </a:r>
            <a:r>
              <a:rPr lang="ru-RU" dirty="0" smtClean="0"/>
              <a:t>: «Это тоже народные символы России, только они живые.»</a:t>
            </a:r>
          </a:p>
          <a:p>
            <a:r>
              <a:rPr lang="ru-RU" dirty="0" smtClean="0"/>
              <a:t>Воспитатель: «И снова вы правы. А сейчас загадка -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«На ней висят, не свесив ножек четыре тысячи сережек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А белый ствол не от мороза, зовут красавицу.»»</a:t>
            </a:r>
          </a:p>
          <a:p>
            <a:r>
              <a:rPr lang="ru-RU" dirty="0" smtClean="0"/>
              <a:t>Дети: «Береза!»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8592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953" y="712694"/>
            <a:ext cx="1074973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Воспитатель: «Береза  - символ красоты русской природы. Ни в одной стране мира нет столько берез, как</a:t>
            </a:r>
          </a:p>
          <a:p>
            <a:r>
              <a:rPr lang="ru-RU" dirty="0" smtClean="0"/>
              <a:t>у нас. Жители других стран называют нашу Родину «страной берез». </a:t>
            </a:r>
          </a:p>
          <a:p>
            <a:r>
              <a:rPr lang="ru-RU" dirty="0" smtClean="0"/>
              <a:t>Дети, а скажите мне как называют березку ласково?»</a:t>
            </a:r>
          </a:p>
          <a:p>
            <a:r>
              <a:rPr lang="ru-RU" dirty="0" smtClean="0"/>
              <a:t>Дети: «Березонька кудрявая, белоствольная, </a:t>
            </a:r>
            <a:r>
              <a:rPr lang="ru-RU" dirty="0" err="1" smtClean="0"/>
              <a:t>березушка</a:t>
            </a:r>
            <a:r>
              <a:rPr lang="ru-RU" dirty="0" smtClean="0"/>
              <a:t> матушка.»</a:t>
            </a:r>
          </a:p>
          <a:p>
            <a:r>
              <a:rPr lang="ru-RU" dirty="0" smtClean="0"/>
              <a:t>Воспитатель: «</a:t>
            </a:r>
            <a:r>
              <a:rPr lang="ru-RU" dirty="0" err="1" smtClean="0"/>
              <a:t>Умнички</a:t>
            </a:r>
            <a:r>
              <a:rPr lang="ru-RU" dirty="0" smtClean="0"/>
              <a:t>! Ребята, а это кто такой огромный и могучий?»</a:t>
            </a:r>
          </a:p>
          <a:p>
            <a:r>
              <a:rPr lang="ru-RU" dirty="0" smtClean="0"/>
              <a:t>Дети: «Бурый медведь!»</a:t>
            </a:r>
          </a:p>
          <a:p>
            <a:r>
              <a:rPr lang="ru-RU" dirty="0" smtClean="0"/>
              <a:t>Воспитатель: «А почему именно медведь – символ России, ведь у нас много животных?»</a:t>
            </a:r>
          </a:p>
          <a:p>
            <a:r>
              <a:rPr lang="ru-RU" dirty="0" smtClean="0"/>
              <a:t>Дети: «Потому, что он большой и сильный. Он хозяин нашего леса!»</a:t>
            </a:r>
          </a:p>
          <a:p>
            <a:r>
              <a:rPr lang="ru-RU" dirty="0" smtClean="0"/>
              <a:t>Воспитатель: «А что же на третьей картинке?»</a:t>
            </a:r>
          </a:p>
          <a:p>
            <a:r>
              <a:rPr lang="ru-RU" dirty="0" smtClean="0"/>
              <a:t>Дети: «Ромашка!»</a:t>
            </a:r>
          </a:p>
          <a:p>
            <a:r>
              <a:rPr lang="ru-RU" dirty="0" smtClean="0"/>
              <a:t>Воспитатель: «По народному преданию, ромашка вырастает там, где упадет звезда.</a:t>
            </a:r>
          </a:p>
          <a:p>
            <a:r>
              <a:rPr lang="ru-RU" dirty="0" smtClean="0"/>
              <a:t>Ромашки схожи по форме с зонтиками, а по легенде в древние времена они были зонтиками у маленьких</a:t>
            </a:r>
          </a:p>
          <a:p>
            <a:r>
              <a:rPr lang="ru-RU" dirty="0"/>
              <a:t>с</a:t>
            </a:r>
            <a:r>
              <a:rPr lang="ru-RU" dirty="0" smtClean="0"/>
              <a:t>тепных гномиков. Начнется в степи дождь, гномик укроется ромашкой либо сорвет ее и шагает по степи, </a:t>
            </a:r>
          </a:p>
          <a:p>
            <a:r>
              <a:rPr lang="ru-RU" dirty="0"/>
              <a:t>п</a:t>
            </a:r>
            <a:r>
              <a:rPr lang="ru-RU" dirty="0" smtClean="0"/>
              <a:t>однимая цветок над головой. Дождь стучит по ромашковому зонтику, струйками стекает с него, а гномик </a:t>
            </a:r>
          </a:p>
          <a:p>
            <a:r>
              <a:rPr lang="ru-RU" dirty="0"/>
              <a:t>о</a:t>
            </a:r>
            <a:r>
              <a:rPr lang="ru-RU" dirty="0" smtClean="0"/>
              <a:t>стается совершенно сухим.</a:t>
            </a:r>
          </a:p>
          <a:p>
            <a:r>
              <a:rPr lang="ru-RU" dirty="0" smtClean="0"/>
              <a:t>Ну, что ж ребята, заполним оставшиеся слова в кроссворде и будем возвращаться в детский сад.»</a:t>
            </a:r>
          </a:p>
          <a:p>
            <a:r>
              <a:rPr lang="ru-RU" dirty="0" smtClean="0"/>
              <a:t>(Воспитатель вписывает слова – ромашка, медведь, береза)</a:t>
            </a:r>
          </a:p>
          <a:p>
            <a:r>
              <a:rPr lang="ru-RU" dirty="0" smtClean="0"/>
              <a:t>( Дети и Незнайка усаживаются на ковер – самолет)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601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9451" y="640080"/>
            <a:ext cx="1086547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Воспитатель: «Вот и закончилось наше путешествие, мы вернулись в группу, а Незнайке пора возвращаться </a:t>
            </a:r>
          </a:p>
          <a:p>
            <a:r>
              <a:rPr lang="ru-RU" dirty="0" smtClean="0"/>
              <a:t>домой.»</a:t>
            </a:r>
          </a:p>
          <a:p>
            <a:r>
              <a:rPr lang="ru-RU" dirty="0" smtClean="0"/>
              <a:t>Дети: «До свидания, Незнайка!»</a:t>
            </a:r>
          </a:p>
          <a:p>
            <a:r>
              <a:rPr lang="ru-RU" dirty="0" smtClean="0"/>
              <a:t>Воспитатель: «Дети, вам понравилось наше сегодняшнее путешествие?»</a:t>
            </a:r>
          </a:p>
          <a:p>
            <a:r>
              <a:rPr lang="ru-RU" dirty="0" smtClean="0"/>
              <a:t>Дети: «Да, очень! Мы сегодня узнали много нового и интересного о символах России и о их значении.»</a:t>
            </a:r>
          </a:p>
          <a:p>
            <a:r>
              <a:rPr lang="ru-RU" dirty="0" smtClean="0"/>
              <a:t>Воспитатель: «Ребята, а то о чем вы узнали, важно для вас и почему?»</a:t>
            </a:r>
          </a:p>
          <a:p>
            <a:r>
              <a:rPr lang="ru-RU" dirty="0" smtClean="0"/>
              <a:t>Дети: «Очень важно, ведь мы живем в России и должны все о ней знать. К тому же, мы помогли Незнайке </a:t>
            </a:r>
          </a:p>
          <a:p>
            <a:r>
              <a:rPr lang="ru-RU" dirty="0"/>
              <a:t>в</a:t>
            </a:r>
            <a:r>
              <a:rPr lang="ru-RU" dirty="0" smtClean="0"/>
              <a:t>ернуться домой.»</a:t>
            </a:r>
          </a:p>
          <a:p>
            <a:r>
              <a:rPr lang="ru-RU" dirty="0" smtClean="0"/>
              <a:t>Воспитатель: «Арина, что тебе понравилось больше всего?» (Ответ девочки)</a:t>
            </a:r>
          </a:p>
          <a:p>
            <a:r>
              <a:rPr lang="ru-RU" dirty="0" smtClean="0"/>
              <a:t>Воспитатель: «Что вы расскажите родителям, о нашем путешествии?» (Ответы детей).</a:t>
            </a:r>
          </a:p>
          <a:p>
            <a:r>
              <a:rPr lang="ru-RU" dirty="0" smtClean="0"/>
              <a:t>Воспитатель: «Я рада, что вам понравилось и вы узнали много нового и познавательного. И я уверена, что </a:t>
            </a:r>
          </a:p>
          <a:p>
            <a:r>
              <a:rPr lang="ru-RU" dirty="0"/>
              <a:t>э</a:t>
            </a:r>
            <a:r>
              <a:rPr lang="ru-RU" dirty="0" smtClean="0"/>
              <a:t>ти знания вы будете применять и множить гордо неся звание, РОССИЯНИН!»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0125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1964</Words>
  <Application>Microsoft Office PowerPoint</Application>
  <PresentationFormat>Широкоэкранный</PresentationFormat>
  <Paragraphs>178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Муниципальное бюджетное дошкольное образовательное учреждение детский сад «Ромашка» Конспект образовательной деятельности по познавательному развитию «Символы моей Родины» по нравственно - патриотическому воспитанию для детей 4 – 5 лет группы общеразвивающей направленности.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Квест - путешествие «Широка страна моя родная» по нравственно - патриотическому воспитанию для средней группы ДОУ.</dc:title>
  <dc:creator>User</dc:creator>
  <cp:lastModifiedBy>User</cp:lastModifiedBy>
  <cp:revision>70</cp:revision>
  <dcterms:created xsi:type="dcterms:W3CDTF">2025-04-29T08:25:21Z</dcterms:created>
  <dcterms:modified xsi:type="dcterms:W3CDTF">2025-05-01T21:57:16Z</dcterms:modified>
</cp:coreProperties>
</file>