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Microsoft Sans Serif" panose="020B0604020202020204" pitchFamily="34" charset="0"/>
      <p:regular r:id="rId12"/>
    </p:embeddedFont>
    <p:embeddedFont>
      <p:font typeface="MuseoModerno Medium" panose="020B0604020202020204" charset="0"/>
      <p:regular r:id="rId13"/>
    </p:embeddedFont>
    <p:embeddedFont>
      <p:font typeface="Imprint MT Shadow" panose="04020605060303030202" pitchFamily="82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20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79028" y="1752599"/>
            <a:ext cx="7457583" cy="1273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ru-RU" sz="4450" dirty="0" smtClean="0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</a:t>
            </a:r>
            <a:r>
              <a:rPr lang="en-US" sz="4450" dirty="0" err="1" smtClean="0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Интерактивные</a:t>
            </a:r>
            <a:r>
              <a:rPr lang="en-US" sz="4450" dirty="0" smtClean="0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450" dirty="0" err="1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методы</a:t>
            </a:r>
            <a:r>
              <a:rPr lang="en-US" sz="4450" dirty="0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450" dirty="0" err="1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работы</a:t>
            </a:r>
            <a:r>
              <a:rPr lang="en-US" sz="4450" dirty="0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с </a:t>
            </a:r>
            <a:r>
              <a:rPr lang="en-US" sz="4450" dirty="0" err="1" smtClean="0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текстом</a:t>
            </a:r>
            <a:r>
              <a:rPr lang="ru-RU" sz="4450" dirty="0" smtClean="0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</a:t>
            </a:r>
            <a:endParaRPr lang="en-US" sz="4450" dirty="0">
              <a:solidFill>
                <a:srgbClr val="124E73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ctr">
              <a:lnSpc>
                <a:spcPts val="5550"/>
              </a:lnSpc>
              <a:buNone/>
            </a:pPr>
            <a:endParaRPr lang="ru-RU" sz="4450" dirty="0" smtClean="0">
              <a:solidFill>
                <a:srgbClr val="124E73"/>
              </a:solidFill>
              <a:latin typeface="MuseoModerno Medium" pitchFamily="34" charset="0"/>
              <a:ea typeface="MuseoModerno Medium" pitchFamily="34" charset="-122"/>
              <a:cs typeface="MuseoModerno Medium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endParaRPr lang="ru-RU" sz="4450" dirty="0">
              <a:solidFill>
                <a:srgbClr val="124E73"/>
              </a:solidFill>
              <a:latin typeface="MuseoModerno Medium" pitchFamily="34" charset="0"/>
              <a:ea typeface="MuseoModerno Medium" pitchFamily="34" charset="-122"/>
              <a:cs typeface="MuseoModerno Medium" pitchFamily="34" charset="-12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en-US" sz="2400" dirty="0" err="1" smtClean="0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Как</a:t>
            </a:r>
            <a:r>
              <a:rPr lang="en-US" sz="2400" dirty="0" smtClean="0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повысить эффективность работы с </a:t>
            </a:r>
            <a:r>
              <a:rPr lang="en-US" sz="2400" dirty="0" smtClean="0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</a:t>
            </a:r>
            <a:r>
              <a:rPr lang="ru-RU" sz="2400" dirty="0" err="1" smtClean="0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екстом</a:t>
            </a:r>
            <a:r>
              <a:rPr lang="ru-RU" sz="2400" dirty="0" smtClean="0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2400" dirty="0" smtClean="0">
              <a:solidFill>
                <a:srgbClr val="124E73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ts val="5550"/>
              </a:lnSpc>
              <a:buNone/>
            </a:pPr>
            <a:endParaRPr lang="en-US" sz="3200" dirty="0">
              <a:solidFill>
                <a:srgbClr val="124E73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ru-RU" dirty="0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</a:t>
            </a:r>
            <a:r>
              <a:rPr lang="ru-RU" dirty="0" smtClean="0">
                <a:solidFill>
                  <a:srgbClr val="124E7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окладчик Кожешкурт А.В.</a:t>
            </a:r>
            <a:endParaRPr lang="en-US" dirty="0">
              <a:latin typeface="Imprint MT Shadow" panose="04020605060303030202" pitchFamily="82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812972" y="3505200"/>
            <a:ext cx="8023640" cy="2242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280190" y="4267200"/>
            <a:ext cx="7740610" cy="1480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146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0095" y="3311843"/>
            <a:ext cx="13110210" cy="1357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Проблемы внимательного чтения у старшеклассников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760095" y="4994910"/>
            <a:ext cx="4225290" cy="2641044"/>
          </a:xfrm>
          <a:prstGeom prst="roundRect">
            <a:avLst>
              <a:gd name="adj" fmla="val 1233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977265" y="5212080"/>
            <a:ext cx="3790950" cy="678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Низкий процент внимательного чтения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77265" y="6020991"/>
            <a:ext cx="3790950" cy="1042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Только 5% учеников внимательно прочитали инструкцию, остальные полагались на устные объяснения.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5202555" y="4994910"/>
            <a:ext cx="4225290" cy="2641044"/>
          </a:xfrm>
          <a:prstGeom prst="roundRect">
            <a:avLst>
              <a:gd name="adj" fmla="val 1233"/>
            </a:avLst>
          </a:prstGeom>
          <a:solidFill>
            <a:srgbClr val="F3EEE3"/>
          </a:solidFill>
          <a:ln/>
        </p:spPr>
      </p:sp>
      <p:sp>
        <p:nvSpPr>
          <p:cNvPr id="8" name="Text 5"/>
          <p:cNvSpPr/>
          <p:nvPr/>
        </p:nvSpPr>
        <p:spPr>
          <a:xfrm>
            <a:off x="5419725" y="5212080"/>
            <a:ext cx="3463290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Выбор текста для анализа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5419725" y="5681663"/>
            <a:ext cx="3790950" cy="1737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8,3% просмотрели все тексты, большинство читали только начало или выбирали текст по другим критериям, не связанным с содержанием.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9645015" y="4994910"/>
            <a:ext cx="4225290" cy="2641044"/>
          </a:xfrm>
          <a:prstGeom prst="roundRect">
            <a:avLst>
              <a:gd name="adj" fmla="val 1233"/>
            </a:avLst>
          </a:prstGeom>
          <a:solidFill>
            <a:srgbClr val="F3EEE3"/>
          </a:solidFill>
          <a:ln/>
        </p:spPr>
      </p:sp>
      <p:sp>
        <p:nvSpPr>
          <p:cNvPr id="11" name="Text 8"/>
          <p:cNvSpPr/>
          <p:nvPr/>
        </p:nvSpPr>
        <p:spPr>
          <a:xfrm>
            <a:off x="9862185" y="5212080"/>
            <a:ext cx="2807613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Вывод для педагогов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862185" y="5681663"/>
            <a:ext cx="3790950" cy="1389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 вместе с учениками вычитывать инструкции, акцентируя внимание на ключевых моментах и проверять понимание через пересказ.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15747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i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Таблица 2.</a:t>
            </a: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Результаты выполнения анализа текста в тестовой форме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042" y="3086933"/>
            <a:ext cx="9002197" cy="3926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23053"/>
            <a:ext cx="775394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Прием 1: Вдумчивое чтение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Три уровня текста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«Текст в себе» — исходный материал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«Текст для себя» — анализ и интерпретация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«Текст от себя» — создание собственного текста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776067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Этот прием развивает умение понимать смысл и структуру текста, а не просто читать слова. Важно научить учеников переходить от простого восприятия к осмысленному анализу.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3281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9136" y="3090029"/>
            <a:ext cx="6228398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Прием 2: Пирамида идей</a:t>
            </a:r>
            <a:endParaRPr lang="en-US" sz="3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6" y="4027051"/>
            <a:ext cx="1013103" cy="12157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26087" y="4229576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Главная мысль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2026087" y="4667607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Развитие информационных технологий улучшает качество жизни населения.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36" y="5242798"/>
            <a:ext cx="1013103" cy="121574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26087" y="5445323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Подтема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2026087" y="5883354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Улучшение здравоохранения благодаря телемедицине.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36" y="6458545"/>
            <a:ext cx="1013103" cy="121574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26087" y="6661071"/>
            <a:ext cx="2734985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Конкретный аргумент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2026087" y="7099102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Онлайн-консультации врачей позволяют быстрее получать помощь даже в удалённых регионах.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882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Прием 3: Смешивание текстов для анализа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011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7017306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Задание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791545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Разделите смешанный текст на два и определите, чем они отличаются по стилю и содержанию.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3011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8" name="Text 5"/>
          <p:cNvSpPr/>
          <p:nvPr/>
        </p:nvSpPr>
        <p:spPr>
          <a:xfrm>
            <a:off x="10908983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Цель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08983" y="3791545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Развить навык различать стилистические особенности и лучше понимать структуру текста.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7251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1" name="Text 8"/>
          <p:cNvSpPr/>
          <p:nvPr/>
        </p:nvSpPr>
        <p:spPr>
          <a:xfrm>
            <a:off x="7017306" y="5725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Результат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6215539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Учащиеся учатся внимательнее читать и анализировать разные типы текстов.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6696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Прием 4: Подбор стилистически подходящих слов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84520"/>
            <a:ext cx="2835235" cy="921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Задание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653144" y="4328755"/>
            <a:ext cx="6585856" cy="1897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Вставьте подходящие слова в </a:t>
            </a:r>
            <a:r>
              <a:rPr lang="en-US" sz="2000" dirty="0" err="1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пропуски</a:t>
            </a:r>
            <a:r>
              <a:rPr lang="en-US" sz="20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dirty="0" err="1" smtClean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стихотворения</a:t>
            </a:r>
            <a:endParaRPr lang="ru-RU" sz="2000" dirty="0" smtClean="0">
              <a:solidFill>
                <a:srgbClr val="2B415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2000" dirty="0" smtClean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Н. Некрасова, учитывая стилистические особенности.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7379647" y="4060371"/>
            <a:ext cx="6464584" cy="13570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Этот прием помогает развить чувство языка и понимание стилистики, что важно для творческого и осмысленного чтения.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10119"/>
            <a:ext cx="64767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Прием 5: Сам себе поэт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859060"/>
            <a:ext cx="4196358" cy="2395657"/>
          </a:xfrm>
          <a:prstGeom prst="roundRect">
            <a:avLst>
              <a:gd name="adj" fmla="val 1420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50858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Задание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576292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Соотнесите строки на тему «Любовь» с именами известных поэтов, чтобы понять их стилистическую индивидуальность.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4859060"/>
            <a:ext cx="4196358" cy="2395657"/>
          </a:xfrm>
          <a:prstGeom prst="roundRect">
            <a:avLst>
              <a:gd name="adj" fmla="val 1420"/>
            </a:avLst>
          </a:prstGeom>
          <a:solidFill>
            <a:srgbClr val="F3EEE3"/>
          </a:solidFill>
          <a:ln/>
        </p:spPr>
      </p:sp>
      <p:sp>
        <p:nvSpPr>
          <p:cNvPr id="8" name="Text 5"/>
          <p:cNvSpPr/>
          <p:nvPr/>
        </p:nvSpPr>
        <p:spPr>
          <a:xfrm>
            <a:off x="5443776" y="50858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Цель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3776" y="5576292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Развить умение распознавать авторский стиль и творческое мышление.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4859060"/>
            <a:ext cx="4196358" cy="2395657"/>
          </a:xfrm>
          <a:prstGeom prst="roundRect">
            <a:avLst>
              <a:gd name="adj" fmla="val 1420"/>
            </a:avLst>
          </a:prstGeom>
          <a:solidFill>
            <a:srgbClr val="F3EEE3"/>
          </a:solidFill>
          <a:ln/>
        </p:spPr>
      </p:sp>
      <p:sp>
        <p:nvSpPr>
          <p:cNvPr id="11" name="Text 8"/>
          <p:cNvSpPr/>
          <p:nvPr/>
        </p:nvSpPr>
        <p:spPr>
          <a:xfrm>
            <a:off x="9866948" y="50858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Польза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6948" y="5576292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Учащиеся учатся глубже воспринимать поэзию и создавать собственные тексты.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99913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Ключевые выводы и рекомендации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30966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Внимательное чтение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Обязательно совместное вычитывание инструкций с акцентом на ключевые моменты и проверкой понимания.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33424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Структурирование идей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Используйте пирамиду идей для упорядочивания мыслей от общего к частному.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32652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Разнообразие приемов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Применяйте разные методы для развития навыков анализа, стилистики и творческого мышления.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383</Words>
  <Application>Microsoft Office PowerPoint</Application>
  <PresentationFormat>Произвольный</PresentationFormat>
  <Paragraphs>62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Microsoft Sans Serif</vt:lpstr>
      <vt:lpstr>MuseoModerno Medium</vt:lpstr>
      <vt:lpstr>Imprint MT Shadow</vt:lpstr>
      <vt:lpstr>Source Sans Pro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Алла Кожешкурт</cp:lastModifiedBy>
  <cp:revision>5</cp:revision>
  <dcterms:created xsi:type="dcterms:W3CDTF">2025-04-22T19:03:52Z</dcterms:created>
  <dcterms:modified xsi:type="dcterms:W3CDTF">2025-05-29T17:46:16Z</dcterms:modified>
</cp:coreProperties>
</file>