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  <p:sldMasterId id="2147483778" r:id="rId2"/>
    <p:sldMasterId id="2147483790" r:id="rId3"/>
  </p:sldMasterIdLst>
  <p:notesMasterIdLst>
    <p:notesMasterId r:id="rId38"/>
  </p:notesMasterIdLst>
  <p:sldIdLst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91" r:id="rId17"/>
    <p:sldId id="313" r:id="rId18"/>
    <p:sldId id="288" r:id="rId19"/>
    <p:sldId id="289" r:id="rId20"/>
    <p:sldId id="292" r:id="rId21"/>
    <p:sldId id="314" r:id="rId22"/>
    <p:sldId id="299" r:id="rId23"/>
    <p:sldId id="296" r:id="rId24"/>
    <p:sldId id="297" r:id="rId25"/>
    <p:sldId id="298" r:id="rId26"/>
    <p:sldId id="300" r:id="rId27"/>
    <p:sldId id="301" r:id="rId28"/>
    <p:sldId id="303" r:id="rId29"/>
    <p:sldId id="304" r:id="rId30"/>
    <p:sldId id="306" r:id="rId31"/>
    <p:sldId id="307" r:id="rId32"/>
    <p:sldId id="305" r:id="rId33"/>
    <p:sldId id="309" r:id="rId34"/>
    <p:sldId id="310" r:id="rId35"/>
    <p:sldId id="311" r:id="rId36"/>
    <p:sldId id="312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BFF"/>
    <a:srgbClr val="DDF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8" autoAdjust="0"/>
    <p:restoredTop sz="94660"/>
  </p:normalViewPr>
  <p:slideViewPr>
    <p:cSldViewPr snapToGrid="0">
      <p:cViewPr varScale="1">
        <p:scale>
          <a:sx n="83" d="100"/>
          <a:sy n="83" d="100"/>
        </p:scale>
        <p:origin x="-58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2B85F-6942-46F3-A7D1-44EF9F99C888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6C21C-6515-4717-9ADA-C0BBC3D0B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564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6C21C-6515-4717-9ADA-C0BBC3D0B24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5291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6C21C-6515-4717-9ADA-C0BBC3D0B24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9450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F6FA-4CF5-4213-BBC9-84DBEC9FB83E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15B2-43EE-4ED4-978F-C354226B8A8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58637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F6FA-4CF5-4213-BBC9-84DBEC9FB83E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15B2-43EE-4ED4-978F-C354226B8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2804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F6FA-4CF5-4213-BBC9-84DBEC9FB83E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15B2-43EE-4ED4-978F-C354226B8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5660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F6FA-4CF5-4213-BBC9-84DBEC9FB83E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15B2-43EE-4ED4-978F-C354226B8A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49791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F6FA-4CF5-4213-BBC9-84DBEC9FB83E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15B2-43EE-4ED4-978F-C354226B8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5307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F6FA-4CF5-4213-BBC9-84DBEC9FB83E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15B2-43EE-4ED4-978F-C354226B8A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25946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F6FA-4CF5-4213-BBC9-84DBEC9FB83E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15B2-43EE-4ED4-978F-C354226B8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7486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F6FA-4CF5-4213-BBC9-84DBEC9FB83E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15B2-43EE-4ED4-978F-C354226B8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3531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F6FA-4CF5-4213-BBC9-84DBEC9FB83E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15B2-43EE-4ED4-978F-C354226B8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1411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3FE1A5-FA38-4990-B6ED-01E2FDBD7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AF11F73-4427-4C04-98D7-8A50E1897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F4C08F8-68CB-47B6-B276-78D40B69C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C733-B6D4-4847-9E8F-072E37B93092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EAC34CF-56D6-4A48-8800-89F4D1EA5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CDBA80-7936-4C77-850B-EB4B39BA6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9B57-30A0-497C-A3ED-F27DC71DC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5038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83431C-ED74-45BC-8017-20BB16574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47FD269-4BAA-4B79-80EF-6175A94FF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8ABF76-454E-4237-8920-AF8AB2874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C733-B6D4-4847-9E8F-072E37B93092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494DCD-D245-4384-BE3D-1DDE8075C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A328E99-1A01-49A1-B390-0D9F27271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9B57-30A0-497C-A3ED-F27DC71DC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4769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F6FA-4CF5-4213-BBC9-84DBEC9FB83E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15B2-43EE-4ED4-978F-C354226B8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0124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D98437-D9B1-4169-8523-E641B9D91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7C63BB7-B98F-493F-B4C3-14F727126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642C0F-A4CE-4897-B2F9-F90182138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C733-B6D4-4847-9E8F-072E37B93092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C336B5-61D2-4DE5-ADA9-F56649DC5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D6FBAE-CED3-4AF6-97AC-E9A6C8587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9B57-30A0-497C-A3ED-F27DC71DC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2380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B9CF2A-C86F-4C3F-85BD-9EFADE6B3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46F6B57-2B82-4DE2-A242-A01034898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2EC1AFB-22DB-4FDA-A43F-6543B1D14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AAE655E-F97F-48C5-80A4-F0E14F569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C733-B6D4-4847-9E8F-072E37B93092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AE1D8FD-0B00-4A64-8607-4F0D971B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39C869E-AEE0-4589-A46C-DECA92B9B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9B57-30A0-497C-A3ED-F27DC71DC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309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9D49B0-B084-471E-8D7E-2CAE7C813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5CD0289-273A-4DC5-BE9B-E2E61A8B6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7A043BA-FA48-4A13-96AA-28E89C2FD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2DD55A5-4E7C-4587-A9E2-FED522459B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1146C96-4F9C-4DA6-A448-4667ABD880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332396C-900C-46C0-98E7-B5740AFFB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C733-B6D4-4847-9E8F-072E37B93092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6A5EF08-38CE-42C6-A518-528D42A68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29C8FC7-D107-40B7-BEF5-84D013358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9B57-30A0-497C-A3ED-F27DC71DC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6269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E4E2FD-17AD-4ABE-8A34-EABE8C165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0D4C62F-62C0-468D-86EC-4D8CA3771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C733-B6D4-4847-9E8F-072E37B93092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5E7F442-90E3-47CB-867D-13C15A337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94D142F-F4F1-4CE9-99F9-3D02DD3C1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9B57-30A0-497C-A3ED-F27DC71DC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0022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D6FF35C-4A21-4AC2-8F94-782E434D8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C733-B6D4-4847-9E8F-072E37B93092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9CBAABC-6ADD-4AEB-B71F-D8C5FBF42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4C3C6C8-9DD3-4B9C-B8EC-D1A4927B6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9B57-30A0-497C-A3ED-F27DC71DC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7396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A52F6A-6BFF-4503-B32F-D21088107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1D2012-BBA9-4034-AB25-632EFB9A6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5F3CEE8-56AA-4D27-A9DA-0B081A342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06A10EE-3474-455C-A125-79958E0ED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C733-B6D4-4847-9E8F-072E37B93092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1E3F3CD-E9EF-4EEB-B0A8-8CB765751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3C0FE0A-0EFA-4D4B-BA37-7ACC72585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9B57-30A0-497C-A3ED-F27DC71DC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2681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407964-735A-4660-B9E5-1910273C0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BB4EB76-428D-423F-9AEA-F781E08F85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3315E65-025A-4BF6-A720-EFCAAAEBB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354302F-8086-40B5-A7F1-77B985434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C733-B6D4-4847-9E8F-072E37B93092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E3A8837-758C-4C11-BC40-3AF27955F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0BE0B5F-697D-4460-A2DE-BA25105A6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9B57-30A0-497C-A3ED-F27DC71DC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1298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CA1812-82E6-4791-B7FD-8F88CD3D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EE10D57-E946-4BD5-97C5-19F661F25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C06C879-3223-4CDB-98AF-C9AAF8877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C733-B6D4-4847-9E8F-072E37B93092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1CB919C-8D6F-42CC-9010-8E5617B81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08B8B9-AA7B-4796-8BF9-4B1C3E515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9B57-30A0-497C-A3ED-F27DC71DC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84098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4D66B7A-4ED4-4BC6-924A-A5BAC9088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2F29C36-FB58-41FE-93D2-19CA4880F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9EF2AC6-96DA-47AD-B13E-3680BB45C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C733-B6D4-4847-9E8F-072E37B93092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CFF9770-9134-4801-B6B8-177C4B76F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3F3A83-9D30-49B0-9EA4-EF15D1CE5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9B57-30A0-497C-A3ED-F27DC71DC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38962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3FE1A5-FA38-4990-B6ED-01E2FDBD7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AF11F73-4427-4C04-98D7-8A50E1897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F4C08F8-68CB-47B6-B276-78D40B69C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C733-B6D4-4847-9E8F-072E37B93092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EAC34CF-56D6-4A48-8800-89F4D1EA5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CDBA80-7936-4C77-850B-EB4B39BA6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9B57-30A0-497C-A3ED-F27DC71DC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743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F6FA-4CF5-4213-BBC9-84DBEC9FB83E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15B2-43EE-4ED4-978F-C354226B8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80464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83431C-ED74-45BC-8017-20BB16574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47FD269-4BAA-4B79-80EF-6175A94FF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8ABF76-454E-4237-8920-AF8AB2874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C733-B6D4-4847-9E8F-072E37B93092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494DCD-D245-4384-BE3D-1DDE8075C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A328E99-1A01-49A1-B390-0D9F27271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9B57-30A0-497C-A3ED-F27DC71DC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93030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D98437-D9B1-4169-8523-E641B9D91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7C63BB7-B98F-493F-B4C3-14F727126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642C0F-A4CE-4897-B2F9-F90182138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C733-B6D4-4847-9E8F-072E37B93092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C336B5-61D2-4DE5-ADA9-F56649DC5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D6FBAE-CED3-4AF6-97AC-E9A6C8587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9B57-30A0-497C-A3ED-F27DC71DC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6397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B9CF2A-C86F-4C3F-85BD-9EFADE6B3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46F6B57-2B82-4DE2-A242-A01034898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2EC1AFB-22DB-4FDA-A43F-6543B1D14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AAE655E-F97F-48C5-80A4-F0E14F569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C733-B6D4-4847-9E8F-072E37B93092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AE1D8FD-0B00-4A64-8607-4F0D971B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39C869E-AEE0-4589-A46C-DECA92B9B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9B57-30A0-497C-A3ED-F27DC71DC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97455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9D49B0-B084-471E-8D7E-2CAE7C813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5CD0289-273A-4DC5-BE9B-E2E61A8B6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7A043BA-FA48-4A13-96AA-28E89C2FD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2DD55A5-4E7C-4587-A9E2-FED522459B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1146C96-4F9C-4DA6-A448-4667ABD880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332396C-900C-46C0-98E7-B5740AFFB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C733-B6D4-4847-9E8F-072E37B93092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6A5EF08-38CE-42C6-A518-528D42A68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29C8FC7-D107-40B7-BEF5-84D013358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9B57-30A0-497C-A3ED-F27DC71DC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373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E4E2FD-17AD-4ABE-8A34-EABE8C165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0D4C62F-62C0-468D-86EC-4D8CA3771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C733-B6D4-4847-9E8F-072E37B93092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5E7F442-90E3-47CB-867D-13C15A337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94D142F-F4F1-4CE9-99F9-3D02DD3C1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9B57-30A0-497C-A3ED-F27DC71DC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40797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D6FF35C-4A21-4AC2-8F94-782E434D8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C733-B6D4-4847-9E8F-072E37B93092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9CBAABC-6ADD-4AEB-B71F-D8C5FBF42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4C3C6C8-9DD3-4B9C-B8EC-D1A4927B6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9B57-30A0-497C-A3ED-F27DC71DC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32665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A52F6A-6BFF-4503-B32F-D21088107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1D2012-BBA9-4034-AB25-632EFB9A6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5F3CEE8-56AA-4D27-A9DA-0B081A342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06A10EE-3474-455C-A125-79958E0ED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C733-B6D4-4847-9E8F-072E37B93092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1E3F3CD-E9EF-4EEB-B0A8-8CB765751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3C0FE0A-0EFA-4D4B-BA37-7ACC72585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9B57-30A0-497C-A3ED-F27DC71DC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35893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407964-735A-4660-B9E5-1910273C0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BB4EB76-428D-423F-9AEA-F781E08F85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3315E65-025A-4BF6-A720-EFCAAAEBB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354302F-8086-40B5-A7F1-77B985434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C733-B6D4-4847-9E8F-072E37B93092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E3A8837-758C-4C11-BC40-3AF27955F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0BE0B5F-697D-4460-A2DE-BA25105A6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9B57-30A0-497C-A3ED-F27DC71DC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15633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CA1812-82E6-4791-B7FD-8F88CD3D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EE10D57-E946-4BD5-97C5-19F661F25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C06C879-3223-4CDB-98AF-C9AAF8877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C733-B6D4-4847-9E8F-072E37B93092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1CB919C-8D6F-42CC-9010-8E5617B81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08B8B9-AA7B-4796-8BF9-4B1C3E515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9B57-30A0-497C-A3ED-F27DC71DC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36608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4D66B7A-4ED4-4BC6-924A-A5BAC9088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2F29C36-FB58-41FE-93D2-19CA4880F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9EF2AC6-96DA-47AD-B13E-3680BB45C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C733-B6D4-4847-9E8F-072E37B93092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CFF9770-9134-4801-B6B8-177C4B76F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3F3A83-9D30-49B0-9EA4-EF15D1CE5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9B57-30A0-497C-A3ED-F27DC71DC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772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F6FA-4CF5-4213-BBC9-84DBEC9FB83E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15B2-43EE-4ED4-978F-C354226B8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5626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F6FA-4CF5-4213-BBC9-84DBEC9FB83E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15B2-43EE-4ED4-978F-C354226B8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5727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F6FA-4CF5-4213-BBC9-84DBEC9FB83E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15B2-43EE-4ED4-978F-C354226B8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542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F6FA-4CF5-4213-BBC9-84DBEC9FB83E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15B2-43EE-4ED4-978F-C354226B8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63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F6FA-4CF5-4213-BBC9-84DBEC9FB83E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15B2-43EE-4ED4-978F-C354226B8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1502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F6FA-4CF5-4213-BBC9-84DBEC9FB83E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15B2-43EE-4ED4-978F-C354226B8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8579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D18F6FA-4CF5-4213-BBC9-84DBEC9FB83E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33715B2-43EE-4ED4-978F-C354226B8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7186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420716-1952-47BF-9AE9-570529050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0F93104-E7C6-4BC4-BBA8-3A603B8D2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2E85C60-01BA-4B60-B54C-9F5371AF3C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7C733-B6D4-4847-9E8F-072E37B93092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834AFF-A901-4E85-A7D9-0DCE9187E8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E5FFB8E-9BC9-47FE-BD49-CD8493747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19B57-30A0-497C-A3ED-F27DC71DC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456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420716-1952-47BF-9AE9-570529050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0F93104-E7C6-4BC4-BBA8-3A603B8D2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2E85C60-01BA-4B60-B54C-9F5371AF3C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7C733-B6D4-4847-9E8F-072E37B93092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834AFF-A901-4E85-A7D9-0DCE9187E8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E5FFB8E-9BC9-47FE-BD49-CD8493747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19B57-30A0-497C-A3ED-F27DC71DC6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062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1F92AA-4BB4-4E9B-8065-20D335F5F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229" y="754743"/>
            <a:ext cx="10704285" cy="14672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 МБДОУ №15 «Детский сад </a:t>
            </a:r>
            <a:r>
              <a:rPr lang="ru-RU" sz="2000" b="1" dirty="0" err="1" smtClean="0">
                <a:solidFill>
                  <a:schemeClr val="bg1"/>
                </a:solidFill>
              </a:rPr>
              <a:t>общеразвивающего</a:t>
            </a:r>
            <a:r>
              <a:rPr lang="ru-RU" sz="2000" b="1" dirty="0" smtClean="0">
                <a:solidFill>
                  <a:schemeClr val="bg1"/>
                </a:solidFill>
              </a:rPr>
              <a:t> вида с приоритетным осуществлением деятельности по познавательно-речевому развитию детей»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 г. Кингисеппа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144AF12-47F3-4AB0-B75D-51DBCB6CA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77730"/>
            <a:ext cx="9144000" cy="373134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pPr algn="ctr"/>
            <a:r>
              <a:rPr lang="ru-RU" sz="35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</a:t>
            </a:r>
            <a:r>
              <a:rPr lang="ru-RU" sz="3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пространственных представлений </a:t>
            </a:r>
            <a:endParaRPr lang="ru-RU" sz="35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5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3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старшего дошкольного возраста </a:t>
            </a:r>
            <a:r>
              <a:rPr lang="ru-RU" sz="35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ОВЗ</a:t>
            </a:r>
            <a:endParaRPr lang="ru-RU" sz="35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5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посредством </a:t>
            </a:r>
            <a:r>
              <a:rPr lang="ru-RU" sz="3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знакового моделирования»</a:t>
            </a:r>
            <a:endParaRPr lang="ru-RU" sz="35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Воронкова И.В.</a:t>
            </a:r>
          </a:p>
          <a:p>
            <a:r>
              <a:rPr lang="ru-RU" sz="2800" dirty="0">
                <a:solidFill>
                  <a:srgbClr val="002060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D52E7BD-13DF-474C-A558-A93E6A7160A5}"/>
              </a:ext>
            </a:extLst>
          </p:cNvPr>
          <p:cNvSpPr/>
          <p:nvPr/>
        </p:nvSpPr>
        <p:spPr>
          <a:xfrm>
            <a:off x="295422" y="225084"/>
            <a:ext cx="11619913" cy="6372664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900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E28E26B-4D8F-421A-AB22-225B2C7EB1F2}"/>
              </a:ext>
            </a:extLst>
          </p:cNvPr>
          <p:cNvSpPr/>
          <p:nvPr/>
        </p:nvSpPr>
        <p:spPr>
          <a:xfrm>
            <a:off x="304800" y="232117"/>
            <a:ext cx="11582400" cy="6393766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D2F4920-0A15-48BF-84E7-6E62F49DD46D}"/>
              </a:ext>
            </a:extLst>
          </p:cNvPr>
          <p:cNvSpPr/>
          <p:nvPr/>
        </p:nvSpPr>
        <p:spPr>
          <a:xfrm>
            <a:off x="520505" y="393895"/>
            <a:ext cx="11155680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E890659-B770-4122-8F30-7C424032F492}"/>
              </a:ext>
            </a:extLst>
          </p:cNvPr>
          <p:cNvSpPr/>
          <p:nvPr/>
        </p:nvSpPr>
        <p:spPr>
          <a:xfrm>
            <a:off x="787792" y="2194561"/>
            <a:ext cx="10550768" cy="145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4000" b="1" dirty="0">
                <a:solidFill>
                  <a:schemeClr val="bg1"/>
                </a:solidFill>
                <a:latin typeface="Times New Roman,Bold"/>
                <a:ea typeface="Calibri" panose="020F0502020204030204" pitchFamily="34" charset="0"/>
                <a:cs typeface="Times New Roman,Bold"/>
              </a:rPr>
              <a:t>Игры на ориентировку в двухмерном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chemeClr val="bg1"/>
                </a:solidFill>
                <a:latin typeface="Times New Roman,Bold"/>
                <a:ea typeface="Calibri" panose="020F0502020204030204" pitchFamily="34" charset="0"/>
                <a:cs typeface="Times New Roman,Bold"/>
              </a:rPr>
              <a:t>пространстве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24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E28E26B-4D8F-421A-AB22-225B2C7EB1F2}"/>
              </a:ext>
            </a:extLst>
          </p:cNvPr>
          <p:cNvSpPr/>
          <p:nvPr/>
        </p:nvSpPr>
        <p:spPr>
          <a:xfrm>
            <a:off x="304800" y="232117"/>
            <a:ext cx="11582400" cy="6393766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6B4F03E-7BD8-4464-AFB8-4E8E05C56959}"/>
              </a:ext>
            </a:extLst>
          </p:cNvPr>
          <p:cNvSpPr/>
          <p:nvPr/>
        </p:nvSpPr>
        <p:spPr>
          <a:xfrm>
            <a:off x="2304288" y="594361"/>
            <a:ext cx="85559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«Едем на машине»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63040" y="347473"/>
            <a:ext cx="9204960" cy="1216152"/>
          </a:xfrm>
        </p:spPr>
        <p:txBody>
          <a:bodyPr>
            <a:normAutofit fontScale="90000"/>
          </a:bodyPr>
          <a:lstStyle/>
          <a:p>
            <a:r>
              <a:rPr lang="ru-RU" cap="none" dirty="0" smtClean="0">
                <a:latin typeface="Times New Roman" pitchFamily="18" charset="0"/>
              </a:rPr>
              <a:t/>
            </a:r>
            <a:br>
              <a:rPr lang="ru-RU" cap="none" dirty="0" smtClean="0">
                <a:latin typeface="Times New Roman" pitchFamily="18" charset="0"/>
              </a:rPr>
            </a:br>
            <a:endParaRPr lang="ru-RU" cap="none" dirty="0">
              <a:latin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subTitle" idx="1"/>
          </p:nvPr>
        </p:nvSpPr>
        <p:spPr>
          <a:xfrm>
            <a:off x="950976" y="2221992"/>
            <a:ext cx="10250424" cy="38862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Материал: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перед каждым ребёнком лежит лист бумаги А3 с условными обозначениями объектов, маленькая машинка.</a:t>
            </a:r>
          </a:p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Ход.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Дети, слушая инструкцию воспитателя, передвигают машинку в нужном направлении. Например, в правом нижнем углу – гараж, оттуда мы поедем по нижней стороне листа в школу, которая находится в левом нижнем углу, а после школы мы поедем в зоопарк, который находится в середине верхнего края листа, а потом мы поедем в кафе, которое находится в середине правого края листа и т.д.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38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E28E26B-4D8F-421A-AB22-225B2C7EB1F2}"/>
              </a:ext>
            </a:extLst>
          </p:cNvPr>
          <p:cNvSpPr/>
          <p:nvPr/>
        </p:nvSpPr>
        <p:spPr>
          <a:xfrm>
            <a:off x="304800" y="232117"/>
            <a:ext cx="11582400" cy="6393766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рапеция 4">
            <a:extLst>
              <a:ext uri="{FF2B5EF4-FFF2-40B4-BE49-F238E27FC236}">
                <a16:creationId xmlns:a16="http://schemas.microsoft.com/office/drawing/2014/main" xmlns="" id="{21CFD58A-E211-40BF-A242-882D1881AAF7}"/>
              </a:ext>
            </a:extLst>
          </p:cNvPr>
          <p:cNvSpPr/>
          <p:nvPr/>
        </p:nvSpPr>
        <p:spPr>
          <a:xfrm>
            <a:off x="546296" y="5500467"/>
            <a:ext cx="1064455" cy="760175"/>
          </a:xfrm>
          <a:prstGeom prst="trapezoi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рест 5">
            <a:extLst>
              <a:ext uri="{FF2B5EF4-FFF2-40B4-BE49-F238E27FC236}">
                <a16:creationId xmlns:a16="http://schemas.microsoft.com/office/drawing/2014/main" xmlns="" id="{31396F88-570A-48AB-8E1A-51FB77F9223D}"/>
              </a:ext>
            </a:extLst>
          </p:cNvPr>
          <p:cNvSpPr/>
          <p:nvPr/>
        </p:nvSpPr>
        <p:spPr>
          <a:xfrm>
            <a:off x="691661" y="3168747"/>
            <a:ext cx="665871" cy="738556"/>
          </a:xfrm>
          <a:prstGeom prst="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C4E091B-C679-4B0F-858B-0D25C4B4A8C3}"/>
              </a:ext>
            </a:extLst>
          </p:cNvPr>
          <p:cNvSpPr/>
          <p:nvPr/>
        </p:nvSpPr>
        <p:spPr>
          <a:xfrm>
            <a:off x="492370" y="365762"/>
            <a:ext cx="1195753" cy="57677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омб 8">
            <a:extLst>
              <a:ext uri="{FF2B5EF4-FFF2-40B4-BE49-F238E27FC236}">
                <a16:creationId xmlns:a16="http://schemas.microsoft.com/office/drawing/2014/main" xmlns="" id="{78552391-3D3A-4325-B01C-4AC9BB1C56CA}"/>
              </a:ext>
            </a:extLst>
          </p:cNvPr>
          <p:cNvSpPr/>
          <p:nvPr/>
        </p:nvSpPr>
        <p:spPr>
          <a:xfrm>
            <a:off x="5496659" y="316524"/>
            <a:ext cx="926123" cy="935501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иугольник 9">
            <a:extLst>
              <a:ext uri="{FF2B5EF4-FFF2-40B4-BE49-F238E27FC236}">
                <a16:creationId xmlns:a16="http://schemas.microsoft.com/office/drawing/2014/main" xmlns="" id="{349E7EAF-B059-4982-B444-8648AB770F06}"/>
              </a:ext>
            </a:extLst>
          </p:cNvPr>
          <p:cNvSpPr/>
          <p:nvPr/>
        </p:nvSpPr>
        <p:spPr>
          <a:xfrm>
            <a:off x="10839742" y="316524"/>
            <a:ext cx="757312" cy="738556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xmlns="" id="{CAF2C554-07F2-4264-AC87-F6E34C51C999}"/>
              </a:ext>
            </a:extLst>
          </p:cNvPr>
          <p:cNvSpPr/>
          <p:nvPr/>
        </p:nvSpPr>
        <p:spPr>
          <a:xfrm>
            <a:off x="10764716" y="2739682"/>
            <a:ext cx="907364" cy="858129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74C6DFF1-FD45-45FD-93E7-FF7EC2440DC4}"/>
              </a:ext>
            </a:extLst>
          </p:cNvPr>
          <p:cNvSpPr/>
          <p:nvPr/>
        </p:nvSpPr>
        <p:spPr>
          <a:xfrm>
            <a:off x="5515231" y="3112916"/>
            <a:ext cx="752249" cy="7138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6E5BB576-8553-409B-BAF4-63B4477E4E1E}"/>
              </a:ext>
            </a:extLst>
          </p:cNvPr>
          <p:cNvSpPr/>
          <p:nvPr/>
        </p:nvSpPr>
        <p:spPr>
          <a:xfrm>
            <a:off x="10986867" y="5500467"/>
            <a:ext cx="712763" cy="731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CCAE2E6-6A2B-45B0-9E84-ED7B6E9CBC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168655" y="5233182"/>
            <a:ext cx="2025167" cy="113974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1631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E28E26B-4D8F-421A-AB22-225B2C7EB1F2}"/>
              </a:ext>
            </a:extLst>
          </p:cNvPr>
          <p:cNvSpPr/>
          <p:nvPr/>
        </p:nvSpPr>
        <p:spPr>
          <a:xfrm>
            <a:off x="304800" y="232117"/>
            <a:ext cx="11582400" cy="6393766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5659677-1C71-4555-81F1-E814A2D9DA98}"/>
              </a:ext>
            </a:extLst>
          </p:cNvPr>
          <p:cNvSpPr/>
          <p:nvPr/>
        </p:nvSpPr>
        <p:spPr>
          <a:xfrm>
            <a:off x="1353312" y="502920"/>
            <a:ext cx="986623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«Моделирование историй»</a:t>
            </a:r>
          </a:p>
          <a:p>
            <a:pPr algn="ctr"/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птичке и кошке»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94944" y="3981063"/>
            <a:ext cx="102047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1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344167" y="685800"/>
            <a:ext cx="9398445" cy="12344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684212" y="2487168"/>
            <a:ext cx="10590340" cy="3507232"/>
          </a:xfrm>
        </p:spPr>
        <p:txBody>
          <a:bodyPr>
            <a:norm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Материал: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лист бумаги, дерево, птичка, кошка, домик, солнце.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Ход.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располагают на листе бумаги героев согласно истории.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дворе в левой части листа росло дерево. В правом нижнем углу стоял красивый домик. Там жил маленький мальчик, у которого была кошка (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наложение кошки на домик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Во двор однажды прилетела птичка и села под дерево. День был солнечный и тёплый. На небе в правом верхнем углу светило солнце (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накладывают желтый круг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Увидела кошка птичку и побежала влево. Птичка, заметив кошку, взлетела и села на дерево, на самые верхние ветки. Кошка хотела поймать птичку и полезла вверх на дерево. Птичка полетела вправо и села на крышу домика. Кошка, оставшись с носом, спустилась вниз.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553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C479C7B-CE5F-466D-9222-4638F2F147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65698" y="1842868"/>
            <a:ext cx="3526302" cy="48181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2DDC677-AD55-4C83-9CFF-9A1C7D706B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587" y="1828798"/>
            <a:ext cx="3485501" cy="4798541"/>
          </a:xfrm>
          <a:prstGeom prst="rect">
            <a:avLst/>
          </a:prstGeom>
        </p:spPr>
      </p:pic>
      <p:sp>
        <p:nvSpPr>
          <p:cNvPr id="8" name="AutoShape 2" descr="C:\Users\%D0%9C%D0%B0%D0%BC%D0%B0%D0%BD\Downloads\%D0%BA%D0%BE%D1%88%D0%BA%D0%B0.webp">
            <a:extLst>
              <a:ext uri="{FF2B5EF4-FFF2-40B4-BE49-F238E27FC236}">
                <a16:creationId xmlns:a16="http://schemas.microsoft.com/office/drawing/2014/main" xmlns="" id="{EA906833-450D-4604-B309-86F02AB71A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utoShape 4" descr="C:\Users\%D0%9C%D0%B0%D0%BC%D0%B0%D0%BD\Downloads\%D0%BA%D0%BE%D1%88%D0%BA%D0%B0.webp">
            <a:extLst>
              <a:ext uri="{FF2B5EF4-FFF2-40B4-BE49-F238E27FC236}">
                <a16:creationId xmlns:a16="http://schemas.microsoft.com/office/drawing/2014/main" xmlns="" id="{F9B53CB9-B29F-4C8A-8878-B10718ABE6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1477CCA-C4C9-490C-9E5B-3A9D40AA41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1097" y="5275658"/>
            <a:ext cx="1728447" cy="123914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49CD75A-8A64-456F-973A-B57EDFA27A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500842" y="5434244"/>
            <a:ext cx="887170" cy="95126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9844FCD-43FB-4EFC-9C70-9E2B321AEC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77692" y="0"/>
            <a:ext cx="1614308" cy="1614308"/>
          </a:xfrm>
          <a:prstGeom prst="rect">
            <a:avLst/>
          </a:prstGeom>
        </p:spPr>
      </p:pic>
      <p:pic>
        <p:nvPicPr>
          <p:cNvPr id="10" name="Рисунок 9" descr="кот_верх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727"/>
          <a:stretch>
            <a:fillRect/>
          </a:stretch>
        </p:blipFill>
        <p:spPr>
          <a:xfrm rot="1948614">
            <a:off x="3082311" y="5325188"/>
            <a:ext cx="1746422" cy="1154185"/>
          </a:xfrm>
          <a:prstGeom prst="rect">
            <a:avLst/>
          </a:prstGeom>
        </p:spPr>
      </p:pic>
      <p:pic>
        <p:nvPicPr>
          <p:cNvPr id="11" name="Рисунок 10" descr="кот — низ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857"/>
          <a:stretch>
            <a:fillRect/>
          </a:stretch>
        </p:blipFill>
        <p:spPr>
          <a:xfrm rot="18150289">
            <a:off x="650789" y="2015795"/>
            <a:ext cx="1746422" cy="1177572"/>
          </a:xfrm>
          <a:prstGeom prst="rect">
            <a:avLst/>
          </a:prstGeom>
        </p:spPr>
      </p:pic>
      <p:pic>
        <p:nvPicPr>
          <p:cNvPr id="12" name="Рисунок 11" descr="кот — под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638" y="5434244"/>
            <a:ext cx="1746422" cy="125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9718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7.40741E-7 L -0.33893 0.0041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53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3552E-7 -2.96022E-6 L -0.09345 -0.6204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-3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6648E-6 -7.21554E-7 L -0.09683 -0.4401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-2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9 -0.6206 L 0.62617 -0.6039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77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04076 0.4754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77241"/>
            <a:ext cx="9144000" cy="676655"/>
          </a:xfrm>
          <a:noFill/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– «лабиринты»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7824" y="2066544"/>
            <a:ext cx="10222992" cy="4005072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Описание игры: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 раздаёт каждому ребёнку лист, на котором</a:t>
            </a:r>
          </a:p>
          <a:p>
            <a:pPr algn="l">
              <a:lnSpc>
                <a:spcPct val="10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нарисован лабиринт и стрелочкой указано начало пути. Затем детям</a:t>
            </a:r>
          </a:p>
          <a:p>
            <a:pPr algn="l">
              <a:lnSpc>
                <a:spcPct val="10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предлагается найти дорогу к конечному объекту.  Для этого необходимо выполнить</a:t>
            </a:r>
          </a:p>
          <a:p>
            <a:pPr algn="l">
              <a:lnSpc>
                <a:spcPct val="10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инструкции, а затем проверить правильность их выполнения.   Например, вход в лабиринт </a:t>
            </a:r>
          </a:p>
          <a:p>
            <a:pPr algn="l">
              <a:lnSpc>
                <a:spcPct val="10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внизу, идём (ведём карандаш) вверх, влево, вверх, вправо, вниз. </a:t>
            </a:r>
          </a:p>
          <a:p>
            <a:pPr algn="l">
              <a:lnSpc>
                <a:spcPct val="10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Дойдя до конца, дети могут себя проверить: воспитатель этот же маршрут нарисовал </a:t>
            </a:r>
          </a:p>
          <a:p>
            <a:pPr algn="l">
              <a:lnSpc>
                <a:spcPct val="10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маркером на пленке, наложив её на свой лист, ребёнок видит – весь ли путь он проделал верно.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E28E26B-4D8F-421A-AB22-225B2C7EB1F2}"/>
              </a:ext>
            </a:extLst>
          </p:cNvPr>
          <p:cNvSpPr/>
          <p:nvPr/>
        </p:nvSpPr>
        <p:spPr>
          <a:xfrm>
            <a:off x="304800" y="232117"/>
            <a:ext cx="11582400" cy="6393766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AF6E7A3-E941-4220-8CF0-30AE6857DF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6941" y="232117"/>
            <a:ext cx="6489291" cy="639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760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E28E26B-4D8F-421A-AB22-225B2C7EB1F2}"/>
              </a:ext>
            </a:extLst>
          </p:cNvPr>
          <p:cNvSpPr/>
          <p:nvPr/>
        </p:nvSpPr>
        <p:spPr>
          <a:xfrm>
            <a:off x="304800" y="232117"/>
            <a:ext cx="11582400" cy="6393766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3FA5471-A646-4A98-8EE3-28435A66D7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080" y="195541"/>
            <a:ext cx="11582400" cy="628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135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E28E26B-4D8F-421A-AB22-225B2C7EB1F2}"/>
              </a:ext>
            </a:extLst>
          </p:cNvPr>
          <p:cNvSpPr/>
          <p:nvPr/>
        </p:nvSpPr>
        <p:spPr>
          <a:xfrm>
            <a:off x="304800" y="232117"/>
            <a:ext cx="11582400" cy="6393766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6B278DC-E617-4C91-87D4-087C6E9EF7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677" y="232117"/>
            <a:ext cx="10781071" cy="639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195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57783"/>
            <a:ext cx="9144000" cy="896113"/>
          </a:xfrm>
        </p:spPr>
        <p:txBody>
          <a:bodyPr>
            <a:normAutofit/>
          </a:bodyPr>
          <a:lstStyle/>
          <a:p>
            <a:r>
              <a:rPr lang="ru-RU" sz="4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«Геометрический диктант»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87552" y="2331720"/>
            <a:ext cx="10424160" cy="3557016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Описание игры: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перед детьми лежит лист бумаги и набор геометрических фигур. Педагог 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даёт инструкции, а дети должны выполнять в быстром темпе. Например, красный квадрат 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положить в левый верхний угол, жёлтый круг – в центр листа, и т.д. после выполнения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задания дети могут проверить правильность выполнения.</a:t>
            </a:r>
          </a:p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Вариант 1: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педагога заготовлен заранее лист с нарисованными геометрическими фигурами 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соответственно диктанту.</a:t>
            </a:r>
          </a:p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Вариант 2: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кто-то из детей (под контролем педагога) выполняет работу на магнитной доске, 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которую затем можно повернуть ко всем детям.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1869F0B-2A6F-4616-A062-3A21C303C232}"/>
              </a:ext>
            </a:extLst>
          </p:cNvPr>
          <p:cNvSpPr/>
          <p:nvPr/>
        </p:nvSpPr>
        <p:spPr>
          <a:xfrm>
            <a:off x="520505" y="685268"/>
            <a:ext cx="11113477" cy="5694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Пространственные представления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это представления о пространственных и пространственно-временных свойствах и отношениях: величине, форме, относительном расположении объектов, их поступательном или вращательном движении и пр.  </a:t>
            </a:r>
            <a:endParaRPr lang="ru-RU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Пространственные представления – необходимый элемент познания и всей практической деятельности человека. </a:t>
            </a:r>
            <a:endParaRPr lang="ru-RU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Дошкольный возраст – период интенсивного развития пространственных представлений. Хорошее развитие пространственных представлений является необходимой предпосылкой любой практической, изобразительно-художественной, спортивной и многих других видов деятельности.   </a:t>
            </a:r>
            <a:endParaRPr lang="ru-RU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 следует подчеркнуть необходимость формирования пространственных представлений для подготовки дошкольников к обучению в школе.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ребенок успешно учился в школе, он должен свободно ориентироваться в пространстве и владеть основными пространственными понятиями. Пространственные представления необходимы для обучения ребенка счету, письму, рисованию, чтению и другим дисциплинам, которые основаны на установлении соотношений между предметами и явлениями, их последовательности, а значит, их пространственных взаимосвязей.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DA8CBA0D-01A7-4FEB-A7A4-5EAE23771CD5}"/>
              </a:ext>
            </a:extLst>
          </p:cNvPr>
          <p:cNvSpPr/>
          <p:nvPr/>
        </p:nvSpPr>
        <p:spPr>
          <a:xfrm>
            <a:off x="262597" y="267286"/>
            <a:ext cx="11666806" cy="6358597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655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206D606-752A-4E21-BE0E-D6CFD240A8C5}"/>
              </a:ext>
            </a:extLst>
          </p:cNvPr>
          <p:cNvSpPr/>
          <p:nvPr/>
        </p:nvSpPr>
        <p:spPr>
          <a:xfrm>
            <a:off x="914400" y="530940"/>
            <a:ext cx="1017638" cy="1061885"/>
          </a:xfrm>
          <a:prstGeom prst="rect">
            <a:avLst/>
          </a:prstGeom>
          <a:solidFill>
            <a:srgbClr val="FA30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Блок-схема: узел 6">
            <a:extLst>
              <a:ext uri="{FF2B5EF4-FFF2-40B4-BE49-F238E27FC236}">
                <a16:creationId xmlns:a16="http://schemas.microsoft.com/office/drawing/2014/main" xmlns="" id="{8A776521-4499-43C1-BAE5-3FD137CE9095}"/>
              </a:ext>
            </a:extLst>
          </p:cNvPr>
          <p:cNvSpPr/>
          <p:nvPr/>
        </p:nvSpPr>
        <p:spPr>
          <a:xfrm flipH="1">
            <a:off x="5461820" y="2654709"/>
            <a:ext cx="1268359" cy="126836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xmlns="" id="{89454C99-44A2-4F56-A679-42EF017CCCE9}"/>
              </a:ext>
            </a:extLst>
          </p:cNvPr>
          <p:cNvSpPr/>
          <p:nvPr/>
        </p:nvSpPr>
        <p:spPr>
          <a:xfrm flipH="1">
            <a:off x="10213260" y="353959"/>
            <a:ext cx="1283108" cy="1238866"/>
          </a:xfrm>
          <a:prstGeom prst="triangle">
            <a:avLst>
              <a:gd name="adj" fmla="val 511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04C7D03-1F0E-4BAE-993F-A3FF892FADDF}"/>
              </a:ext>
            </a:extLst>
          </p:cNvPr>
          <p:cNvSpPr/>
          <p:nvPr/>
        </p:nvSpPr>
        <p:spPr>
          <a:xfrm>
            <a:off x="589935" y="5324168"/>
            <a:ext cx="1991033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55871507-15C5-4F72-A4E7-1AE2A02AC218}"/>
              </a:ext>
            </a:extLst>
          </p:cNvPr>
          <p:cNvSpPr/>
          <p:nvPr/>
        </p:nvSpPr>
        <p:spPr>
          <a:xfrm>
            <a:off x="9834717" y="5324168"/>
            <a:ext cx="1661651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97495AF-F543-4701-815A-E0A4278D3AF7}"/>
              </a:ext>
            </a:extLst>
          </p:cNvPr>
          <p:cNvSpPr/>
          <p:nvPr/>
        </p:nvSpPr>
        <p:spPr>
          <a:xfrm>
            <a:off x="162233" y="206477"/>
            <a:ext cx="11877368" cy="6415549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782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E28E26B-4D8F-421A-AB22-225B2C7EB1F2}"/>
              </a:ext>
            </a:extLst>
          </p:cNvPr>
          <p:cNvSpPr/>
          <p:nvPr/>
        </p:nvSpPr>
        <p:spPr>
          <a:xfrm>
            <a:off x="304800" y="232117"/>
            <a:ext cx="11582400" cy="6393766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5479F1E-C95E-42E8-84E0-190D0F5F4722}"/>
              </a:ext>
            </a:extLst>
          </p:cNvPr>
          <p:cNvSpPr/>
          <p:nvPr/>
        </p:nvSpPr>
        <p:spPr>
          <a:xfrm>
            <a:off x="1179871" y="2005782"/>
            <a:ext cx="101321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Игры, направленные на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реальными пространственными свойствами и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отношениями, отраженными на плоскости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332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E28E26B-4D8F-421A-AB22-225B2C7EB1F2}"/>
              </a:ext>
            </a:extLst>
          </p:cNvPr>
          <p:cNvSpPr/>
          <p:nvPr/>
        </p:nvSpPr>
        <p:spPr>
          <a:xfrm>
            <a:off x="304800" y="232117"/>
            <a:ext cx="11582400" cy="6393766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694945"/>
            <a:ext cx="9144000" cy="932687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4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«Остров сокровищ»</a:t>
            </a:r>
            <a:endParaRPr lang="ru-RU" sz="40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05840" y="2304288"/>
            <a:ext cx="10369296" cy="255117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Материалы: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«острова» из картона, картинка с изображением сундука с сокровищами, план-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схема расположения «островов».</a:t>
            </a:r>
          </a:p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Ход: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группе на полу выкладываются «острова» из картона в соответствии с планом-схемой.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 одним из них прячется картинка с изображением сундука с сокровищами. Ребёнку 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даётся план-схема, по которой он должен найти остров с сокровищами.</a:t>
            </a:r>
          </a:p>
          <a:p>
            <a:pPr algn="l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421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E28E26B-4D8F-421A-AB22-225B2C7EB1F2}"/>
              </a:ext>
            </a:extLst>
          </p:cNvPr>
          <p:cNvSpPr/>
          <p:nvPr/>
        </p:nvSpPr>
        <p:spPr>
          <a:xfrm>
            <a:off x="304800" y="232117"/>
            <a:ext cx="11582400" cy="6393766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09B2A07-2973-4DC2-AD90-20155CFD0C7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678" y="383089"/>
            <a:ext cx="11341508" cy="618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791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E28E26B-4D8F-421A-AB22-225B2C7EB1F2}"/>
              </a:ext>
            </a:extLst>
          </p:cNvPr>
          <p:cNvSpPr/>
          <p:nvPr/>
        </p:nvSpPr>
        <p:spPr>
          <a:xfrm>
            <a:off x="304800" y="232117"/>
            <a:ext cx="11582400" cy="6393766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96568" y="603504"/>
            <a:ext cx="9144000" cy="1069848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«Секретный пакет»</a:t>
            </a:r>
            <a:r>
              <a:rPr lang="ru-RU" sz="4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51560" y="2441448"/>
            <a:ext cx="9616440" cy="2633472"/>
          </a:xfrm>
        </p:spPr>
        <p:txBody>
          <a:bodyPr/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Материалы: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«секретный пакет», план группы с отмеченным на нём местом, где находится секретный пакет.</a:t>
            </a:r>
          </a:p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Ход: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ребёнок, ориентируясь по плану, находит в группе «секретный пакет».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497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E28E26B-4D8F-421A-AB22-225B2C7EB1F2}"/>
              </a:ext>
            </a:extLst>
          </p:cNvPr>
          <p:cNvSpPr/>
          <p:nvPr/>
        </p:nvSpPr>
        <p:spPr>
          <a:xfrm>
            <a:off x="304800" y="232117"/>
            <a:ext cx="11582400" cy="6393766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A7A3037-366F-4A0F-AE5B-CC3C5C57E66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703" y="368710"/>
            <a:ext cx="11356258" cy="612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729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E28E26B-4D8F-421A-AB22-225B2C7EB1F2}"/>
              </a:ext>
            </a:extLst>
          </p:cNvPr>
          <p:cNvSpPr/>
          <p:nvPr/>
        </p:nvSpPr>
        <p:spPr>
          <a:xfrm>
            <a:off x="304800" y="232117"/>
            <a:ext cx="11582400" cy="6393766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633728" y="683451"/>
            <a:ext cx="9144000" cy="1163637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«Заколдованное слово»</a:t>
            </a:r>
            <a:endParaRPr lang="ru-RU" sz="44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950976" y="2350008"/>
            <a:ext cx="10360152" cy="290779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Материалы: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план группы, конверты с буквами , из которых потом будет составлено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слово, демонстрационная доска.</a:t>
            </a:r>
          </a:p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Ход: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группе воспитатель предварительно втайне от детей раскладывает конверты с буквами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соответствии с планом. Ребёнок, ориентируясь по плану, находит один  за другим 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конверты с буквами. Буквы извлекаются из конвертов и в порядке нахождения выставляются</a:t>
            </a:r>
          </a:p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доску. Когда последняя буква будет найдена, дети читают получившееся слово.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319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E28E26B-4D8F-421A-AB22-225B2C7EB1F2}"/>
              </a:ext>
            </a:extLst>
          </p:cNvPr>
          <p:cNvSpPr/>
          <p:nvPr/>
        </p:nvSpPr>
        <p:spPr>
          <a:xfrm>
            <a:off x="304800" y="232117"/>
            <a:ext cx="11582400" cy="6393766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7B7C51C-D1CF-4A3E-B5A2-31FA6EE693F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0497" y="354422"/>
            <a:ext cx="11371006" cy="614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537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E28E26B-4D8F-421A-AB22-225B2C7EB1F2}"/>
              </a:ext>
            </a:extLst>
          </p:cNvPr>
          <p:cNvSpPr/>
          <p:nvPr/>
        </p:nvSpPr>
        <p:spPr>
          <a:xfrm>
            <a:off x="304800" y="232117"/>
            <a:ext cx="11582400" cy="6393766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BC3948A-5ED1-45BE-84AD-D1473AF34AE0}"/>
              </a:ext>
            </a:extLst>
          </p:cNvPr>
          <p:cNvSpPr/>
          <p:nvPr/>
        </p:nvSpPr>
        <p:spPr>
          <a:xfrm>
            <a:off x="1091381" y="2389240"/>
            <a:ext cx="97191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«Сложи узор»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(кубики Никитина)</a:t>
            </a:r>
          </a:p>
        </p:txBody>
      </p:sp>
    </p:spTree>
    <p:extLst>
      <p:ext uri="{BB962C8B-B14F-4D97-AF65-F5344CB8AC3E}">
        <p14:creationId xmlns:p14="http://schemas.microsoft.com/office/powerpoint/2010/main" xmlns="" val="49725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E28E26B-4D8F-421A-AB22-225B2C7EB1F2}"/>
              </a:ext>
            </a:extLst>
          </p:cNvPr>
          <p:cNvSpPr/>
          <p:nvPr/>
        </p:nvSpPr>
        <p:spPr>
          <a:xfrm>
            <a:off x="304800" y="232117"/>
            <a:ext cx="11582400" cy="6393766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0E9B589-0291-4921-9713-09BDCA6ED5D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8515" y="368709"/>
            <a:ext cx="8082117" cy="612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183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E28E26B-4D8F-421A-AB22-225B2C7EB1F2}"/>
              </a:ext>
            </a:extLst>
          </p:cNvPr>
          <p:cNvSpPr/>
          <p:nvPr/>
        </p:nvSpPr>
        <p:spPr>
          <a:xfrm>
            <a:off x="304800" y="232117"/>
            <a:ext cx="11582400" cy="6393766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20CFD41-0DA2-4CFE-8536-300DED729CE4}"/>
              </a:ext>
            </a:extLst>
          </p:cNvPr>
          <p:cNvSpPr/>
          <p:nvPr/>
        </p:nvSpPr>
        <p:spPr>
          <a:xfrm>
            <a:off x="548639" y="407963"/>
            <a:ext cx="11113477" cy="6088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Изучавшие пространственные представления и ориентировку в пространстве исследователи (Б.Г. Ананьев, М.В. Вовчик-Блакитная, А.А. Люблинская, Т.А.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Мусейибова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Ф.Н. Шемякин и др.) установили, что их несформированность к концу дошкольного возраста является одной из причин, вызывающих затруднения при овладении детьми школьными навыками.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свете этих данных актуальным представляется развитие у дошкольников адекватных способов восприятия пространства, полноценных пространственных представлений и прочных навыков ориентировки в пространстве; эта задача выступает как необходимый элемент подготовки ребенка к школе, являющейся, в свою очередь, одной из важнейших задач дошкольного воспитания.</a:t>
            </a:r>
          </a:p>
          <a:p>
            <a:pPr indent="450215" algn="just">
              <a:lnSpc>
                <a:spcPct val="115000"/>
              </a:lnSpc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Значение своевременного развития у детей пространственных представлений и умения ориентироваться в предметно-пространственном окружении рассматриваются в психолого-педагогической литературе в двух аспектах. </a:t>
            </a:r>
          </a:p>
          <a:p>
            <a:pPr indent="450215" algn="just">
              <a:lnSpc>
                <a:spcPct val="115000"/>
              </a:lnSpc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Общеразвивающий аспект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связан с особой ролью пространственных восприятий, представлений и умения ориентироваться в пространстве в развитии познавательной деятельности ребёнка, в совершенствовании его сенсорных, интеллектуальных, творческих способностей. Формирование у ребёнка пространственных представлений повышает результативность и качество его деятельности (продуктивно-творческой, познавательной, трудовой).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733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E28E26B-4D8F-421A-AB22-225B2C7EB1F2}"/>
              </a:ext>
            </a:extLst>
          </p:cNvPr>
          <p:cNvSpPr/>
          <p:nvPr/>
        </p:nvSpPr>
        <p:spPr>
          <a:xfrm>
            <a:off x="304800" y="232117"/>
            <a:ext cx="11582400" cy="6393766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8CFFE61-6DA8-4E28-AE7A-978364E4F24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704" y="292783"/>
            <a:ext cx="11341510" cy="619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383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E28E26B-4D8F-421A-AB22-225B2C7EB1F2}"/>
              </a:ext>
            </a:extLst>
          </p:cNvPr>
          <p:cNvSpPr/>
          <p:nvPr/>
        </p:nvSpPr>
        <p:spPr>
          <a:xfrm>
            <a:off x="304800" y="232117"/>
            <a:ext cx="11582400" cy="6393766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1E5A455-3930-49B6-A7F4-47237D81702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451" y="368710"/>
            <a:ext cx="11326761" cy="612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043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E28E26B-4D8F-421A-AB22-225B2C7EB1F2}"/>
              </a:ext>
            </a:extLst>
          </p:cNvPr>
          <p:cNvSpPr/>
          <p:nvPr/>
        </p:nvSpPr>
        <p:spPr>
          <a:xfrm>
            <a:off x="304800" y="232117"/>
            <a:ext cx="11582400" cy="6393766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DB94BE-4D6A-4543-9A20-F3EE12B4BBB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53960"/>
            <a:ext cx="11429999" cy="615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760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E28E26B-4D8F-421A-AB22-225B2C7EB1F2}"/>
              </a:ext>
            </a:extLst>
          </p:cNvPr>
          <p:cNvSpPr/>
          <p:nvPr/>
        </p:nvSpPr>
        <p:spPr>
          <a:xfrm>
            <a:off x="304800" y="232117"/>
            <a:ext cx="11582400" cy="6393766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6F3A86B-8E05-4E0A-AFBD-FD972645B4F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956" y="339213"/>
            <a:ext cx="11341510" cy="615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242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E28E26B-4D8F-421A-AB22-225B2C7EB1F2}"/>
              </a:ext>
            </a:extLst>
          </p:cNvPr>
          <p:cNvSpPr/>
          <p:nvPr/>
        </p:nvSpPr>
        <p:spPr>
          <a:xfrm>
            <a:off x="304800" y="232117"/>
            <a:ext cx="11582400" cy="6393766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EC3D6E1-0C2B-4416-90A1-D2030EF1ECA4}"/>
              </a:ext>
            </a:extLst>
          </p:cNvPr>
          <p:cNvSpPr/>
          <p:nvPr/>
        </p:nvSpPr>
        <p:spPr>
          <a:xfrm>
            <a:off x="3431458" y="284102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>
              <a:defRPr/>
            </a:pPr>
            <a:r>
              <a:rPr lang="ru-RU" sz="4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53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E28E26B-4D8F-421A-AB22-225B2C7EB1F2}"/>
              </a:ext>
            </a:extLst>
          </p:cNvPr>
          <p:cNvSpPr/>
          <p:nvPr/>
        </p:nvSpPr>
        <p:spPr>
          <a:xfrm>
            <a:off x="304800" y="232117"/>
            <a:ext cx="11582400" cy="6393766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EB161B1-09A2-470A-BC1D-5A3C3124AC31}"/>
              </a:ext>
            </a:extLst>
          </p:cNvPr>
          <p:cNvSpPr/>
          <p:nvPr/>
        </p:nvSpPr>
        <p:spPr>
          <a:xfrm>
            <a:off x="478302" y="337625"/>
            <a:ext cx="11254153" cy="714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Математический аспект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связан с развитием у детей способности владения различными способами пространственной ориентации («по схеме тела», «по схеме предметов», по направлениям пространства «от себя» и с изменением точки отсчёта), что служит основой успешного усвоения соответствующих математических разделов в школе. </a:t>
            </a:r>
          </a:p>
          <a:p>
            <a:pPr indent="450215" algn="just">
              <a:lnSpc>
                <a:spcPct val="115000"/>
              </a:lnSpc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пространственных навыков осуществляется по специальным методикам поэтапно. Важным этапом является формирование представления о том, что собственное тело является точкой отсчёта при ориентировке в окружающем пространстве, то есть «от себя». </a:t>
            </a:r>
          </a:p>
          <a:p>
            <a:pPr indent="450215" algn="just">
              <a:lnSpc>
                <a:spcPct val="115000"/>
              </a:lnSpc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следующем этапе ребенок должен научиться ориентироваться между предметами, расположенными в окружающем пространстве, уметь определять своё местоположение среди предметов и пространственное расположение одного предмета по отношению к другому. </a:t>
            </a:r>
          </a:p>
          <a:p>
            <a:pPr indent="450215" algn="just">
              <a:lnSpc>
                <a:spcPct val="115000"/>
              </a:lnSpc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сложным этапом является обучение дошкольников моделированию предметно-пространственных отношений. </a:t>
            </a:r>
          </a:p>
          <a:p>
            <a:pPr indent="450215" algn="just">
              <a:lnSpc>
                <a:spcPct val="115000"/>
              </a:lnSpc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завершающим этапом является обучение ориентировке в пространстве с помощью схем и планов пространства. </a:t>
            </a:r>
          </a:p>
          <a:p>
            <a:pPr indent="450215" algn="just">
              <a:lnSpc>
                <a:spcPct val="115000"/>
              </a:lnSpc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Лучшим способом формирования у детей представлений о пространственных отношениях, являются игры и игровые упражнения на разных этапах. В последние годы предлагается использовать игры, включающие в себя 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моделирование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(Л.А. Венгер, Т.В. Лаврентьева). </a:t>
            </a:r>
          </a:p>
          <a:p>
            <a:pPr indent="450215" algn="just">
              <a:lnSpc>
                <a:spcPct val="115000"/>
              </a:lnSpc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65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E28E26B-4D8F-421A-AB22-225B2C7EB1F2}"/>
              </a:ext>
            </a:extLst>
          </p:cNvPr>
          <p:cNvSpPr/>
          <p:nvPr/>
        </p:nvSpPr>
        <p:spPr>
          <a:xfrm>
            <a:off x="304800" y="232117"/>
            <a:ext cx="11582400" cy="6393766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A992718-81F7-417B-A55D-160F6204827A}"/>
              </a:ext>
            </a:extLst>
          </p:cNvPr>
          <p:cNvSpPr/>
          <p:nvPr/>
        </p:nvSpPr>
        <p:spPr>
          <a:xfrm>
            <a:off x="492369" y="435033"/>
            <a:ext cx="11197883" cy="5727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педагогическом словаре Б.М. Бим-Бада понятие «моделирование» обозначает построение и изучение моделей реально существующих предметов и явлений (органических и неорганических систем, инженерных устройств, разнообразных процессов - физических, химических, биологических, социальных) и конструируемых объектов.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В.А. Штоф определяет модель как «средство отображения, воспроизведения действительности с целью ее более глубокого познания от наблюдений и эксперимента к различным формам теоретических обобщений».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Модель - это любой образ (изображение, описание, схема, чертёж, график, план) какого-либо процесса или явления (оригинала данной модели), используемый в качестве заместителя.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обучении моделирование имеет два аспекта: моделирование как 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содержание,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которое должен усвоить дошкольник, и моделирование как 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средство, без которого невозможно полноценное обучение.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помощью моделирования удается свести изучение сложного к простому, невидимого и неощутимого к видимому и ощутимому, незнакомого к знакомому, то есть сделать любой сложный объект доступным для тщательного и всестороннего изучения.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449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E28E26B-4D8F-421A-AB22-225B2C7EB1F2}"/>
              </a:ext>
            </a:extLst>
          </p:cNvPr>
          <p:cNvSpPr/>
          <p:nvPr/>
        </p:nvSpPr>
        <p:spPr>
          <a:xfrm>
            <a:off x="304800" y="232117"/>
            <a:ext cx="11582400" cy="6393766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CD79B54-3C20-4BA7-AE97-49CAEB5A11E0}"/>
              </a:ext>
            </a:extLst>
          </p:cNvPr>
          <p:cNvSpPr/>
          <p:nvPr/>
        </p:nvSpPr>
        <p:spPr>
          <a:xfrm>
            <a:off x="590843" y="407964"/>
            <a:ext cx="11043139" cy="643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дидактике выделяют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вида моделей: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Предметная модель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виде физической конструкции предмета или предметов, закономерно связанных (плоскостная модель фигуры, воспроизводящая главные части, конструктивные особенности, пропорции, соотношения частей в пространстве).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Предметно-схематическая модель.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Здесь выделенные в объекте познания  существенные компоненты и связи между ними обозначаются с помощью предметов-заместителей и графических знаков.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Графические модели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(графики, формулы, схемы).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Согласно трактовкам Л.А. Венгера, Б.А. Глинского, – о сочетании структурно-функциональных моделей, наиболее приемлема классификация по 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характеру моделей.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характеру моделей выделяют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предметное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знаковое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(информационное) моделирование.     Предметным называется моделирование, в ходе которого исследование ведется на модели, воспроизводящей определенные геометрические, физические, динамические либо функциональные характеристики объекта-оригинала.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Знаковое моделирование – моделирование, где в качестве моделей используются знаковые преобразования какого – либо вида: схемы, чертежи, формулы, наборы символов, пиктограммы.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742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E28E26B-4D8F-421A-AB22-225B2C7EB1F2}"/>
              </a:ext>
            </a:extLst>
          </p:cNvPr>
          <p:cNvSpPr/>
          <p:nvPr/>
        </p:nvSpPr>
        <p:spPr>
          <a:xfrm>
            <a:off x="304800" y="232117"/>
            <a:ext cx="11582400" cy="6393766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7039A6E-57DC-4388-AA0F-15A23F56E771}"/>
              </a:ext>
            </a:extLst>
          </p:cNvPr>
          <p:cNvSpPr/>
          <p:nvPr/>
        </p:nvSpPr>
        <p:spPr>
          <a:xfrm>
            <a:off x="450166" y="365760"/>
            <a:ext cx="11282289" cy="6603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растут и развиваются в мире условных знаков, многообразных символов, обозначений, и поэтому они поставлены перед необходимостью применять их в своей деятельности. Следовательно, целесообразно не только включать в образовательный процесс на этапе школьного, но и на стадии дошкольного обучения использование знаковых моделей.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Работая со знаковой моделью, старшие дошкольники активнее включаются в мыслительную деятельность, легче усваивают материал.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формирования пространственных представлений у дошкольников, педагог должен выстраивать свою методическую работу с учётом возрастных и психологических особенностей детей на каждом возрастном этапе. Кроме этого, процесс обучения должен способствовать самостоятельному выявлению дошкольниками основных свойств и отношений, развитию познавательных способностей детей.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качестве основных методических приемов моделирования рекомендуются наблюдения и пояснения размещения предметов относительно друг друга, словесное и графическое обозначение направлений и ориентировки в пространстве, упражнения, дидактические и подвижные игры.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этом необходимо развивать умение устанавливать отношение 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обозначаемое - обозначающее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обогащение опыта замещения объектов. Ведущая роль на этом этапе принадлежит взрослому: он демонстрирует способы замещения.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673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E28E26B-4D8F-421A-AB22-225B2C7EB1F2}"/>
              </a:ext>
            </a:extLst>
          </p:cNvPr>
          <p:cNvSpPr/>
          <p:nvPr/>
        </p:nvSpPr>
        <p:spPr>
          <a:xfrm>
            <a:off x="304800" y="232117"/>
            <a:ext cx="11582400" cy="6393766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A1226D3-46FC-49DA-AE9E-DB821C425FAE}"/>
              </a:ext>
            </a:extLst>
          </p:cNvPr>
          <p:cNvSpPr/>
          <p:nvPr/>
        </p:nvSpPr>
        <p:spPr>
          <a:xfrm>
            <a:off x="478302" y="407964"/>
            <a:ext cx="11240086" cy="643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на занятиях (во всех возрастных группах) по формированию пространственных представлений у детей включает ориентировку в трехмерном (основных пространственных направлениях) и двухмерном (на листе бумаги) пространстве. Главным из них является проведение тщательно подобранных, постепенно усложняющихся по линейно-концентрическому принципу упражнений, заданий-поручений, заданий-требований с предметами и без них.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учатся читать простейшую информацию, обозначающую пространственные отношения и направление движения объектов (слева направо, справа налево, снизу вверх, сверху вниз); самостоятельно передвигаться в пространстве, ориентируясь на условные обозначения направления движения (знаки и символы).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Наиболее сложные задания связаны с «чтением» графических изображений пространственных отношений и их моделированием детьми в виде рисунка, чертежа, плана, схемы. Такие упражнения выполняются на занятиях и в повседневной жизни в игровой форме. Например: обставить кукле комнату как на рисунке; разведчикам найти спрятанный пакет, пользуясь картой; путешествие на игрушечном автомобиле в строгом соответствии с указанным маршрутом…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осваивают условные знаки для обозначения предметов (геометрические фигуры), пространственных направлений (стрелки, линии). От использования готовых схем можно переходить к самостоятельному их составлению.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479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E28E26B-4D8F-421A-AB22-225B2C7EB1F2}"/>
              </a:ext>
            </a:extLst>
          </p:cNvPr>
          <p:cNvSpPr/>
          <p:nvPr/>
        </p:nvSpPr>
        <p:spPr>
          <a:xfrm>
            <a:off x="304800" y="232117"/>
            <a:ext cx="11582400" cy="6393766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689E569-57AD-4E44-B8A4-F713B072F4B9}"/>
              </a:ext>
            </a:extLst>
          </p:cNvPr>
          <p:cNvSpPr/>
          <p:nvPr/>
        </p:nvSpPr>
        <p:spPr>
          <a:xfrm>
            <a:off x="520505" y="379828"/>
            <a:ext cx="11226018" cy="5373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этом схематическое изображение соотносится с реальной пространственной ситуацией. Анализируя ее, ребенок произвольно трансформирует трехмерное пространство в двухмерное. На основе словесного описания, используя предметные и пространственные ориентиры, можно составлять планы-схемы пути из детского сада домой, в школу, в ближайший магазин практически проделывая путь. В план-схему вносятся уточнения, дополнения.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работа по развитию пространственных представлений у детей ведется в разных направлениях, с постепенным усложнением заданий.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ребенок был субъектом деятельности нужно и важно предоставить ему возможность самостоятельно находить информацию адекватно цели, познавать и использовать освоенные способы действий. Одним из действенных средств, дающих успешность познания, является использование обучающимися знаковых моделей и активное участие в процессе моделирования.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Наиболее рационально для этого использовать игры и игровые упражнения, так как роль игры в жизни ребенка неоценима. Её включение в педагогический процесс является одним из путей организации личного взаимодействия взрослого с ребенком.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882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497</TotalTime>
  <Words>2012</Words>
  <Application>Microsoft Office PowerPoint</Application>
  <PresentationFormat>Произвольный</PresentationFormat>
  <Paragraphs>103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Сектор</vt:lpstr>
      <vt:lpstr>Тема Office</vt:lpstr>
      <vt:lpstr>1_Тема Office</vt:lpstr>
      <vt:lpstr>  МБДОУ №15 «Детский сад общеразвивающего вида с приоритетным осуществлением деятельности по познавательно-речевому развитию детей»  г. Кингисеппа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</vt:lpstr>
      <vt:lpstr>Слайд 12</vt:lpstr>
      <vt:lpstr>Слайд 13</vt:lpstr>
      <vt:lpstr>Слайд 14</vt:lpstr>
      <vt:lpstr>Игры – «лабиринты»</vt:lpstr>
      <vt:lpstr>Слайд 16</vt:lpstr>
      <vt:lpstr>Слайд 17</vt:lpstr>
      <vt:lpstr>Слайд 18</vt:lpstr>
      <vt:lpstr>Игра «Геометрический диктант»</vt:lpstr>
      <vt:lpstr>Слайд 20</vt:lpstr>
      <vt:lpstr>Слайд 21</vt:lpstr>
      <vt:lpstr>Игра «Остров сокровищ»</vt:lpstr>
      <vt:lpstr>Слайд 23</vt:lpstr>
      <vt:lpstr>Игра «Секретный пакет» </vt:lpstr>
      <vt:lpstr>Слайд 25</vt:lpstr>
      <vt:lpstr>  Игра «Заколдованное слово»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     учреждение №16 «Детский сад» г. Кингисеппа  </dc:title>
  <dc:creator>Маман</dc:creator>
  <cp:lastModifiedBy>ПОЛЬЗОВАТЕЛЬ</cp:lastModifiedBy>
  <cp:revision>45</cp:revision>
  <dcterms:created xsi:type="dcterms:W3CDTF">2020-02-19T15:56:27Z</dcterms:created>
  <dcterms:modified xsi:type="dcterms:W3CDTF">2025-05-05T23:16:00Z</dcterms:modified>
</cp:coreProperties>
</file>