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71" r:id="rId14"/>
    <p:sldId id="267" r:id="rId15"/>
    <p:sldId id="272" r:id="rId16"/>
    <p:sldId id="275" r:id="rId17"/>
    <p:sldId id="277" r:id="rId18"/>
    <p:sldId id="273" r:id="rId19"/>
    <p:sldId id="274" r:id="rId20"/>
    <p:sldId id="278" r:id="rId21"/>
    <p:sldId id="268" r:id="rId22"/>
    <p:sldId id="269" r:id="rId23"/>
    <p:sldId id="279" r:id="rId24"/>
    <p:sldId id="280" r:id="rId25"/>
    <p:sldId id="27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6BFD-7538-4802-9F7D-28D57A19F108}" type="datetimeFigureOut">
              <a:rPr lang="ru-RU" smtClean="0"/>
              <a:pPr/>
              <a:t>03.05.2025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85E6D-A2E2-4DA9-B3A6-6F558103AE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00306"/>
            <a:ext cx="7772400" cy="164307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Формирование предпосылок </a:t>
            </a:r>
            <a:br>
              <a:rPr lang="ru-RU" b="1" i="1" dirty="0" smtClean="0">
                <a:solidFill>
                  <a:srgbClr val="00B050"/>
                </a:solidFill>
              </a:rPr>
            </a:br>
            <a:r>
              <a:rPr lang="ru-RU" b="1" i="1" dirty="0" smtClean="0">
                <a:solidFill>
                  <a:srgbClr val="00B050"/>
                </a:solidFill>
              </a:rPr>
              <a:t>функциональной грамотности в ДОУ.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29454" y="5715016"/>
            <a:ext cx="2071702" cy="1000132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00B050"/>
                </a:solidFill>
              </a:rPr>
              <a:t>Учитель-логопед</a:t>
            </a:r>
            <a:endParaRPr lang="ru-RU" sz="1600" b="1" i="1" dirty="0" smtClean="0">
              <a:solidFill>
                <a:srgbClr val="00B050"/>
              </a:solidFill>
            </a:endParaRPr>
          </a:p>
          <a:p>
            <a:r>
              <a:rPr lang="ru-RU" sz="1600" b="1" i="1" dirty="0" smtClean="0">
                <a:solidFill>
                  <a:srgbClr val="00B050"/>
                </a:solidFill>
              </a:rPr>
              <a:t>Суншева З.З.</a:t>
            </a:r>
            <a:endParaRPr lang="ru-RU" sz="1600" b="1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142852"/>
            <a:ext cx="5786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Муниципальное  казенное дошкольное образовательное учреждение</a:t>
            </a:r>
          </a:p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«Детский сад  № 50 » г. Нальчик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2400" i="1" dirty="0" smtClean="0"/>
              <a:t>        Будет ли образовательный процесс в ДОО обеспечивать формирование предпосылок (основ) функциональной грамотности дошкольника, зависит от факторов: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i="1" dirty="0" smtClean="0"/>
              <a:t> отбора содержания 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i="1" dirty="0" smtClean="0"/>
              <a:t>методики его преподнесения детям</a:t>
            </a:r>
          </a:p>
          <a:p>
            <a:pPr marL="457200" indent="-457200" algn="just">
              <a:buNone/>
            </a:pPr>
            <a:r>
              <a:rPr lang="ru-RU" sz="2400" i="1" dirty="0" smtClean="0"/>
              <a:t>        Мышление ребёнка дошкольного возраста наглядно-образное, поэтому наукоемким и системным должно быть мышление работающего с детьми педагога. В этом случае педагог организует и систематизирует сообщаемые детям сведения таким образом, чтобы в итоге у ребёнка формировалась связная целостная картина мира, т.е </a:t>
            </a:r>
          </a:p>
          <a:p>
            <a:pPr marL="457200" indent="-457200" algn="just">
              <a:buNone/>
            </a:pPr>
            <a:r>
              <a:rPr lang="ru-RU" sz="2400" b="1" dirty="0" smtClean="0"/>
              <a:t>Критерии оценки методики:</a:t>
            </a:r>
            <a:endParaRPr lang="ru-RU" sz="2400" i="1" dirty="0" smtClean="0"/>
          </a:p>
          <a:p>
            <a:r>
              <a:rPr lang="ru-RU" i="1" baseline="-25000" dirty="0" smtClean="0"/>
              <a:t>Качественная современная наглядность как система информативных образов</a:t>
            </a:r>
            <a:endParaRPr lang="ru-RU" i="1" dirty="0" smtClean="0"/>
          </a:p>
          <a:p>
            <a:r>
              <a:rPr lang="ru-RU" i="1" baseline="-25000" dirty="0" smtClean="0"/>
              <a:t>Наличие собственной исследовательской практики ребёнка</a:t>
            </a:r>
            <a:endParaRPr lang="ru-RU" i="1" dirty="0" smtClean="0"/>
          </a:p>
          <a:p>
            <a:r>
              <a:rPr lang="ru-RU" i="1" baseline="-25000" dirty="0" smtClean="0"/>
              <a:t>Наличие пространства для познавательной инициативы ребёнка</a:t>
            </a:r>
            <a:endParaRPr lang="ru-RU" i="1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5768975"/>
          </a:xfrm>
        </p:spPr>
        <p:txBody>
          <a:bodyPr>
            <a:normAutofit fontScale="75000" lnSpcReduction="20000"/>
          </a:bodyPr>
          <a:lstStyle/>
          <a:p>
            <a:r>
              <a:rPr lang="ru-RU" i="1" dirty="0" smtClean="0"/>
              <a:t>Информативная наглядность – это карты, глобус, классификации, таблицы и т.д.</a:t>
            </a:r>
          </a:p>
          <a:p>
            <a:r>
              <a:rPr lang="ru-RU" i="1" dirty="0" smtClean="0"/>
              <a:t>Числовая прямая более информативна, чем плакат с цифрами.</a:t>
            </a:r>
          </a:p>
          <a:p>
            <a:r>
              <a:rPr lang="ru-RU" i="1" dirty="0" smtClean="0"/>
              <a:t>Если плакат о животных, то рисованные </a:t>
            </a:r>
            <a:r>
              <a:rPr lang="ru-RU" i="1" dirty="0" err="1" smtClean="0"/>
              <a:t>мультяшные</a:t>
            </a:r>
            <a:r>
              <a:rPr lang="ru-RU" i="1" dirty="0" smtClean="0"/>
              <a:t> звери – это не информативная наглядность. Если речь о природе (это относится и к познавательным книгам, энциклопедиям, любым печатным изданиям) иллюстрации должны быть фотографиями реальных объектов.</a:t>
            </a:r>
          </a:p>
          <a:p>
            <a:r>
              <a:rPr lang="ru-RU" i="1" dirty="0" smtClean="0"/>
              <a:t>Занятие с дошкольниками, построенное на монологе педагога без качественной наглядности, в том числе с использованием видеоматериалов, не имеет эффекта, поскольку мышление у детей этого возраста наглядно-образное.</a:t>
            </a:r>
          </a:p>
          <a:p>
            <a:r>
              <a:rPr lang="ru-RU" i="1" dirty="0" smtClean="0"/>
              <a:t>В любом занятии должно быть пространство для собственной деятельности детей – исследовательской или творческой.</a:t>
            </a:r>
          </a:p>
          <a:p>
            <a:pPr>
              <a:buNone/>
            </a:pPr>
            <a:endParaRPr lang="ru-RU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241213_0947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404" t="24623" r="2463" b="5927"/>
          <a:stretch>
            <a:fillRect/>
          </a:stretch>
        </p:blipFill>
        <p:spPr>
          <a:xfrm>
            <a:off x="642910" y="785794"/>
            <a:ext cx="7929618" cy="5572164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Рабочий стол\семинар\WP_20181227_11_44_20_Pro.jpg"/>
          <p:cNvPicPr>
            <a:picLocks noChangeAspect="1" noChangeArrowheads="1"/>
          </p:cNvPicPr>
          <p:nvPr/>
        </p:nvPicPr>
        <p:blipFill>
          <a:blip r:embed="rId3" cstate="print"/>
          <a:srcRect l="14844" r="11718"/>
          <a:stretch>
            <a:fillRect/>
          </a:stretch>
        </p:blipFill>
        <p:spPr bwMode="auto">
          <a:xfrm>
            <a:off x="1285852" y="857232"/>
            <a:ext cx="6715172" cy="51547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27465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Предпосылки формирования читательской грамотности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71394"/>
            <a:ext cx="8229600" cy="278357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Рабочий стол\семинар\WP_20181220_16_49_20_Pro.jpg"/>
          <p:cNvPicPr>
            <a:picLocks noChangeAspect="1" noChangeArrowheads="1"/>
          </p:cNvPicPr>
          <p:nvPr/>
        </p:nvPicPr>
        <p:blipFill>
          <a:blip r:embed="rId3" cstate="print"/>
          <a:srcRect l="24219" t="9810" r="22706"/>
          <a:stretch>
            <a:fillRect/>
          </a:stretch>
        </p:blipFill>
        <p:spPr bwMode="auto">
          <a:xfrm rot="5400000">
            <a:off x="392876" y="1678770"/>
            <a:ext cx="3857654" cy="33575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357290" y="214290"/>
            <a:ext cx="7358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C0000"/>
                </a:solidFill>
              </a:rPr>
              <a:t>Развитие фонематического слуха </a:t>
            </a:r>
            <a:endParaRPr lang="ru-RU" sz="3200" dirty="0"/>
          </a:p>
        </p:txBody>
      </p:sp>
      <p:pic>
        <p:nvPicPr>
          <p:cNvPr id="2052" name="Picture 4" descr="C:\Users\user\Desktop\Рабочий стол\семинар\WP_20181219_11_45_59_Pro.jpg"/>
          <p:cNvPicPr>
            <a:picLocks noChangeAspect="1" noChangeArrowheads="1"/>
          </p:cNvPicPr>
          <p:nvPr/>
        </p:nvPicPr>
        <p:blipFill>
          <a:blip r:embed="rId4" cstate="print"/>
          <a:srcRect l="17628" r="16406"/>
          <a:stretch>
            <a:fillRect/>
          </a:stretch>
        </p:blipFill>
        <p:spPr bwMode="auto">
          <a:xfrm rot="5400000">
            <a:off x="4720109" y="1709255"/>
            <a:ext cx="3857652" cy="32966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9" descr="WP_20201130_12_23_21_Pro.jpg"/>
          <p:cNvPicPr>
            <a:picLocks noChangeAspect="1"/>
          </p:cNvPicPr>
          <p:nvPr/>
        </p:nvPicPr>
        <p:blipFill>
          <a:blip r:embed="rId3" cstate="print"/>
          <a:srcRect r="23077" b="4444"/>
          <a:stretch>
            <a:fillRect/>
          </a:stretch>
        </p:blipFill>
        <p:spPr>
          <a:xfrm rot="5400000">
            <a:off x="571472" y="2071678"/>
            <a:ext cx="4429156" cy="2857520"/>
          </a:xfrm>
          <a:prstGeom prst="rect">
            <a:avLst/>
          </a:prstGeom>
          <a:ln w="38100">
            <a:solidFill>
              <a:srgbClr val="CC0000"/>
            </a:solidFill>
          </a:ln>
        </p:spPr>
      </p:pic>
      <p:pic>
        <p:nvPicPr>
          <p:cNvPr id="3" name="Содержимое 12" descr="WP_20201130_12_23_47_Pro.jpg"/>
          <p:cNvPicPr>
            <a:picLocks noChangeAspect="1"/>
          </p:cNvPicPr>
          <p:nvPr/>
        </p:nvPicPr>
        <p:blipFill>
          <a:blip r:embed="rId4" cstate="print"/>
          <a:srcRect t="15218" r="23529"/>
          <a:stretch>
            <a:fillRect/>
          </a:stretch>
        </p:blipFill>
        <p:spPr>
          <a:xfrm rot="5400000">
            <a:off x="3964761" y="2107413"/>
            <a:ext cx="4429156" cy="2786050"/>
          </a:xfrm>
          <a:prstGeom prst="rect">
            <a:avLst/>
          </a:prstGeom>
          <a:ln w="38100">
            <a:solidFill>
              <a:srgbClr val="CC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214414" y="357166"/>
            <a:ext cx="6715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C0000"/>
                </a:solidFill>
              </a:rPr>
              <a:t>Развитие фонематического слуха </a:t>
            </a:r>
            <a:endParaRPr lang="ru-RU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Формирование навыков звукового анализа и синтеза.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" name="Содержимое 17" descr="IMG_20241213_1012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20133"/>
          <a:stretch>
            <a:fillRect/>
          </a:stretch>
        </p:blipFill>
        <p:spPr>
          <a:xfrm>
            <a:off x="642910" y="1643050"/>
            <a:ext cx="7786742" cy="4572032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Предпосылки формирования математической грамотности.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Рабочий стол\Условия получения ДО лицами с ОВЗ и инвалидами\фото семинар\WP_20181227_11_04_00_P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094" t="24623" r="25086"/>
          <a:stretch>
            <a:fillRect/>
          </a:stretch>
        </p:blipFill>
        <p:spPr bwMode="auto">
          <a:xfrm>
            <a:off x="785786" y="2000240"/>
            <a:ext cx="3357586" cy="34115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099" name="Picture 3" descr="C:\Users\user\Desktop\Рабочий стол\Условия получения ДО лицами с ОВЗ и инвалидами\фото семинар\WP_20181227_11_33_01_Pro.jpg"/>
          <p:cNvPicPr>
            <a:picLocks noChangeAspect="1" noChangeArrowheads="1"/>
          </p:cNvPicPr>
          <p:nvPr/>
        </p:nvPicPr>
        <p:blipFill>
          <a:blip r:embed="rId4" cstate="print"/>
          <a:srcRect l="25781" t="15254" r="28906"/>
          <a:stretch>
            <a:fillRect/>
          </a:stretch>
        </p:blipFill>
        <p:spPr bwMode="auto">
          <a:xfrm>
            <a:off x="5072066" y="2000240"/>
            <a:ext cx="3387913" cy="3429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Рабочий стол\Условия получения ДО лицами с ОВЗ и инвалидами\фото семинар\WP_20181221_11_34_55_Pro.jpg"/>
          <p:cNvPicPr>
            <a:picLocks noChangeAspect="1" noChangeArrowheads="1"/>
          </p:cNvPicPr>
          <p:nvPr/>
        </p:nvPicPr>
        <p:blipFill>
          <a:blip r:embed="rId3" cstate="print"/>
          <a:srcRect l="20619" t="9918" r="41237"/>
          <a:stretch>
            <a:fillRect/>
          </a:stretch>
        </p:blipFill>
        <p:spPr bwMode="auto">
          <a:xfrm rot="5400000">
            <a:off x="730759" y="1269449"/>
            <a:ext cx="3143273" cy="3890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3076" name="Picture 4" descr="C:\Users\user\Desktop\Рабочий стол\Условия получения ДО лицами с ОВЗ и инвалидами\фото семинар\WP_20181219_11_30_20_Pro.jpg"/>
          <p:cNvPicPr>
            <a:picLocks noChangeAspect="1" noChangeArrowheads="1"/>
          </p:cNvPicPr>
          <p:nvPr/>
        </p:nvPicPr>
        <p:blipFill>
          <a:blip r:embed="rId4" cstate="print"/>
          <a:srcRect l="21875" r="39062" b="22282"/>
          <a:stretch>
            <a:fillRect/>
          </a:stretch>
        </p:blipFill>
        <p:spPr bwMode="auto">
          <a:xfrm rot="5400000">
            <a:off x="4909391" y="1234221"/>
            <a:ext cx="3182870" cy="40005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00034" y="285729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Предпосылки формирования математической грамотности.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О чем </a:t>
            </a:r>
            <a:r>
              <a:rPr lang="ru-RU" b="1" i="1" dirty="0" smtClean="0"/>
              <a:t>поговорим?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i="1" dirty="0"/>
              <a:t>1. Что такое функциональная грамотность и зачем она ребёнку дошкольного возраста</a:t>
            </a:r>
          </a:p>
          <a:p>
            <a:r>
              <a:rPr lang="ru-RU" i="1" dirty="0"/>
              <a:t>2. ФОП дошкольного образования: актуальность задач по формированию предпосылок функциональной грамотности у детей дошкольного возраста</a:t>
            </a:r>
          </a:p>
          <a:p>
            <a:r>
              <a:rPr lang="ru-RU" i="1" dirty="0"/>
              <a:t>3. Формирование предпосылок читательской, </a:t>
            </a:r>
            <a:r>
              <a:rPr lang="ru-RU" i="1" dirty="0" smtClean="0"/>
              <a:t>математической и естественно-научной </a:t>
            </a:r>
            <a:r>
              <a:rPr lang="ru-RU" i="1" dirty="0"/>
              <a:t>грамотности детей 3-7 лет.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Предпосылки формирования математической грамотности.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IMG_20241213_103154_Burst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9264" y="1600200"/>
            <a:ext cx="3394472" cy="4525963"/>
          </a:xfrm>
          <a:ln w="57150">
            <a:solidFill>
              <a:srgbClr val="FF0000"/>
            </a:solidFill>
          </a:ln>
        </p:spPr>
      </p:pic>
      <p:pic>
        <p:nvPicPr>
          <p:cNvPr id="7" name="Содержимое 6" descr="IMG_20241213_10314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8610" b="13819"/>
          <a:stretch>
            <a:fillRect/>
          </a:stretch>
        </p:blipFill>
        <p:spPr>
          <a:xfrm>
            <a:off x="5143504" y="1571612"/>
            <a:ext cx="3102198" cy="4572032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488968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Предпосылки формирования естественно-научной грамотности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48090"/>
            <a:ext cx="8229600" cy="363018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842968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Вывод.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 Что нужно поменять педагогам ДОО в работе?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8572560" cy="535785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800" i="1" dirty="0" smtClean="0"/>
              <a:t>1. Стремиться к максимальной поддержке инициативы и самостоятельной активности детей в проектной деятельности, в решении образовательных и жизненных задач. </a:t>
            </a:r>
          </a:p>
          <a:p>
            <a:pPr>
              <a:buNone/>
            </a:pPr>
            <a:r>
              <a:rPr lang="ru-RU" sz="8800" i="1" dirty="0" smtClean="0"/>
              <a:t>2. Использовать интегрированный подход, позволяющий решать задачи нескольких образовательных областей в рамках одного мероприятия (события). </a:t>
            </a:r>
          </a:p>
          <a:p>
            <a:pPr>
              <a:buNone/>
            </a:pPr>
            <a:r>
              <a:rPr lang="ru-RU" sz="8800" i="1" dirty="0" smtClean="0"/>
              <a:t>3. В организации образовательных мероприятий максимально активизировать психические процессы (внимание, воображение, мышление).</a:t>
            </a:r>
          </a:p>
          <a:p>
            <a:pPr>
              <a:buNone/>
            </a:pPr>
            <a:r>
              <a:rPr lang="ru-RU" sz="8800" i="1" dirty="0" smtClean="0"/>
              <a:t> 4. Познакомить родителей с национальным проектом «Образование», понятием «функциональная грамотность», оказать поддержку в организации развивающей работы в условиях семьи. </a:t>
            </a:r>
          </a:p>
          <a:p>
            <a:pPr>
              <a:buNone/>
            </a:pPr>
            <a:r>
              <a:rPr lang="ru-RU" sz="8800" i="1" dirty="0" smtClean="0"/>
              <a:t>5. Внести изменения в среду группы, так чтобы само пространство группы стимулировало активности ребёнка (экспериментировать, наблюдать, творческая деятельность и др.) («среда группы – как второй педагог»).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42910" y="785812"/>
            <a:ext cx="7586690" cy="550070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завершение своего выступления подведу итог, что в формировании функциональной грамотности очевидно переплетение и взаимозависимость компетенций. 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Главное нужно чётко понимать, к чему необходимо стремиться педагогу  в процессе воспитания и обучения дошкольника, а именно - «научить учиться»  и «быть свободным в применении своего опыта».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>
            <a:noAutofit/>
          </a:bodyPr>
          <a:lstStyle/>
          <a:p>
            <a:r>
              <a:rPr lang="ru-RU" sz="2400" i="1" dirty="0"/>
              <a:t>Функциональная грамотность – целый ряд познавательных, эмоциональных и поведенческих навыков и умений, которые позволяют людям:</a:t>
            </a:r>
          </a:p>
          <a:p>
            <a:r>
              <a:rPr lang="ru-RU" sz="2400" i="1" dirty="0" smtClean="0"/>
              <a:t>жить </a:t>
            </a:r>
            <a:r>
              <a:rPr lang="ru-RU" sz="2400" i="1" dirty="0"/>
              <a:t>и работать в качестве человеческой личности</a:t>
            </a:r>
          </a:p>
          <a:p>
            <a:r>
              <a:rPr lang="ru-RU" sz="2400" i="1" dirty="0" smtClean="0"/>
              <a:t>развивать </a:t>
            </a:r>
            <a:r>
              <a:rPr lang="ru-RU" sz="2400" i="1" dirty="0"/>
              <a:t>свой потенциал</a:t>
            </a:r>
          </a:p>
          <a:p>
            <a:r>
              <a:rPr lang="ru-RU" sz="2400" i="1" dirty="0" smtClean="0"/>
              <a:t>принимать </a:t>
            </a:r>
            <a:r>
              <a:rPr lang="ru-RU" sz="2400" i="1" dirty="0"/>
              <a:t>важные и обоснованные решения</a:t>
            </a:r>
          </a:p>
          <a:p>
            <a:r>
              <a:rPr lang="ru-RU" sz="2400" i="1" dirty="0" smtClean="0"/>
              <a:t>эффективно </a:t>
            </a:r>
            <a:r>
              <a:rPr lang="ru-RU" sz="2400" i="1" dirty="0"/>
              <a:t>функционировать в обществе в контексте окружающей среды и более широкого сообщества  (местного – локального, национального, глобального), чтобы улучшить качество своей жизни и общества</a:t>
            </a:r>
          </a:p>
          <a:p>
            <a:r>
              <a:rPr lang="ru-RU" sz="2400" i="1" dirty="0"/>
              <a:t>Функциональная грамотность рассматривается как </a:t>
            </a:r>
            <a:r>
              <a:rPr lang="ru-RU" sz="2400" i="1" dirty="0" smtClean="0"/>
              <a:t>показатель становления </a:t>
            </a:r>
            <a:r>
              <a:rPr lang="ru-RU" sz="2400" i="1" dirty="0"/>
              <a:t>самостоятельности, активности и ответственности личности в решении жизненных </a:t>
            </a:r>
            <a:r>
              <a:rPr lang="ru-RU" sz="2400" i="1" dirty="0" smtClean="0"/>
              <a:t>задач.</a:t>
            </a:r>
            <a:endParaRPr lang="ru-RU" sz="2400" i="1" dirty="0"/>
          </a:p>
          <a:p>
            <a:endParaRPr lang="ru-RU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Компоненты функциональной грамотности в общем образовании</a:t>
            </a:r>
            <a:br>
              <a:rPr lang="ru-RU" sz="4000" b="1" dirty="0" smtClean="0"/>
            </a:br>
            <a:endParaRPr lang="ru-RU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571612"/>
            <a:ext cx="4786346" cy="405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285984" y="5786454"/>
            <a:ext cx="4857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+ Глобальные компетенции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7810500" cy="492918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57158" y="1571612"/>
            <a:ext cx="8501122" cy="350046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 smtClean="0"/>
              <a:t> Таким образом, функционально грамотная личность – это</a:t>
            </a:r>
          </a:p>
          <a:p>
            <a:pPr>
              <a:buFont typeface="Wingdings" pitchFamily="2" charset="2"/>
              <a:buChar char="v"/>
            </a:pPr>
            <a:r>
              <a:rPr lang="ru-RU" i="1" dirty="0" smtClean="0"/>
              <a:t>Человек познающий </a:t>
            </a:r>
          </a:p>
          <a:p>
            <a:pPr>
              <a:buFont typeface="Wingdings" pitchFamily="2" charset="2"/>
              <a:buChar char="v"/>
            </a:pPr>
            <a:r>
              <a:rPr lang="ru-RU" i="1" dirty="0" smtClean="0"/>
              <a:t> Человек, умеющий жить среди людей  </a:t>
            </a:r>
          </a:p>
          <a:p>
            <a:pPr>
              <a:buFont typeface="Wingdings" pitchFamily="2" charset="2"/>
              <a:buChar char="v"/>
            </a:pPr>
            <a:r>
              <a:rPr lang="ru-RU" i="1" dirty="0" smtClean="0"/>
              <a:t>Человек самостоятельный</a:t>
            </a:r>
          </a:p>
          <a:p>
            <a:pPr algn="just">
              <a:buNone/>
            </a:pPr>
            <a:r>
              <a:rPr lang="ru-RU" i="1" dirty="0" smtClean="0"/>
              <a:t>      </a:t>
            </a:r>
            <a:endParaRPr lang="ru-RU" sz="2400" i="1" baseline="-25000" dirty="0" smtClean="0"/>
          </a:p>
          <a:p>
            <a:pPr algn="just">
              <a:buNone/>
            </a:pPr>
            <a:endParaRPr lang="ru-RU" sz="2400" i="1" baseline="-25000" dirty="0" smtClean="0"/>
          </a:p>
          <a:p>
            <a:pPr algn="just">
              <a:buNone/>
            </a:pPr>
            <a:endParaRPr lang="ru-RU" sz="2400" i="1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i="1" baseline="-25000" dirty="0" smtClean="0"/>
          </a:p>
          <a:p>
            <a:pPr algn="just">
              <a:buNone/>
            </a:pPr>
            <a:endParaRPr lang="ru-RU" sz="2400" i="1" baseline="-25000" dirty="0" smtClean="0"/>
          </a:p>
          <a:p>
            <a:pPr algn="just">
              <a:buNone/>
            </a:pPr>
            <a:endParaRPr lang="ru-RU" sz="2400" i="1" baseline="-25000" dirty="0" smtClean="0"/>
          </a:p>
          <a:p>
            <a:pPr algn="just">
              <a:buNone/>
            </a:pPr>
            <a:endParaRPr lang="ru-RU" sz="2400" i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357694"/>
            <a:ext cx="8001056" cy="2214578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42910" y="571480"/>
            <a:ext cx="785818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baseline="-25000" dirty="0" smtClean="0"/>
              <a:t>Формирование функциональной грамотности школьников - важная задача общего образования на всех уровнях, начиная с начального общего, и одновременно – важный</a:t>
            </a:r>
            <a:r>
              <a:rPr lang="ru-RU" sz="2400" i="1" dirty="0" smtClean="0"/>
              <a:t> </a:t>
            </a:r>
            <a:r>
              <a:rPr lang="ru-RU" sz="2400" i="1" baseline="-25000" dirty="0" smtClean="0"/>
              <a:t>показатель качества образования. Чтобы этот показатель был достаточно высок,</a:t>
            </a:r>
            <a:r>
              <a:rPr lang="ru-RU" sz="2400" i="1" dirty="0" smtClean="0"/>
              <a:t> </a:t>
            </a:r>
            <a:r>
              <a:rPr lang="ru-RU" sz="2400" i="1" baseline="-25000" dirty="0" smtClean="0"/>
              <a:t>мы должны создать предпосылки функциональной грамотности в дошкольном</a:t>
            </a:r>
            <a:r>
              <a:rPr lang="ru-RU" sz="2400" i="1" dirty="0" smtClean="0"/>
              <a:t> </a:t>
            </a:r>
            <a:r>
              <a:rPr lang="ru-RU" sz="2400" i="1" baseline="-25000" dirty="0" smtClean="0"/>
              <a:t>детстве. </a:t>
            </a:r>
          </a:p>
          <a:p>
            <a:pPr algn="just"/>
            <a:r>
              <a:rPr lang="ru-RU" sz="2400" i="1" baseline="-25000" dirty="0" smtClean="0"/>
              <a:t>Согласно пункту 1 статьи 64 Федерального закона «Об образовании в Российской</a:t>
            </a:r>
            <a:r>
              <a:rPr lang="ru-RU" sz="2400" i="1" dirty="0" smtClean="0"/>
              <a:t> </a:t>
            </a:r>
            <a:r>
              <a:rPr lang="ru-RU" sz="2400" i="1" baseline="-25000" dirty="0" smtClean="0"/>
              <a:t>Федерации»</a:t>
            </a:r>
          </a:p>
          <a:p>
            <a:pPr algn="just"/>
            <a:endParaRPr lang="ru-RU" sz="2400" i="1" baseline="-25000" dirty="0" smtClean="0"/>
          </a:p>
          <a:p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2571744"/>
            <a:ext cx="80010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aseline="-25000" dirty="0" smtClean="0"/>
          </a:p>
          <a:p>
            <a:pPr algn="just"/>
            <a:r>
              <a:rPr lang="ru-RU" sz="2400" i="1" baseline="-25000" dirty="0" smtClean="0"/>
              <a:t>Дошкольное образование направлено на формирование общей культуры, развитие физических, интеллектуальных, нравственных, эстетических и личностных качеств,</a:t>
            </a:r>
            <a:r>
              <a:rPr lang="ru-RU" sz="2400" i="1" dirty="0" smtClean="0"/>
              <a:t> </a:t>
            </a:r>
            <a:r>
              <a:rPr lang="ru-RU" sz="2400" i="1" baseline="-25000" dirty="0" smtClean="0">
                <a:solidFill>
                  <a:srgbClr val="FF0000"/>
                </a:solidFill>
              </a:rPr>
              <a:t>формирование предпосылок учебной деятельности</a:t>
            </a:r>
            <a:r>
              <a:rPr lang="ru-RU" sz="2400" i="1" baseline="-25000" dirty="0" smtClean="0"/>
              <a:t>, сохранение и укрепление здоровья</a:t>
            </a:r>
            <a:r>
              <a:rPr lang="ru-RU" sz="2400" i="1" dirty="0" smtClean="0"/>
              <a:t> </a:t>
            </a:r>
            <a:r>
              <a:rPr lang="ru-RU" sz="2400" i="1" baseline="-25000" dirty="0" smtClean="0"/>
              <a:t>детей дошкольного возраста.</a:t>
            </a:r>
            <a:endParaRPr lang="ru-RU" sz="2400" i="1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Целевые ориентиры ФГОС дошкольного образования: каким мы хотим видеть ребенка на дошкольном этапе?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42617"/>
            <a:ext cx="8229600" cy="404112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Федеральная образовательная программа дошкольного образования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85926"/>
            <a:ext cx="8229600" cy="435771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700</Words>
  <Application>Microsoft Office PowerPoint</Application>
  <PresentationFormat>Экран (4:3)</PresentationFormat>
  <Paragraphs>60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Формирование предпосылок  функциональной грамотности в ДОУ.</vt:lpstr>
      <vt:lpstr>О чем поговорим? </vt:lpstr>
      <vt:lpstr>Слайд 3</vt:lpstr>
      <vt:lpstr>Компоненты функциональной грамотности в общем образовании </vt:lpstr>
      <vt:lpstr>Слайд 5</vt:lpstr>
      <vt:lpstr>Слайд 6</vt:lpstr>
      <vt:lpstr>Слайд 7</vt:lpstr>
      <vt:lpstr>Целевые ориентиры ФГОС дошкольного образования: каким мы хотим видеть ребенка на дошкольном этапе? </vt:lpstr>
      <vt:lpstr>Федеральная образовательная программа дошкольного образования </vt:lpstr>
      <vt:lpstr>Слайд 10</vt:lpstr>
      <vt:lpstr>Слайд 11</vt:lpstr>
      <vt:lpstr>Слайд 12</vt:lpstr>
      <vt:lpstr>Слайд 13</vt:lpstr>
      <vt:lpstr>Предпосылки формирования читательской грамотности </vt:lpstr>
      <vt:lpstr>Слайд 15</vt:lpstr>
      <vt:lpstr>Слайд 16</vt:lpstr>
      <vt:lpstr>Формирование навыков звукового анализа и синтеза.</vt:lpstr>
      <vt:lpstr>Предпосылки формирования математической грамотности.</vt:lpstr>
      <vt:lpstr>Слайд 19</vt:lpstr>
      <vt:lpstr>Предпосылки формирования математической грамотности. </vt:lpstr>
      <vt:lpstr>Предпосылки формирования естественно-научной грамотности </vt:lpstr>
      <vt:lpstr>Слайд 22</vt:lpstr>
      <vt:lpstr>Вывод.  Что нужно поменять педагогам ДОО в работе? 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предпосылок  функциональной грамотности в ДОУ.</dc:title>
  <dc:creator>user</dc:creator>
  <cp:lastModifiedBy>Оля</cp:lastModifiedBy>
  <cp:revision>54</cp:revision>
  <dcterms:created xsi:type="dcterms:W3CDTF">2024-11-19T12:00:52Z</dcterms:created>
  <dcterms:modified xsi:type="dcterms:W3CDTF">2025-05-03T16:22:21Z</dcterms:modified>
</cp:coreProperties>
</file>