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8" r:id="rId2"/>
    <p:sldId id="282" r:id="rId3"/>
    <p:sldId id="257" r:id="rId4"/>
    <p:sldId id="281" r:id="rId5"/>
    <p:sldId id="284" r:id="rId6"/>
    <p:sldId id="259" r:id="rId7"/>
    <p:sldId id="286" r:id="rId8"/>
    <p:sldId id="285" r:id="rId9"/>
    <p:sldId id="269" r:id="rId10"/>
    <p:sldId id="288" r:id="rId11"/>
    <p:sldId id="280" r:id="rId12"/>
    <p:sldId id="260" r:id="rId13"/>
    <p:sldId id="271" r:id="rId14"/>
    <p:sldId id="272" r:id="rId15"/>
    <p:sldId id="289" r:id="rId16"/>
    <p:sldId id="276" r:id="rId17"/>
    <p:sldId id="291" r:id="rId18"/>
    <p:sldId id="297" r:id="rId19"/>
    <p:sldId id="293" r:id="rId20"/>
    <p:sldId id="266" r:id="rId21"/>
    <p:sldId id="298" r:id="rId22"/>
    <p:sldId id="264" r:id="rId23"/>
    <p:sldId id="299" r:id="rId24"/>
    <p:sldId id="300" r:id="rId25"/>
    <p:sldId id="301" r:id="rId26"/>
    <p:sldId id="302" r:id="rId27"/>
    <p:sldId id="310" r:id="rId28"/>
    <p:sldId id="35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71" autoAdjust="0"/>
    <p:restoredTop sz="94660"/>
  </p:normalViewPr>
  <p:slideViewPr>
    <p:cSldViewPr>
      <p:cViewPr varScale="1">
        <p:scale>
          <a:sx n="78" d="100"/>
          <a:sy n="78" d="100"/>
        </p:scale>
        <p:origin x="812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85F699-25BF-4E16-A162-B7B2B6090F66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B8286-0F14-4B49-950E-667B7A36B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497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Grp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684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52535" y="3418966"/>
            <a:ext cx="4824535" cy="3489251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И</a:t>
            </a:r>
            <a:r>
              <a:rPr lang="ru-RU" b="1" dirty="0" smtClean="0"/>
              <a:t>менитых </a:t>
            </a:r>
            <a:r>
              <a:rPr lang="ru-RU" b="1" dirty="0"/>
              <a:t>женихов сестрам назначила сама императрица  Екатерина II, которая, путешествуя по Волге в 1767 г.,  останавливалась в доме </a:t>
            </a:r>
            <a:r>
              <a:rPr lang="ru-RU" b="1" dirty="0" err="1" smtClean="0"/>
              <a:t>И.Мясникова</a:t>
            </a:r>
            <a:r>
              <a:rPr lang="ru-RU" b="1" dirty="0" smtClean="0"/>
              <a:t> </a:t>
            </a:r>
            <a:r>
              <a:rPr lang="ru-RU" b="1" dirty="0"/>
              <a:t>в Симбирске.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107" y="-255373"/>
            <a:ext cx="4773596" cy="7113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" y="2646"/>
            <a:ext cx="457200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Твердышев по мужской линии не оставил потомства, а вот </a:t>
            </a:r>
            <a:r>
              <a:rPr lang="ru-RU" sz="2400" b="1" dirty="0" err="1"/>
              <a:t>И.С.Мясников</a:t>
            </a:r>
            <a:r>
              <a:rPr lang="ru-RU" sz="2400" b="1" dirty="0"/>
              <a:t> (умер в 1780 или 1783г.) с супругой имел четырех дочерей:  Ирину, Дарью, Аграфену и Екатерину. Они и стали </a:t>
            </a:r>
            <a:r>
              <a:rPr lang="ru-RU" sz="2400" b="1" dirty="0" smtClean="0"/>
              <a:t>законными </a:t>
            </a:r>
            <a:r>
              <a:rPr lang="ru-RU" sz="2400" b="1" dirty="0"/>
              <a:t>наследницами огромного состояния Твердышевых и </a:t>
            </a:r>
            <a:r>
              <a:rPr lang="ru-RU" sz="2400" b="1" dirty="0" err="1"/>
              <a:t>Мясниковых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3730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88640"/>
            <a:ext cx="3491880" cy="666936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Мужем Ирины стал предводитель знатного рода офицер гвардеец  Петр Афанасьевич Бекетов. В качестве приданого  в 1783 году </a:t>
            </a:r>
            <a:r>
              <a:rPr lang="ru-RU" b="1" dirty="0"/>
              <a:t>Ирине Ивановне, достался в том числе и </a:t>
            </a:r>
            <a:r>
              <a:rPr lang="ru-RU" b="1" dirty="0" err="1"/>
              <a:t>Миньярский</a:t>
            </a:r>
            <a:r>
              <a:rPr lang="ru-RU" b="1" dirty="0"/>
              <a:t> </a:t>
            </a:r>
            <a:r>
              <a:rPr lang="ru-RU" b="1" dirty="0" smtClean="0"/>
              <a:t>завод.</a:t>
            </a:r>
            <a:endParaRPr lang="ru-RU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0" t="8761" r="5735" b="8961"/>
          <a:stretch/>
        </p:blipFill>
        <p:spPr bwMode="auto">
          <a:xfrm>
            <a:off x="3240148" y="916459"/>
            <a:ext cx="5976664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44008" y="260648"/>
            <a:ext cx="3168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Род Бекетовых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23094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20688"/>
            <a:ext cx="3707904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 smtClean="0"/>
              <a:t> В Миньяре не было своего храма. Ирина Ивановна Бекетова </a:t>
            </a:r>
            <a:r>
              <a:rPr lang="ru-RU" sz="2600" dirty="0"/>
              <a:t>обратилась к епископу Оренбургскому и Уфимскому с прошением о разрешении постройки в </a:t>
            </a:r>
            <a:r>
              <a:rPr lang="ru-RU" sz="2600" dirty="0" err="1"/>
              <a:t>Миньярском</a:t>
            </a:r>
            <a:r>
              <a:rPr lang="ru-RU" sz="2600" dirty="0"/>
              <a:t> заводе каменной церкви</a:t>
            </a:r>
            <a:r>
              <a:rPr lang="ru-RU" sz="2600" dirty="0" smtClean="0"/>
              <a:t>.</a:t>
            </a:r>
            <a:r>
              <a:rPr lang="ru-RU" sz="2800" dirty="0"/>
              <a:t> </a:t>
            </a:r>
            <a:r>
              <a:rPr lang="ru-RU" sz="2800" dirty="0" smtClean="0"/>
              <a:t> Проект </a:t>
            </a:r>
            <a:r>
              <a:rPr lang="ru-RU" sz="2800" dirty="0"/>
              <a:t>церкви был заказан М.Ф. </a:t>
            </a:r>
            <a:r>
              <a:rPr lang="ru-RU" sz="2800" dirty="0" smtClean="0"/>
              <a:t>Казакову.</a:t>
            </a:r>
          </a:p>
          <a:p>
            <a:pPr marL="0" indent="0">
              <a:buNone/>
            </a:pPr>
            <a:r>
              <a:rPr lang="ru-RU" sz="2800" dirty="0" smtClean="0"/>
              <a:t>(Записки помещицы повесть.)</a:t>
            </a:r>
            <a:endParaRPr lang="ru-RU" sz="2600" dirty="0" smtClean="0"/>
          </a:p>
          <a:p>
            <a:pPr marL="0" indent="0">
              <a:buNone/>
            </a:pPr>
            <a:endParaRPr lang="ru-RU" sz="2600" dirty="0"/>
          </a:p>
        </p:txBody>
      </p:sp>
      <p:pic>
        <p:nvPicPr>
          <p:cNvPr id="4099" name="Picture 3" descr="C:\Users\123\Desktop\Федор_Федорович_(Фридрих)_Кюнель_(Friedrich_Kuhnel)1820-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911" y="-6393"/>
            <a:ext cx="56430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06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563" y="0"/>
            <a:ext cx="5676437" cy="683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64800"/>
            <a:ext cx="406794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prstClr val="black"/>
                </a:solidFill>
              </a:rPr>
              <a:t>Матвей Казаков</a:t>
            </a:r>
            <a:r>
              <a:rPr lang="en-US" sz="3200" dirty="0">
                <a:solidFill>
                  <a:prstClr val="black"/>
                </a:solidFill>
              </a:rPr>
              <a:t>, </a:t>
            </a:r>
            <a:r>
              <a:rPr lang="ru-RU" sz="3200" dirty="0">
                <a:solidFill>
                  <a:prstClr val="black"/>
                </a:solidFill>
              </a:rPr>
              <a:t>загруженный заказами на перестройку Москвы после очередного пожара</a:t>
            </a:r>
            <a:r>
              <a:rPr lang="en-US" sz="3200" dirty="0">
                <a:solidFill>
                  <a:prstClr val="black"/>
                </a:solidFill>
              </a:rPr>
              <a:t>, </a:t>
            </a:r>
            <a:r>
              <a:rPr lang="ru-RU" sz="3200" dirty="0">
                <a:solidFill>
                  <a:prstClr val="black"/>
                </a:solidFill>
              </a:rPr>
              <a:t>поручил разработку проекта церквей для богатых уральских заводчиков одному из лучших своих учеников Ефиму Малютину</a:t>
            </a:r>
            <a:r>
              <a:rPr lang="en-US" sz="3200" dirty="0">
                <a:solidFill>
                  <a:prstClr val="black"/>
                </a:solidFill>
              </a:rPr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409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53"/>
            <a:ext cx="553780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08104" y="0"/>
            <a:ext cx="3635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</a:rPr>
              <a:t>Ефим Малютин </a:t>
            </a:r>
            <a:r>
              <a:rPr lang="ru-RU" sz="2400" dirty="0">
                <a:solidFill>
                  <a:prstClr val="black"/>
                </a:solidFill>
              </a:rPr>
              <a:t>при работе над проектами пользовался советами и консультациями самого мастера</a:t>
            </a:r>
            <a:r>
              <a:rPr lang="en-US" sz="2400" dirty="0">
                <a:solidFill>
                  <a:prstClr val="black"/>
                </a:solidFill>
              </a:rPr>
              <a:t>. </a:t>
            </a: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43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1222"/>
            <a:ext cx="9144000" cy="6196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9252520" cy="1844824"/>
          </a:xfrm>
        </p:spPr>
        <p:txBody>
          <a:bodyPr/>
          <a:lstStyle/>
          <a:p>
            <a:r>
              <a:rPr lang="ru-RU" dirty="0" smtClean="0"/>
              <a:t>Ефим Малютин возвел </a:t>
            </a:r>
            <a:r>
              <a:rPr lang="ru-RU" dirty="0"/>
              <a:t>храм </a:t>
            </a:r>
            <a:r>
              <a:rPr lang="ru-RU" dirty="0" smtClean="0"/>
              <a:t> </a:t>
            </a:r>
            <a:r>
              <a:rPr lang="ru-RU" dirty="0"/>
              <a:t>на </a:t>
            </a:r>
            <a:r>
              <a:rPr lang="ru-RU" dirty="0" smtClean="0"/>
              <a:t>стрелке т. е. на возвышенном берегу - </a:t>
            </a:r>
            <a:r>
              <a:rPr lang="ru-RU" dirty="0"/>
              <a:t>месте слияния рек Сим и Миньяр, в центре заводского селения.</a:t>
            </a:r>
          </a:p>
        </p:txBody>
      </p:sp>
    </p:spTree>
    <p:extLst>
      <p:ext uri="{BB962C8B-B14F-4D97-AF65-F5344CB8AC3E}">
        <p14:creationId xmlns:p14="http://schemas.microsoft.com/office/powerpoint/2010/main" val="268677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69"/>
            <a:ext cx="8481222" cy="6861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80528" y="-18864"/>
            <a:ext cx="3312368" cy="686183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Благодаря своим богатырским размерам (в длину – 44 м, в ширину – 21,5 м и высотой – в современный девятиэтажный дом), монументальностью формы церковь стала доминантой </a:t>
            </a:r>
            <a:r>
              <a:rPr lang="ru-RU" dirty="0" err="1"/>
              <a:t>Миньярского</a:t>
            </a:r>
            <a:r>
              <a:rPr lang="ru-RU" dirty="0"/>
              <a:t> завода.</a:t>
            </a:r>
          </a:p>
        </p:txBody>
      </p:sp>
    </p:spTree>
    <p:extLst>
      <p:ext uri="{BB962C8B-B14F-4D97-AF65-F5344CB8AC3E}">
        <p14:creationId xmlns:p14="http://schemas.microsoft.com/office/powerpoint/2010/main" val="147510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180690" cy="7311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70105" cy="234888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Внутри церковь была расписана фресками, а пол украшали чугунные плиты с рисунком. И.И. Бекетова подарила храму богатые украшения и утварь, </a:t>
            </a:r>
            <a:r>
              <a:rPr lang="ru-RU" dirty="0" smtClean="0"/>
              <a:t>иконы </a:t>
            </a:r>
            <a:r>
              <a:rPr lang="ru-RU" dirty="0"/>
              <a:t>в позолоченных, посеребренных окладах.</a:t>
            </a:r>
          </a:p>
          <a:p>
            <a:r>
              <a:rPr lang="ru-RU" dirty="0"/>
              <a:t>Храм был покрыт листовым железом местного производства. Церковь по всему периметру имела кирпичную ограду с декоративной металлической </a:t>
            </a:r>
            <a:r>
              <a:rPr lang="ru-RU" dirty="0" smtClean="0"/>
              <a:t>решёткой.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056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49832" y="19472"/>
            <a:ext cx="4032448" cy="7369968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Владелица завода содержала церковь и платила её служителям жалованье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Причт церкви занимал дома: священник – каменный с деревянным </a:t>
            </a:r>
            <a:r>
              <a:rPr lang="ru-RU" dirty="0" err="1"/>
              <a:t>пристроем</a:t>
            </a:r>
            <a:r>
              <a:rPr lang="ru-RU" dirty="0"/>
              <a:t>, </a:t>
            </a:r>
            <a:r>
              <a:rPr lang="ru-RU" dirty="0" smtClean="0"/>
              <a:t>псаломщик </a:t>
            </a:r>
            <a:r>
              <a:rPr lang="ru-RU" dirty="0"/>
              <a:t>– каменный. </a:t>
            </a:r>
            <a:endParaRPr lang="ru-RU" dirty="0" smtClean="0"/>
          </a:p>
          <a:p>
            <a:r>
              <a:rPr lang="ru-RU" dirty="0" smtClean="0"/>
              <a:t>И.И</a:t>
            </a:r>
            <a:r>
              <a:rPr lang="ru-RU" dirty="0"/>
              <a:t>. </a:t>
            </a:r>
            <a:r>
              <a:rPr lang="ru-RU" dirty="0" smtClean="0"/>
              <a:t>Бекетова предписала </a:t>
            </a:r>
            <a:r>
              <a:rPr lang="ru-RU" dirty="0"/>
              <a:t>Оренбургскому губернскому правлению из принадлежащей ей дачи </a:t>
            </a:r>
            <a:r>
              <a:rPr lang="ru-RU" dirty="0" err="1"/>
              <a:t>Миньярского</a:t>
            </a:r>
            <a:r>
              <a:rPr lang="ru-RU" dirty="0"/>
              <a:t> завода нарезать пахотной и сенокосной </a:t>
            </a:r>
            <a:r>
              <a:rPr lang="ru-RU" dirty="0" smtClean="0"/>
              <a:t> </a:t>
            </a:r>
            <a:r>
              <a:rPr lang="ru-RU" dirty="0"/>
              <a:t>земли в 33 десятины священнослужителям Введенской </a:t>
            </a:r>
            <a:r>
              <a:rPr lang="ru-RU" dirty="0" smtClean="0"/>
              <a:t>церкви.</a:t>
            </a:r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-253020"/>
            <a:ext cx="5508104" cy="8486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713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377" y="0"/>
            <a:ext cx="9252009" cy="6951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483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504" y="0"/>
            <a:ext cx="9344031" cy="1628800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FF0000"/>
                </a:solidFill>
              </a:rPr>
              <a:t>Введение во храм Пресвятой </a:t>
            </a:r>
            <a:r>
              <a:rPr lang="ru-RU" sz="2200" b="1" dirty="0" smtClean="0">
                <a:solidFill>
                  <a:srgbClr val="FF0000"/>
                </a:solidFill>
              </a:rPr>
              <a:t>Владычицы </a:t>
            </a:r>
            <a:r>
              <a:rPr lang="ru-RU" sz="2200" b="1" dirty="0">
                <a:solidFill>
                  <a:srgbClr val="FF0000"/>
                </a:solidFill>
              </a:rPr>
              <a:t>нашей </a:t>
            </a:r>
            <a:r>
              <a:rPr lang="ru-RU" sz="2200" b="1" dirty="0" smtClean="0">
                <a:solidFill>
                  <a:srgbClr val="FF0000"/>
                </a:solidFill>
              </a:rPr>
              <a:t>Богородицы </a:t>
            </a:r>
            <a:r>
              <a:rPr lang="ru-RU" sz="2200" b="1" dirty="0">
                <a:solidFill>
                  <a:srgbClr val="FF0000"/>
                </a:solidFill>
              </a:rPr>
              <a:t>и </a:t>
            </a:r>
            <a:r>
              <a:rPr lang="ru-RU" sz="2200" b="1" dirty="0" err="1">
                <a:solidFill>
                  <a:srgbClr val="FF0000"/>
                </a:solidFill>
              </a:rPr>
              <a:t>Приснодевы</a:t>
            </a:r>
            <a:r>
              <a:rPr lang="ru-RU" sz="2200" b="1" dirty="0">
                <a:solidFill>
                  <a:srgbClr val="FF0000"/>
                </a:solidFill>
              </a:rPr>
              <a:t> </a:t>
            </a:r>
            <a:r>
              <a:rPr lang="ru-RU" sz="2200" b="1" dirty="0" smtClean="0">
                <a:solidFill>
                  <a:srgbClr val="FF0000"/>
                </a:solidFill>
              </a:rPr>
              <a:t>Марии </a:t>
            </a:r>
            <a:r>
              <a:rPr lang="ru-RU" sz="2000" b="1" dirty="0"/>
              <a:t>– так полностью называется праздник, который Русская </a:t>
            </a:r>
            <a:r>
              <a:rPr lang="ru-RU" sz="2000" b="1" dirty="0" smtClean="0"/>
              <a:t>Православная </a:t>
            </a:r>
            <a:r>
              <a:rPr lang="ru-RU" sz="2000" b="1" dirty="0"/>
              <a:t>Церковь отмечает </a:t>
            </a:r>
            <a:r>
              <a:rPr lang="ru-RU" sz="2000" b="1" dirty="0">
                <a:solidFill>
                  <a:srgbClr val="FF0000"/>
                </a:solidFill>
              </a:rPr>
              <a:t>4 декабря </a:t>
            </a:r>
            <a:r>
              <a:rPr lang="ru-RU" sz="2000" b="1" dirty="0"/>
              <a:t>(по новому стилю) и в честь которого </a:t>
            </a:r>
            <a:r>
              <a:rPr lang="ru-RU" sz="2000" b="1" dirty="0" smtClean="0"/>
              <a:t>выстроена </a:t>
            </a:r>
            <a:r>
              <a:rPr lang="ru-RU" sz="2000" b="1" dirty="0"/>
              <a:t>церковь.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08721"/>
            <a:ext cx="5929848" cy="5929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78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24544" y="0"/>
            <a:ext cx="3689033" cy="6858000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Состоит </a:t>
            </a:r>
            <a:r>
              <a:rPr lang="ru-RU" b="1" dirty="0"/>
              <a:t>из 3-х престолов</a:t>
            </a:r>
            <a:r>
              <a:rPr lang="ru-RU" dirty="0"/>
              <a:t>: </a:t>
            </a:r>
            <a:endParaRPr lang="ru-RU" dirty="0" smtClean="0"/>
          </a:p>
          <a:p>
            <a:r>
              <a:rPr lang="ru-RU" dirty="0" smtClean="0"/>
              <a:t> 1-</a:t>
            </a:r>
            <a:r>
              <a:rPr lang="ru-RU" dirty="0" smtClean="0">
                <a:solidFill>
                  <a:srgbClr val="C00000"/>
                </a:solidFill>
              </a:rPr>
              <a:t>Введения </a:t>
            </a:r>
            <a:r>
              <a:rPr lang="ru-RU" dirty="0">
                <a:solidFill>
                  <a:srgbClr val="C00000"/>
                </a:solidFill>
              </a:rPr>
              <a:t>во храм Пресвятой Богородицы (главный);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2-святителя </a:t>
            </a:r>
            <a:r>
              <a:rPr lang="ru-RU" dirty="0"/>
              <a:t>и чудотворца Николая (южный</a:t>
            </a:r>
            <a:r>
              <a:rPr lang="ru-RU" dirty="0" smtClean="0"/>
              <a:t>)</a:t>
            </a:r>
          </a:p>
          <a:p>
            <a:r>
              <a:rPr lang="ru-RU" dirty="0" smtClean="0"/>
              <a:t> 3-</a:t>
            </a:r>
            <a:r>
              <a:rPr lang="ru-RU" dirty="0" smtClean="0">
                <a:solidFill>
                  <a:srgbClr val="00B050"/>
                </a:solidFill>
              </a:rPr>
              <a:t>святых </a:t>
            </a:r>
            <a:r>
              <a:rPr lang="ru-RU" dirty="0">
                <a:solidFill>
                  <a:srgbClr val="00B050"/>
                </a:solidFill>
              </a:rPr>
              <a:t>апостолов Архипа и Филимона (северный). 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/>
              <a:t>Это </a:t>
            </a:r>
            <a:r>
              <a:rPr lang="ru-RU" dirty="0"/>
              <a:t>один из немногих сохранившихся не только на Урале, но и в России </a:t>
            </a:r>
            <a:r>
              <a:rPr lang="ru-RU" b="1" dirty="0" err="1"/>
              <a:t>ротондальный</a:t>
            </a:r>
            <a:r>
              <a:rPr lang="ru-RU" b="1" dirty="0"/>
              <a:t> храм</a:t>
            </a:r>
            <a:r>
              <a:rPr lang="ru-RU" dirty="0"/>
              <a:t>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2" t="5742" r="10578" b="8639"/>
          <a:stretch/>
        </p:blipFill>
        <p:spPr bwMode="auto">
          <a:xfrm>
            <a:off x="3364488" y="1988840"/>
            <a:ext cx="5894967" cy="486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03848" y="51480"/>
            <a:ext cx="593418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Церковь Введения во Храм Пресвятой Богородицы  </a:t>
            </a:r>
            <a:r>
              <a:rPr lang="ru-RU" sz="2800" dirty="0"/>
              <a:t>выдержана в духе русского классицизма – простые лаконичные и строгие формы.</a:t>
            </a:r>
          </a:p>
        </p:txBody>
      </p:sp>
    </p:spTree>
    <p:extLst>
      <p:ext uri="{BB962C8B-B14F-4D97-AF65-F5344CB8AC3E}">
        <p14:creationId xmlns:p14="http://schemas.microsoft.com/office/powerpoint/2010/main" val="259626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324544" y="692696"/>
            <a:ext cx="3096344" cy="6165304"/>
          </a:xfrm>
        </p:spPr>
        <p:txBody>
          <a:bodyPr>
            <a:normAutofit/>
          </a:bodyPr>
          <a:lstStyle/>
          <a:p>
            <a:r>
              <a:rPr lang="ru-RU" dirty="0" err="1" smtClean="0"/>
              <a:t>Миньярская</a:t>
            </a:r>
            <a:r>
              <a:rPr lang="ru-RU" dirty="0" smtClean="0"/>
              <a:t> </a:t>
            </a:r>
            <a:r>
              <a:rPr lang="ru-RU" dirty="0"/>
              <a:t>церковь благополучно действовала до ~1927 </a:t>
            </a:r>
            <a:r>
              <a:rPr lang="ru-RU" dirty="0" smtClean="0"/>
              <a:t>г.  </a:t>
            </a:r>
            <a:r>
              <a:rPr lang="ru-RU" dirty="0"/>
              <a:t>из неё вывезли весь инвентарь, сбросили </a:t>
            </a:r>
            <a:r>
              <a:rPr lang="ru-RU" dirty="0" smtClean="0"/>
              <a:t>колокола, хотели взорвать.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32083" y="-26248"/>
            <a:ext cx="74736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В 1920-е годы в Советской России была объявлена война религии: закрывались, уничтожались церкви, монастыри. 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503" y="1585352"/>
            <a:ext cx="6490121" cy="527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470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08520" y="0"/>
            <a:ext cx="3816424" cy="685800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Спас церковь знаменитый </a:t>
            </a:r>
            <a:r>
              <a:rPr lang="ru-RU" dirty="0" err="1"/>
              <a:t>Миньярский</a:t>
            </a:r>
            <a:r>
              <a:rPr lang="ru-RU" dirty="0"/>
              <a:t> большевик, </a:t>
            </a:r>
            <a:r>
              <a:rPr lang="ru-RU" dirty="0" smtClean="0"/>
              <a:t>первый </a:t>
            </a:r>
            <a:r>
              <a:rPr lang="ru-RU" dirty="0"/>
              <a:t>«Красный директор» Яков </a:t>
            </a:r>
            <a:r>
              <a:rPr lang="ru-RU" dirty="0" err="1"/>
              <a:t>Заикин</a:t>
            </a:r>
            <a:r>
              <a:rPr lang="ru-RU" dirty="0"/>
              <a:t>. Коренной житель </a:t>
            </a:r>
            <a:r>
              <a:rPr lang="ru-RU" dirty="0" smtClean="0"/>
              <a:t>города</a:t>
            </a:r>
            <a:r>
              <a:rPr lang="ru-RU" dirty="0"/>
              <a:t>, убеждённый партиец и </a:t>
            </a:r>
            <a:r>
              <a:rPr lang="ru-RU" dirty="0" smtClean="0"/>
              <a:t>атеист</a:t>
            </a:r>
            <a:r>
              <a:rPr lang="ru-RU" dirty="0"/>
              <a:t>, он, тем не менее, понимал, что это не просто церковь, а народное достояние, </a:t>
            </a:r>
            <a:r>
              <a:rPr lang="ru-RU" dirty="0" smtClean="0"/>
              <a:t>произведение </a:t>
            </a:r>
            <a:r>
              <a:rPr lang="ru-RU" dirty="0"/>
              <a:t>искусства, которое </a:t>
            </a:r>
            <a:r>
              <a:rPr lang="ru-RU" dirty="0" smtClean="0"/>
              <a:t>следует </a:t>
            </a:r>
            <a:r>
              <a:rPr lang="ru-RU" dirty="0"/>
              <a:t>сохранить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для </a:t>
            </a:r>
            <a:r>
              <a:rPr lang="ru-RU" dirty="0"/>
              <a:t>потомков.</a:t>
            </a:r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2" t="4958" r="5190" b="7959"/>
          <a:stretch/>
        </p:blipFill>
        <p:spPr bwMode="auto">
          <a:xfrm>
            <a:off x="3444239" y="0"/>
            <a:ext cx="576081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52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4043144" cy="687664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</a:t>
            </a:r>
            <a:r>
              <a:rPr lang="ru-RU" dirty="0" smtClean="0"/>
              <a:t>риехала </a:t>
            </a:r>
            <a:r>
              <a:rPr lang="ru-RU" dirty="0"/>
              <a:t>группа </a:t>
            </a:r>
            <a:r>
              <a:rPr lang="ru-RU" dirty="0" smtClean="0"/>
              <a:t>партийных </a:t>
            </a:r>
            <a:r>
              <a:rPr lang="ru-RU" dirty="0"/>
              <a:t>деятелей для </a:t>
            </a:r>
            <a:r>
              <a:rPr lang="ru-RU" dirty="0" smtClean="0"/>
              <a:t>уничтожения </a:t>
            </a:r>
            <a:r>
              <a:rPr lang="ru-RU" dirty="0"/>
              <a:t>храма, и по всему </a:t>
            </a:r>
            <a:r>
              <a:rPr lang="ru-RU" dirty="0" smtClean="0"/>
              <a:t>периметру </a:t>
            </a:r>
            <a:r>
              <a:rPr lang="ru-RU" dirty="0"/>
              <a:t>заложили взрывчатку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А </a:t>
            </a:r>
            <a:r>
              <a:rPr lang="ru-RU" dirty="0" err="1"/>
              <a:t>Заикин</a:t>
            </a:r>
            <a:r>
              <a:rPr lang="ru-RU" dirty="0"/>
              <a:t> вместе </a:t>
            </a:r>
            <a:r>
              <a:rPr lang="ru-RU" dirty="0" smtClean="0"/>
              <a:t>с </a:t>
            </a:r>
            <a:r>
              <a:rPr lang="ru-RU" dirty="0"/>
              <a:t>заводской администрацией и членами </a:t>
            </a:r>
            <a:r>
              <a:rPr lang="ru-RU" dirty="0" err="1"/>
              <a:t>миньярской</a:t>
            </a:r>
            <a:r>
              <a:rPr lang="ru-RU" dirty="0"/>
              <a:t> </a:t>
            </a:r>
            <a:r>
              <a:rPr lang="ru-RU" dirty="0" smtClean="0"/>
              <a:t>большевистской </a:t>
            </a:r>
            <a:r>
              <a:rPr lang="ru-RU" dirty="0"/>
              <a:t>ячейки </a:t>
            </a:r>
            <a:r>
              <a:rPr lang="ru-RU" dirty="0" smtClean="0"/>
              <a:t>бежал через </a:t>
            </a:r>
            <a:r>
              <a:rPr lang="ru-RU" dirty="0"/>
              <a:t>весь город , чтобы не дать </a:t>
            </a:r>
            <a:r>
              <a:rPr lang="ru-RU" dirty="0" smtClean="0"/>
              <a:t>совершиться </a:t>
            </a:r>
            <a:r>
              <a:rPr lang="ru-RU" dirty="0"/>
              <a:t>святотатству.</a:t>
            </a:r>
          </a:p>
          <a:p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6" t="8984" r="37824" b="12109"/>
          <a:stretch/>
        </p:blipFill>
        <p:spPr bwMode="auto">
          <a:xfrm>
            <a:off x="4043144" y="-171400"/>
            <a:ext cx="5076056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85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3898776" cy="659735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Первоначально </a:t>
            </a:r>
            <a:r>
              <a:rPr lang="ru-RU" dirty="0"/>
              <a:t>в здании церкви открыли школу ФЗО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В 1933году </a:t>
            </a:r>
            <a:r>
              <a:rPr lang="ru-RU" dirty="0" smtClean="0"/>
              <a:t>здесь размещался </a:t>
            </a:r>
            <a:r>
              <a:rPr lang="ru-RU" dirty="0"/>
              <a:t>рабочий клуб с кинозалом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А в 1966, после переезда клуба в </a:t>
            </a:r>
            <a:r>
              <a:rPr lang="ru-RU" dirty="0" smtClean="0"/>
              <a:t>новый дворец </a:t>
            </a:r>
            <a:r>
              <a:rPr lang="ru-RU" dirty="0"/>
              <a:t>культуры здание церкви опустело</a:t>
            </a:r>
            <a:r>
              <a:rPr lang="ru-RU" dirty="0" smtClean="0"/>
              <a:t>.</a:t>
            </a:r>
            <a:r>
              <a:rPr lang="en-US" dirty="0" smtClean="0"/>
              <a:t>.</a:t>
            </a:r>
            <a:endParaRPr lang="ru-RU" dirty="0" smtClean="0"/>
          </a:p>
          <a:p>
            <a:r>
              <a:rPr lang="en-US" dirty="0" smtClean="0"/>
              <a:t> </a:t>
            </a:r>
            <a:r>
              <a:rPr lang="ru-RU" dirty="0"/>
              <a:t>В</a:t>
            </a:r>
            <a:r>
              <a:rPr lang="en-US" dirty="0"/>
              <a:t> 70</a:t>
            </a:r>
            <a:r>
              <a:rPr lang="ru-RU" dirty="0"/>
              <a:t>–е годы здание было окончательно заброшено и медленно разрушалось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02" t="5335" r="3885" b="4776"/>
          <a:stretch/>
        </p:blipFill>
        <p:spPr bwMode="auto">
          <a:xfrm>
            <a:off x="4156272" y="-28630"/>
            <a:ext cx="5142730" cy="6886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48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" b="13176"/>
          <a:stretch/>
        </p:blipFill>
        <p:spPr bwMode="auto">
          <a:xfrm>
            <a:off x="0" y="764704"/>
            <a:ext cx="9158064" cy="6418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43608" y="260646"/>
            <a:ext cx="73083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Так и простояла церковь до 1990-х годов «ничейной»</a:t>
            </a:r>
          </a:p>
        </p:txBody>
      </p:sp>
    </p:spTree>
    <p:extLst>
      <p:ext uri="{BB962C8B-B14F-4D97-AF65-F5344CB8AC3E}">
        <p14:creationId xmlns:p14="http://schemas.microsoft.com/office/powerpoint/2010/main" val="294394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" t="5552" r="3313" b="10865"/>
          <a:stretch/>
        </p:blipFill>
        <p:spPr bwMode="auto">
          <a:xfrm>
            <a:off x="0" y="0"/>
            <a:ext cx="5256584" cy="371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4" b="13125"/>
          <a:stretch/>
        </p:blipFill>
        <p:spPr bwMode="auto">
          <a:xfrm>
            <a:off x="3715290" y="3068960"/>
            <a:ext cx="5428709" cy="3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823520" y="0"/>
            <a:ext cx="4320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 1991 года в церкви после ремонта части трапезной в приделе Николая Чудотворца стали проводиться службы, однако храм нуждался в полной реставрации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3393833"/>
            <a:ext cx="2675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26января </a:t>
            </a:r>
            <a:r>
              <a:rPr lang="ru-RU" b="1" dirty="0"/>
              <a:t>1991 года. </a:t>
            </a:r>
            <a:endParaRPr lang="ru-RU" b="1" dirty="0" smtClean="0"/>
          </a:p>
          <a:p>
            <a:r>
              <a:rPr lang="ru-RU" b="1" dirty="0" smtClean="0"/>
              <a:t>Освятили здание </a:t>
            </a:r>
            <a:r>
              <a:rPr lang="ru-RU" b="1" dirty="0"/>
              <a:t>церкви</a:t>
            </a:r>
          </a:p>
        </p:txBody>
      </p:sp>
      <p:pic>
        <p:nvPicPr>
          <p:cNvPr id="8" name="Picture 61"/>
          <p:cNvPicPr/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l="41608" t="10932" r="5064" b="52468"/>
          <a:stretch/>
        </p:blipFill>
        <p:spPr bwMode="auto">
          <a:xfrm>
            <a:off x="0" y="4221088"/>
            <a:ext cx="3779912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92918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9"/>
          <p:cNvPicPr>
            <a:picLocks noGrp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/>
          </a:blip>
          <a:srcRect t="17509"/>
          <a:stretch/>
        </p:blipFill>
        <p:spPr bwMode="auto">
          <a:xfrm>
            <a:off x="0" y="-315415"/>
            <a:ext cx="9828584" cy="717341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11560" y="5750004"/>
            <a:ext cx="70805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</a:rPr>
              <a:t> НА СЕГОДНЯ ВСЕ…</a:t>
            </a:r>
            <a:endParaRPr lang="ru-RU" sz="6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69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Презентация </a:t>
            </a:r>
            <a:r>
              <a:rPr lang="ru-RU" dirty="0" err="1" smtClean="0"/>
              <a:t>выполненна</a:t>
            </a:r>
            <a:r>
              <a:rPr lang="ru-RU" dirty="0" smtClean="0"/>
              <a:t> Арслановой Ольгой Анатольевной – учитель </a:t>
            </a:r>
            <a:r>
              <a:rPr lang="ru-RU" dirty="0" err="1" smtClean="0"/>
              <a:t>г.Миньяр</a:t>
            </a:r>
            <a:r>
              <a:rPr lang="ru-RU" dirty="0" smtClean="0"/>
              <a:t> </a:t>
            </a:r>
            <a:r>
              <a:rPr lang="ru-RU" dirty="0" err="1" smtClean="0"/>
              <a:t>мбоу</a:t>
            </a:r>
            <a:r>
              <a:rPr lang="ru-RU" dirty="0" smtClean="0"/>
              <a:t> </a:t>
            </a:r>
            <a:r>
              <a:rPr lang="ru-RU" dirty="0" err="1" smtClean="0"/>
              <a:t>сош</a:t>
            </a:r>
            <a:r>
              <a:rPr lang="ru-RU" dirty="0" smtClean="0"/>
              <a:t> 4</a:t>
            </a:r>
          </a:p>
          <a:p>
            <a:pPr marL="0" indent="0">
              <a:buNone/>
            </a:pPr>
            <a:r>
              <a:rPr lang="ru-RU" dirty="0" smtClean="0"/>
              <a:t>Ашинского </a:t>
            </a:r>
            <a:r>
              <a:rPr lang="ru-RU" dirty="0" err="1" smtClean="0"/>
              <a:t>района,Челябинской</a:t>
            </a:r>
            <a:r>
              <a:rPr lang="ru-RU" dirty="0" smtClean="0"/>
              <a:t> области.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70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ru-RU" b="1" dirty="0" smtClean="0"/>
              <a:t>ИСТОРИЯ города, храма.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2039"/>
            <a:ext cx="9144000" cy="5775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745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132856"/>
            <a:ext cx="2267744" cy="5688631"/>
          </a:xfrm>
        </p:spPr>
        <p:txBody>
          <a:bodyPr>
            <a:normAutofit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56792"/>
            <a:ext cx="7072207" cy="5301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88640"/>
            <a:ext cx="90364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Свою историю Миньяр ведет с 1771 г. когда на месте расположения нынешнего города была построена плотина и пильная мельница, а рядом возникло поселение</a:t>
            </a:r>
            <a:r>
              <a:rPr lang="ru-RU" dirty="0"/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752" y="2031877"/>
            <a:ext cx="2213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( </a:t>
            </a:r>
            <a:r>
              <a:rPr lang="ru-RU" sz="2800" dirty="0"/>
              <a:t>крестьян купили из Смоленской, Рязанской и Тамбовской губерниях.)</a:t>
            </a:r>
          </a:p>
        </p:txBody>
      </p:sp>
    </p:spTree>
    <p:extLst>
      <p:ext uri="{BB962C8B-B14F-4D97-AF65-F5344CB8AC3E}">
        <p14:creationId xmlns:p14="http://schemas.microsoft.com/office/powerpoint/2010/main" val="304190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77328"/>
            <a:ext cx="2592288" cy="5342096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 </a:t>
            </a:r>
            <a:r>
              <a:rPr lang="ru-RU" dirty="0" smtClean="0"/>
              <a:t>В составе: </a:t>
            </a:r>
          </a:p>
          <a:p>
            <a:r>
              <a:rPr lang="ru-RU" dirty="0" smtClean="0"/>
              <a:t>15железоделательных заводов и десятками </a:t>
            </a:r>
            <a:r>
              <a:rPr lang="ru-RU" dirty="0"/>
              <a:t>тысяч крепостных крестьян!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433 </a:t>
            </a:r>
            <a:r>
              <a:rPr lang="ru-RU" dirty="0" smtClean="0"/>
              <a:t> </a:t>
            </a:r>
            <a:r>
              <a:rPr lang="ru-RU" dirty="0"/>
              <a:t>рудниками. Заводы </a:t>
            </a:r>
            <a:r>
              <a:rPr lang="ru-RU" dirty="0" smtClean="0"/>
              <a:t>в конце 60 — начале 70г XVIII </a:t>
            </a:r>
            <a:r>
              <a:rPr lang="ru-RU" dirty="0"/>
              <a:t>века выплавляли 22-23% меди и 12-13% железа России. </a:t>
            </a:r>
            <a:endParaRPr lang="ru-RU" dirty="0" smtClean="0"/>
          </a:p>
          <a:p>
            <a:r>
              <a:rPr lang="ru-RU" dirty="0" smtClean="0"/>
              <a:t> Позже, </a:t>
            </a:r>
            <a:r>
              <a:rPr lang="ru-RU" dirty="0"/>
              <a:t>с</a:t>
            </a:r>
            <a:r>
              <a:rPr lang="ru-RU" dirty="0" smtClean="0"/>
              <a:t>пециализацией </a:t>
            </a:r>
            <a:r>
              <a:rPr lang="ru-RU" dirty="0"/>
              <a:t>завода было листовое железо, с клеймом «Балашов».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0" t="-6133" r="3200" b="6133"/>
          <a:stretch/>
        </p:blipFill>
        <p:spPr bwMode="auto">
          <a:xfrm>
            <a:off x="2627784" y="827583"/>
            <a:ext cx="6516216" cy="6170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5240"/>
            <a:ext cx="8820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Симбирские купцы Иван Борисович Твердышев и муж его сестры Татьяны – Иван Семенович Мясников – в 1750–1770-х гг. основали </a:t>
            </a:r>
            <a:r>
              <a:rPr lang="ru-RU" sz="2400" b="1" dirty="0"/>
              <a:t>крупнейший южно-уральский металлургический комплекс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9453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7237"/>
            <a:ext cx="9144000" cy="5030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1771г.</a:t>
            </a:r>
            <a:r>
              <a:rPr lang="ru-RU" dirty="0" smtClean="0"/>
              <a:t> </a:t>
            </a:r>
            <a:r>
              <a:rPr lang="ru-RU" b="1" dirty="0" smtClean="0"/>
              <a:t>Рождение поселения.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3486" y="908720"/>
            <a:ext cx="9396536" cy="101453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400" dirty="0"/>
              <a:t>Н</a:t>
            </a:r>
            <a:r>
              <a:rPr lang="ru-RU" sz="2400" dirty="0" smtClean="0"/>
              <a:t>а </a:t>
            </a:r>
            <a:r>
              <a:rPr lang="ru-RU" sz="2400" dirty="0"/>
              <a:t>месте слияния </a:t>
            </a:r>
            <a:r>
              <a:rPr lang="ru-RU" sz="2400" dirty="0" smtClean="0"/>
              <a:t>рек Сим и Миньяр была заложена  </a:t>
            </a:r>
            <a:r>
              <a:rPr lang="ru-RU" sz="2400" b="1" dirty="0" smtClean="0"/>
              <a:t>плотина </a:t>
            </a:r>
            <a:r>
              <a:rPr lang="ru-RU" sz="2400" b="1" dirty="0"/>
              <a:t>и </a:t>
            </a:r>
            <a:r>
              <a:rPr lang="ru-RU" sz="2400" b="1" dirty="0" smtClean="0"/>
              <a:t>построена водяная мельница </a:t>
            </a:r>
            <a:r>
              <a:rPr lang="ru-RU" sz="2400" b="1" dirty="0"/>
              <a:t>и </a:t>
            </a:r>
            <a:r>
              <a:rPr lang="ru-RU" sz="2400" b="1" dirty="0" smtClean="0"/>
              <a:t>лесопилка </a:t>
            </a:r>
            <a:r>
              <a:rPr lang="ru-RU" sz="2400" dirty="0" smtClean="0"/>
              <a:t>(филиал </a:t>
            </a:r>
            <a:r>
              <a:rPr lang="ru-RU" sz="2400" dirty="0" err="1" smtClean="0"/>
              <a:t>Симского</a:t>
            </a:r>
            <a:r>
              <a:rPr lang="ru-RU" sz="2400" dirty="0" smtClean="0"/>
              <a:t> завода</a:t>
            </a:r>
            <a:r>
              <a:rPr lang="ru-RU" sz="2400" b="1" dirty="0" smtClean="0"/>
              <a:t>)</a:t>
            </a:r>
            <a:r>
              <a:rPr lang="en-US" sz="2400" dirty="0" smtClean="0"/>
              <a:t>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  Назвали ее                            </a:t>
            </a:r>
            <a:r>
              <a:rPr lang="ru-RU" sz="3300" b="1" dirty="0" err="1" smtClean="0">
                <a:solidFill>
                  <a:srgbClr val="FF0000"/>
                </a:solidFill>
              </a:rPr>
              <a:t>Нижнесимская</a:t>
            </a:r>
            <a:r>
              <a:rPr lang="ru-RU" sz="3300" b="1" dirty="0" smtClean="0">
                <a:solidFill>
                  <a:srgbClr val="FF0000"/>
                </a:solidFill>
              </a:rPr>
              <a:t> </a:t>
            </a:r>
            <a:r>
              <a:rPr lang="ru-RU" sz="3300" b="1" dirty="0">
                <a:solidFill>
                  <a:srgbClr val="FF0000"/>
                </a:solidFill>
              </a:rPr>
              <a:t>пристань</a:t>
            </a:r>
            <a:r>
              <a:rPr lang="en-US" sz="2400" b="1" dirty="0"/>
              <a:t>.</a:t>
            </a:r>
            <a:endParaRPr lang="ru-RU" sz="2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840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2962672" cy="612068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В 1758 г. за большие заслуги перед Российским государством императрица Елизавета Петровна пожаловала компаньонам звание потомственных дворян. Они получили даже право именоваться «директорами своих заводов».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405" y="1"/>
            <a:ext cx="551159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486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-223063" y="12932"/>
            <a:ext cx="3124427" cy="682300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Пугачевское восстание 1773–1775 гг. разрушило практически все заводы на Южном Урале. </a:t>
            </a:r>
            <a:r>
              <a:rPr lang="ru-RU" dirty="0" smtClean="0"/>
              <a:t> Однако </a:t>
            </a:r>
            <a:r>
              <a:rPr lang="ru-RU" dirty="0"/>
              <a:t>уже  к  началу 1777 г. И.С. </a:t>
            </a:r>
            <a:r>
              <a:rPr lang="ru-RU" dirty="0" err="1"/>
              <a:t>Мясникову</a:t>
            </a:r>
            <a:r>
              <a:rPr lang="ru-RU" dirty="0"/>
              <a:t> удалось восстановить около 11  заводов.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932"/>
            <a:ext cx="8284355" cy="6845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12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2229"/>
            <a:ext cx="8229600" cy="1956611"/>
          </a:xfrm>
        </p:spPr>
        <p:txBody>
          <a:bodyPr/>
          <a:lstStyle/>
          <a:p>
            <a:r>
              <a:rPr lang="ru-RU" dirty="0"/>
              <a:t>В течение 40 лет купцы вели общее дело, к 1780 году владели 11 заводами и десятками тысяч крепостных </a:t>
            </a:r>
            <a:r>
              <a:rPr lang="ru-RU" dirty="0" smtClean="0"/>
              <a:t>крестьян.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816" y="2514992"/>
            <a:ext cx="6084168" cy="4168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72" y="2492896"/>
            <a:ext cx="30335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	1784 году был введен в строй </a:t>
            </a:r>
            <a:r>
              <a:rPr lang="ru-RU" sz="2800" dirty="0" err="1"/>
              <a:t>Миньярский</a:t>
            </a:r>
            <a:r>
              <a:rPr lang="ru-RU" sz="2800" dirty="0"/>
              <a:t> железоделательный завод, производивший полосовое и кровельное железо..</a:t>
            </a:r>
          </a:p>
        </p:txBody>
      </p:sp>
    </p:spTree>
    <p:extLst>
      <p:ext uri="{BB962C8B-B14F-4D97-AF65-F5344CB8AC3E}">
        <p14:creationId xmlns:p14="http://schemas.microsoft.com/office/powerpoint/2010/main" val="81607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3377</TotalTime>
  <Words>839</Words>
  <Application>Microsoft Office PowerPoint</Application>
  <PresentationFormat>Экран (4:3)</PresentationFormat>
  <Paragraphs>56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Arial</vt:lpstr>
      <vt:lpstr>Calibri</vt:lpstr>
      <vt:lpstr>Тема Office</vt:lpstr>
      <vt:lpstr>Презентация PowerPoint</vt:lpstr>
      <vt:lpstr>Введение во храм Пресвятой Владычицы нашей Богородицы и Приснодевы Марии – так полностью называется праздник, который Русская Православная Церковь отмечает 4 декабря (по новому стилю) и в честь которого выстроена церковь. </vt:lpstr>
      <vt:lpstr>ИСТОРИЯ города, храма. </vt:lpstr>
      <vt:lpstr>Презентация PowerPoint</vt:lpstr>
      <vt:lpstr>Презентация PowerPoint</vt:lpstr>
      <vt:lpstr>1771г. Рождение поселения.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1819г.- 200 лет. - 2019г.</dc:title>
  <dc:creator>123</dc:creator>
  <cp:lastModifiedBy>Пользователь</cp:lastModifiedBy>
  <cp:revision>235</cp:revision>
  <dcterms:created xsi:type="dcterms:W3CDTF">2019-10-18T08:33:16Z</dcterms:created>
  <dcterms:modified xsi:type="dcterms:W3CDTF">2025-05-29T18:12:50Z</dcterms:modified>
</cp:coreProperties>
</file>