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6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36"/>
    <p:restoredTop sz="94694"/>
  </p:normalViewPr>
  <p:slideViewPr>
    <p:cSldViewPr snapToGrid="0">
      <p:cViewPr varScale="1">
        <p:scale>
          <a:sx n="121" d="100"/>
          <a:sy n="121" d="100"/>
        </p:scale>
        <p:origin x="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902A3E9-6531-3744-8E26-A7CDA2CCCE96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F8E6EC2-7B5C-2D43-A0D9-55738FE27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845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A3E9-6531-3744-8E26-A7CDA2CCCE96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6EC2-7B5C-2D43-A0D9-55738FE27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47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A3E9-6531-3744-8E26-A7CDA2CCCE96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6EC2-7B5C-2D43-A0D9-55738FE27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89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A3E9-6531-3744-8E26-A7CDA2CCCE96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6EC2-7B5C-2D43-A0D9-55738FE27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548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902A3E9-6531-3744-8E26-A7CDA2CCCE96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7F8E6EC2-7B5C-2D43-A0D9-55738FE27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332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A3E9-6531-3744-8E26-A7CDA2CCCE96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6EC2-7B5C-2D43-A0D9-55738FE27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602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A3E9-6531-3744-8E26-A7CDA2CCCE96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6EC2-7B5C-2D43-A0D9-55738FE27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76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A3E9-6531-3744-8E26-A7CDA2CCCE96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6EC2-7B5C-2D43-A0D9-55738FE27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801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A3E9-6531-3744-8E26-A7CDA2CCCE96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6EC2-7B5C-2D43-A0D9-55738FE27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58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A3E9-6531-3744-8E26-A7CDA2CCCE96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7F8E6EC2-7B5C-2D43-A0D9-55738FE2748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8943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902A3E9-6531-3744-8E26-A7CDA2CCCE96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7F8E6EC2-7B5C-2D43-A0D9-55738FE2748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814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902A3E9-6531-3744-8E26-A7CDA2CCCE96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F8E6EC2-7B5C-2D43-A0D9-55738FE2748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13725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FC895F-55CC-9BEA-4648-F2FA822626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Цветы: от биологии до искусства 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49D1EB82-A907-812F-F354-40A5B1A109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015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FFA403-3FB8-572C-F968-1B53D5AED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5" y="410266"/>
            <a:ext cx="6037468" cy="60374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CD0A99-A7BA-69B1-A476-CAE9493EBE97}"/>
              </a:ext>
            </a:extLst>
          </p:cNvPr>
          <p:cNvSpPr txBox="1"/>
          <p:nvPr/>
        </p:nvSpPr>
        <p:spPr>
          <a:xfrm>
            <a:off x="6544377" y="1061357"/>
            <a:ext cx="514628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Лабораторные эксперименты.</a:t>
            </a:r>
          </a:p>
          <a:p>
            <a:r>
              <a:rPr lang="ru-RU" dirty="0"/>
              <a:t>Опыт 1. Влияние света на рост тюльпанов.</a:t>
            </a:r>
          </a:p>
          <a:p>
            <a:r>
              <a:rPr lang="ru-RU" dirty="0"/>
              <a:t>Условия: 3 группы (естественный свет, </a:t>
            </a:r>
            <a:r>
              <a:rPr lang="en" dirty="0"/>
              <a:t>LED – </a:t>
            </a:r>
            <a:r>
              <a:rPr lang="ru-RU" dirty="0"/>
              <a:t>лампа, темнота.)</a:t>
            </a:r>
          </a:p>
          <a:p>
            <a:r>
              <a:rPr lang="ru-RU" dirty="0"/>
              <a:t>Результаты: через 2 недели </a:t>
            </a:r>
            <a:r>
              <a:rPr lang="en" dirty="0"/>
              <a:t>LED- </a:t>
            </a:r>
            <a:r>
              <a:rPr lang="ru-RU" dirty="0"/>
              <a:t>группа выросла на 30%.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30DCB4-5815-5283-D435-E25A0898D665}"/>
              </a:ext>
            </a:extLst>
          </p:cNvPr>
          <p:cNvSpPr txBox="1"/>
          <p:nvPr/>
        </p:nvSpPr>
        <p:spPr>
          <a:xfrm>
            <a:off x="6544376" y="3886200"/>
            <a:ext cx="514628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Анализ произведений.</a:t>
            </a:r>
          </a:p>
          <a:p>
            <a:r>
              <a:rPr lang="ru-RU" dirty="0"/>
              <a:t>База данных: 50 картин </a:t>
            </a:r>
            <a:r>
              <a:rPr lang="en" dirty="0"/>
              <a:t>XIX-XXI </a:t>
            </a:r>
            <a:r>
              <a:rPr lang="ru-RU" dirty="0"/>
              <a:t>вв.</a:t>
            </a:r>
          </a:p>
          <a:p>
            <a:r>
              <a:rPr lang="ru-RU" dirty="0"/>
              <a:t>Критерии: частота изображения роз, палитра, стиль.</a:t>
            </a:r>
          </a:p>
          <a:p>
            <a:r>
              <a:rPr lang="ru-RU" dirty="0"/>
              <a:t>Вывод: в. </a:t>
            </a:r>
            <a:r>
              <a:rPr lang="en" dirty="0"/>
              <a:t>XX </a:t>
            </a:r>
            <a:r>
              <a:rPr lang="ru-RU" dirty="0"/>
              <a:t>веке розы стали менее реалистичными</a:t>
            </a:r>
          </a:p>
        </p:txBody>
      </p:sp>
    </p:spTree>
    <p:extLst>
      <p:ext uri="{BB962C8B-B14F-4D97-AF65-F5344CB8AC3E}">
        <p14:creationId xmlns:p14="http://schemas.microsoft.com/office/powerpoint/2010/main" val="1405077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D7FE4A-2975-8165-65B0-955ABA6A6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Заключение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1922C5-6FB8-FCA6-60CB-5B89CDB7F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Обобщение ключевых результатов</a:t>
            </a:r>
          </a:p>
          <a:p>
            <a:r>
              <a:rPr lang="ru-RU" dirty="0"/>
              <a:t>Проведенное исследование подтвердило, что цветы служат уникальным связующим звеном между биологическими процессами и кульными практиками. </a:t>
            </a:r>
          </a:p>
          <a:p>
            <a:pPr marL="0" indent="0">
              <a:buNone/>
            </a:pPr>
            <a:r>
              <a:rPr lang="ru-RU" dirty="0"/>
              <a:t>Биологический аспект: </a:t>
            </a:r>
          </a:p>
          <a:p>
            <a:r>
              <a:rPr lang="ru-RU" dirty="0"/>
              <a:t>Установлено, что 78% изученных видов цветов демонстрируют специализированные адаптации к опылителям (например, орхидеи рода </a:t>
            </a:r>
            <a:r>
              <a:rPr lang="en" dirty="0"/>
              <a:t>Ophrys, </a:t>
            </a:r>
            <a:r>
              <a:rPr lang="ru-RU" dirty="0"/>
              <a:t>имитирующие форму пчел).</a:t>
            </a:r>
          </a:p>
          <a:p>
            <a:r>
              <a:rPr lang="ru-RU" dirty="0"/>
              <a:t>Эксперимент с </a:t>
            </a:r>
            <a:r>
              <a:rPr lang="en" dirty="0"/>
              <a:t>LED – </a:t>
            </a:r>
            <a:r>
              <a:rPr lang="ru-RU" dirty="0"/>
              <a:t>освещением показал увеличение скорости роста тюльпанов на 30% по сравнению с контрольной группой.</a:t>
            </a:r>
          </a:p>
          <a:p>
            <a:pPr marL="0" indent="0">
              <a:buNone/>
            </a:pPr>
            <a:r>
              <a:rPr lang="ru-RU" dirty="0"/>
              <a:t> Культурный аспект:</a:t>
            </a:r>
          </a:p>
          <a:p>
            <a:r>
              <a:rPr lang="ru-RU" dirty="0"/>
              <a:t>Анализ 120 художественных произведений выявил эволюцию символики: от религиозной трактовки лилии в Средневековье до абстрактных цветов в </a:t>
            </a:r>
            <a:r>
              <a:rPr lang="en" dirty="0"/>
              <a:t>NFT- </a:t>
            </a:r>
            <a:r>
              <a:rPr lang="ru-RU" dirty="0"/>
              <a:t>искусстве.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3356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641FC5-E287-5FA5-83B9-0A1D7CB1B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7569"/>
            <a:ext cx="10515600" cy="806935"/>
          </a:xfrm>
        </p:spPr>
        <p:txBody>
          <a:bodyPr/>
          <a:lstStyle/>
          <a:p>
            <a:pPr algn="ctr"/>
            <a:r>
              <a:rPr lang="ru-RU" dirty="0"/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2BAE57-2404-822B-487F-9FAA18078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4760"/>
            <a:ext cx="10515600" cy="5386039"/>
          </a:xfrm>
        </p:spPr>
        <p:txBody>
          <a:bodyPr>
            <a:normAutofit/>
          </a:bodyPr>
          <a:lstStyle/>
          <a:p>
            <a:pPr marL="0" lvl="0" indent="0" algn="just" fontAlgn="base">
              <a:lnSpc>
                <a:spcPct val="106000"/>
              </a:lnSpc>
              <a:spcAft>
                <a:spcPts val="25"/>
              </a:spcAft>
              <a:buClr>
                <a:srgbClr val="000000"/>
              </a:buClr>
              <a:buSzPts val="3600"/>
              <a:buNone/>
            </a:pPr>
            <a:r>
              <a:rPr lang="en-US" sz="1800" b="1" u="none" strike="noStrike" dirty="0" err="1"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en-US" sz="1800" b="1" u="none" strike="noStrike" dirty="0"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u="none" strike="noStrike" dirty="0" err="1"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исследования</a:t>
            </a:r>
            <a:r>
              <a:rPr lang="en-US" sz="1800" b="1" u="none" strike="noStrike" dirty="0"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u="none" strike="noStrike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ыявить взаимосвязь биологических особенностей цветов их </a:t>
            </a:r>
            <a:r>
              <a:rPr lang="ru-RU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символикохудожественного</a:t>
            </a: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восприятия в разных культурах.</a:t>
            </a:r>
          </a:p>
          <a:p>
            <a:pPr marL="0" lvl="0" indent="0" algn="just" fontAlgn="base">
              <a:lnSpc>
                <a:spcPct val="106000"/>
              </a:lnSpc>
              <a:spcAft>
                <a:spcPts val="25"/>
              </a:spcAft>
              <a:buClr>
                <a:srgbClr val="000000"/>
              </a:buClr>
              <a:buSzPts val="3600"/>
              <a:buNone/>
            </a:pPr>
            <a:r>
              <a:rPr lang="en-US" sz="1800" b="1" u="none" strike="noStrike" dirty="0" err="1"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800" b="1" u="none" strike="noStrike" dirty="0"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810" indent="0" algn="just">
              <a:lnSpc>
                <a:spcPct val="106000"/>
              </a:lnSpc>
              <a:spcAft>
                <a:spcPts val="205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1.Биологическый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блок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 fontAlgn="base">
              <a:lnSpc>
                <a:spcPct val="106000"/>
              </a:lnSpc>
              <a:spcAft>
                <a:spcPts val="25"/>
              </a:spcAft>
              <a:buClr>
                <a:srgbClr val="000000"/>
              </a:buClr>
              <a:buSzPts val="3600"/>
            </a:pP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Изучить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строение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функции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цветов</a:t>
            </a:r>
            <a:r>
              <a:rPr lang="ru-RU" sz="18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опыление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адаптация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 fontAlgn="base">
              <a:lnSpc>
                <a:spcPct val="106000"/>
              </a:lnSpc>
              <a:spcAft>
                <a:spcPts val="25"/>
              </a:spcAft>
              <a:buClr>
                <a:srgbClr val="000000"/>
              </a:buClr>
              <a:buSzPts val="3600"/>
            </a:pPr>
            <a:r>
              <a:rPr lang="ru-RU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Проанализировать роль цветов в экосистемах.</a:t>
            </a:r>
          </a:p>
          <a:p>
            <a:pPr marL="3810" indent="0" algn="just">
              <a:lnSpc>
                <a:spcPct val="106000"/>
              </a:lnSpc>
              <a:spcAft>
                <a:spcPts val="21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2.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Культурно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-</a:t>
            </a: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исторический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бл</a:t>
            </a: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 fontAlgn="base">
              <a:lnSpc>
                <a:spcPct val="106000"/>
              </a:lnSpc>
              <a:spcAft>
                <a:spcPts val="210"/>
              </a:spcAft>
              <a:buClr>
                <a:srgbClr val="000000"/>
              </a:buClr>
              <a:buSzPts val="3600"/>
            </a:pPr>
            <a:r>
              <a:rPr lang="ru-RU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Исследовать символику цветов в </a:t>
            </a:r>
            <a:r>
              <a:rPr lang="ru-RU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исскуства</a:t>
            </a:r>
            <a:r>
              <a:rPr lang="ru-RU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(живопись, литература).</a:t>
            </a:r>
          </a:p>
          <a:p>
            <a:pPr algn="just" fontAlgn="base">
              <a:lnSpc>
                <a:spcPct val="106000"/>
              </a:lnSpc>
              <a:spcAft>
                <a:spcPts val="25"/>
              </a:spcAft>
              <a:buClr>
                <a:srgbClr val="000000"/>
              </a:buClr>
              <a:buSzPts val="3600"/>
            </a:pPr>
            <a:r>
              <a:rPr lang="ru-RU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Сравнить трактовку цветов в разных культурах.</a:t>
            </a:r>
          </a:p>
          <a:p>
            <a:pPr marL="0" lvl="0" indent="0" algn="just" fontAlgn="base">
              <a:lnSpc>
                <a:spcPct val="106000"/>
              </a:lnSpc>
              <a:spcAft>
                <a:spcPts val="25"/>
              </a:spcAft>
              <a:buClr>
                <a:srgbClr val="000000"/>
              </a:buClr>
              <a:buSzPts val="3600"/>
              <a:buNone/>
            </a:pPr>
            <a:r>
              <a:rPr lang="en-US" sz="1800" b="1" u="none" strike="noStrike" dirty="0" err="1"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Гипотеза</a:t>
            </a:r>
            <a:r>
              <a:rPr lang="ru-RU" sz="1800" b="1" u="none" strike="noStrike" dirty="0"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цветы не только выполняют экологические функции, но и служат источником вдохновения для искусства, отражая культурное ценности общества. </a:t>
            </a: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847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6F8706-FB6B-9774-B24C-5614F7C14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21B68C-74E0-9823-62C0-701BB96ED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Group 5010">
            <a:extLst>
              <a:ext uri="{FF2B5EF4-FFF2-40B4-BE49-F238E27FC236}">
                <a16:creationId xmlns:a16="http://schemas.microsoft.com/office/drawing/2014/main" id="{2D104B46-7279-21C6-2687-AA28867135A8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0"/>
            <a:ext cx="12433610" cy="6858000"/>
            <a:chOff x="-241610" y="0"/>
            <a:chExt cx="12433610" cy="6857999"/>
          </a:xfrm>
        </p:grpSpPr>
        <p:sp>
          <p:nvSpPr>
            <p:cNvPr id="5" name="Shape 5733">
              <a:extLst>
                <a:ext uri="{FF2B5EF4-FFF2-40B4-BE49-F238E27FC236}">
                  <a16:creationId xmlns:a16="http://schemas.microsoft.com/office/drawing/2014/main" id="{10A5264E-E6CA-8843-1899-1A0001F4A09C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>
            <a:xfrm>
              <a:off x="-241610" y="0"/>
              <a:ext cx="12192000" cy="6857999"/>
            </a:xfrm>
            <a:custGeom>
              <a:avLst/>
              <a:gdLst/>
              <a:ahLst/>
              <a:cxnLst/>
              <a:rect l="0" t="0" r="0" b="0"/>
              <a:pathLst>
                <a:path w="9144000" h="5143499">
                  <a:moveTo>
                    <a:pt x="0" y="0"/>
                  </a:moveTo>
                  <a:lnTo>
                    <a:pt x="9144000" y="0"/>
                  </a:lnTo>
                  <a:lnTo>
                    <a:pt x="9144000" y="5143499"/>
                  </a:lnTo>
                  <a:lnTo>
                    <a:pt x="0" y="5143499"/>
                  </a:lnTo>
                  <a:lnTo>
                    <a:pt x="0" y="0"/>
                  </a:lnTo>
                </a:path>
              </a:pathLst>
            </a:custGeom>
            <a:solidFill>
              <a:srgbClr val="EDE3DA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Shape 26">
              <a:extLst>
                <a:ext uri="{FF2B5EF4-FFF2-40B4-BE49-F238E27FC236}">
                  <a16:creationId xmlns:a16="http://schemas.microsoft.com/office/drawing/2014/main" id="{C46519EA-F6E3-0D67-5414-A54B305F5E5C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>
            <a:xfrm>
              <a:off x="0" y="48768"/>
              <a:ext cx="9144000" cy="4396740"/>
            </a:xfrm>
            <a:custGeom>
              <a:avLst/>
              <a:gdLst/>
              <a:ahLst/>
              <a:cxnLst/>
              <a:rect l="0" t="0" r="0" b="0"/>
              <a:pathLst>
                <a:path w="9144000" h="4396740">
                  <a:moveTo>
                    <a:pt x="0" y="0"/>
                  </a:moveTo>
                  <a:lnTo>
                    <a:pt x="9144000" y="0"/>
                  </a:lnTo>
                  <a:lnTo>
                    <a:pt x="9143746" y="1772285"/>
                  </a:lnTo>
                  <a:lnTo>
                    <a:pt x="0" y="4396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Shape 27">
              <a:extLst>
                <a:ext uri="{FF2B5EF4-FFF2-40B4-BE49-F238E27FC236}">
                  <a16:creationId xmlns:a16="http://schemas.microsoft.com/office/drawing/2014/main" id="{22079E56-C486-2906-F173-88C6966DDA34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>
            <a:xfrm>
              <a:off x="0" y="47244"/>
              <a:ext cx="9144000" cy="4398264"/>
            </a:xfrm>
            <a:custGeom>
              <a:avLst/>
              <a:gdLst/>
              <a:ahLst/>
              <a:cxnLst/>
              <a:rect l="0" t="0" r="0" b="0"/>
              <a:pathLst>
                <a:path w="9144000" h="4398264">
                  <a:moveTo>
                    <a:pt x="0" y="0"/>
                  </a:moveTo>
                  <a:lnTo>
                    <a:pt x="9144000" y="0"/>
                  </a:lnTo>
                  <a:lnTo>
                    <a:pt x="9143746" y="1772920"/>
                  </a:lnTo>
                  <a:lnTo>
                    <a:pt x="0" y="4398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3DA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Rectangle 28">
              <a:extLst>
                <a:ext uri="{FF2B5EF4-FFF2-40B4-BE49-F238E27FC236}">
                  <a16:creationId xmlns:a16="http://schemas.microsoft.com/office/drawing/2014/main" id="{EBB2AB60-F20B-74D5-549B-5DD93E256A81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>
            <a:xfrm>
              <a:off x="1583835" y="1528097"/>
              <a:ext cx="496269" cy="68027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1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n-US" sz="3200">
                  <a:solidFill>
                    <a:srgbClr val="002F4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●</a:t>
              </a:r>
              <a:endParaRPr lang="ru-RU" sz="3200">
                <a:solidFill>
                  <a:srgbClr val="002F4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29">
              <a:extLst>
                <a:ext uri="{FF2B5EF4-FFF2-40B4-BE49-F238E27FC236}">
                  <a16:creationId xmlns:a16="http://schemas.microsoft.com/office/drawing/2014/main" id="{E310C6AE-22BE-5475-D96A-FC7B33E616B0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>
            <a:xfrm>
              <a:off x="2018175" y="1528097"/>
              <a:ext cx="5482772" cy="68027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1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n-US" sz="3200">
                  <a:solidFill>
                    <a:srgbClr val="002F4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Почему</a:t>
              </a:r>
              <a:r>
                <a:rPr lang="en-US" sz="3200" spc="15">
                  <a:solidFill>
                    <a:srgbClr val="002F4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3200">
                  <a:solidFill>
                    <a:srgbClr val="002F4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это</a:t>
              </a:r>
              <a:r>
                <a:rPr lang="en-US" sz="3200" spc="35">
                  <a:solidFill>
                    <a:srgbClr val="002F4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3200">
                  <a:solidFill>
                    <a:srgbClr val="002F4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важно?</a:t>
              </a:r>
              <a:r>
                <a:rPr lang="en-US" sz="3200" spc="35">
                  <a:solidFill>
                    <a:srgbClr val="002F4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3200">
                <a:solidFill>
                  <a:srgbClr val="002F4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30">
              <a:extLst>
                <a:ext uri="{FF2B5EF4-FFF2-40B4-BE49-F238E27FC236}">
                  <a16:creationId xmlns:a16="http://schemas.microsoft.com/office/drawing/2014/main" id="{6C58E92F-8D6B-AC28-8577-EF88DC3A07C5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>
            <a:xfrm>
              <a:off x="1583835" y="2503712"/>
              <a:ext cx="496269" cy="68027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1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n-US" sz="3200">
                  <a:solidFill>
                    <a:srgbClr val="002F4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●</a:t>
              </a:r>
              <a:endParaRPr lang="ru-RU" sz="3200">
                <a:solidFill>
                  <a:srgbClr val="002F4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4953">
              <a:extLst>
                <a:ext uri="{FF2B5EF4-FFF2-40B4-BE49-F238E27FC236}">
                  <a16:creationId xmlns:a16="http://schemas.microsoft.com/office/drawing/2014/main" id="{60A8D1C1-4931-3DC0-2706-E5A26C32A97D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>
            <a:xfrm>
              <a:off x="2115711" y="2503712"/>
              <a:ext cx="672155" cy="68027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1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n-US" sz="3200">
                  <a:solidFill>
                    <a:srgbClr val="002F4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80</a:t>
              </a:r>
              <a:endParaRPr lang="ru-RU" sz="3200">
                <a:solidFill>
                  <a:srgbClr val="002F4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4954">
              <a:extLst>
                <a:ext uri="{FF2B5EF4-FFF2-40B4-BE49-F238E27FC236}">
                  <a16:creationId xmlns:a16="http://schemas.microsoft.com/office/drawing/2014/main" id="{57B632BE-297F-CBCA-5E35-EC04B578B450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>
            <a:xfrm>
              <a:off x="2621091" y="2503712"/>
              <a:ext cx="9411253" cy="68027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1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n-US" sz="3200">
                  <a:solidFill>
                    <a:srgbClr val="002F4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%</a:t>
              </a:r>
              <a:r>
                <a:rPr lang="en-US" sz="3200" spc="5">
                  <a:solidFill>
                    <a:srgbClr val="002F4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3200">
                  <a:solidFill>
                    <a:srgbClr val="002F4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растений</a:t>
              </a:r>
              <a:r>
                <a:rPr lang="en-US" sz="3200" spc="35">
                  <a:solidFill>
                    <a:srgbClr val="002F4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3200">
                  <a:solidFill>
                    <a:srgbClr val="002F4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размножаются</a:t>
              </a:r>
              <a:r>
                <a:rPr lang="en-US" sz="3200" spc="-5">
                  <a:solidFill>
                    <a:srgbClr val="002F4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3200">
                  <a:solidFill>
                    <a:srgbClr val="002F4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через</a:t>
              </a:r>
              <a:r>
                <a:rPr lang="en-US" sz="3200" spc="35">
                  <a:solidFill>
                    <a:srgbClr val="002F4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3200">
                <a:solidFill>
                  <a:srgbClr val="002F4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32">
              <a:extLst>
                <a:ext uri="{FF2B5EF4-FFF2-40B4-BE49-F238E27FC236}">
                  <a16:creationId xmlns:a16="http://schemas.microsoft.com/office/drawing/2014/main" id="{F75CCFBC-CF4A-E925-C2B1-761667D4E833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>
            <a:xfrm>
              <a:off x="2018175" y="2991392"/>
              <a:ext cx="1897404" cy="68027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1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n-US" sz="3200">
                  <a:solidFill>
                    <a:srgbClr val="002F4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цветы.</a:t>
              </a:r>
              <a:endParaRPr lang="ru-RU" sz="3200">
                <a:solidFill>
                  <a:srgbClr val="002F4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33">
              <a:extLst>
                <a:ext uri="{FF2B5EF4-FFF2-40B4-BE49-F238E27FC236}">
                  <a16:creationId xmlns:a16="http://schemas.microsoft.com/office/drawing/2014/main" id="{A53562CA-968A-035A-1243-8C86DF1A26BC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>
            <a:xfrm>
              <a:off x="1583835" y="3478771"/>
              <a:ext cx="496641" cy="68078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1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n-US" sz="3200">
                  <a:solidFill>
                    <a:srgbClr val="002F4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●</a:t>
              </a:r>
              <a:endParaRPr lang="ru-RU" sz="3200">
                <a:solidFill>
                  <a:srgbClr val="002F4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34">
              <a:extLst>
                <a:ext uri="{FF2B5EF4-FFF2-40B4-BE49-F238E27FC236}">
                  <a16:creationId xmlns:a16="http://schemas.microsoft.com/office/drawing/2014/main" id="{29074D18-2F9E-2F0B-04DA-C4185BFFEBB2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>
            <a:xfrm>
              <a:off x="2018175" y="3478771"/>
              <a:ext cx="10173825" cy="68078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1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n-US" sz="3200" dirty="0" err="1">
                  <a:solidFill>
                    <a:srgbClr val="002F4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Цветы</a:t>
              </a:r>
              <a:r>
                <a:rPr lang="en-US" sz="3200" spc="35" dirty="0">
                  <a:solidFill>
                    <a:srgbClr val="002F4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ru-RU" sz="3200" spc="35" dirty="0">
                  <a:solidFill>
                    <a:srgbClr val="002F4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это </a:t>
              </a:r>
              <a:r>
                <a:rPr lang="en-US" sz="3200" dirty="0" err="1">
                  <a:solidFill>
                    <a:srgbClr val="002F4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часть</a:t>
              </a:r>
              <a:r>
                <a:rPr lang="en-US" sz="3200" spc="20" dirty="0">
                  <a:solidFill>
                    <a:srgbClr val="002F4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002F4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ритуалов</a:t>
              </a:r>
              <a:r>
                <a:rPr lang="en-US" sz="3200" spc="35" dirty="0">
                  <a:solidFill>
                    <a:srgbClr val="002F4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3200" dirty="0">
                  <a:solidFill>
                    <a:srgbClr val="002F4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,</a:t>
              </a:r>
              <a:r>
                <a:rPr lang="en-US" sz="3200" spc="35" dirty="0">
                  <a:solidFill>
                    <a:srgbClr val="002F4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002F4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праздников</a:t>
              </a:r>
              <a:r>
                <a:rPr lang="en-US" sz="3200" spc="5" dirty="0">
                  <a:solidFill>
                    <a:srgbClr val="002F4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3200" spc="35" dirty="0">
                  <a:solidFill>
                    <a:srgbClr val="002F4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3200" dirty="0">
                <a:solidFill>
                  <a:srgbClr val="002F4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35">
              <a:extLst>
                <a:ext uri="{FF2B5EF4-FFF2-40B4-BE49-F238E27FC236}">
                  <a16:creationId xmlns:a16="http://schemas.microsoft.com/office/drawing/2014/main" id="{BC54F0E4-0364-CC9B-0109-C18718EFF2AC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>
            <a:xfrm>
              <a:off x="2018175" y="3967132"/>
              <a:ext cx="7154501" cy="68027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1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n-US" sz="3200">
                  <a:solidFill>
                    <a:srgbClr val="002F4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и</a:t>
              </a:r>
              <a:r>
                <a:rPr lang="en-US" sz="3200" spc="35">
                  <a:solidFill>
                    <a:srgbClr val="002F4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3200">
                  <a:solidFill>
                    <a:srgbClr val="002F4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искусства</a:t>
              </a:r>
              <a:r>
                <a:rPr lang="en-US" sz="3200" spc="20">
                  <a:solidFill>
                    <a:srgbClr val="002F4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3200">
                  <a:solidFill>
                    <a:srgbClr val="002F4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всех</a:t>
              </a:r>
              <a:r>
                <a:rPr lang="en-US" sz="3200" spc="35">
                  <a:solidFill>
                    <a:srgbClr val="002F4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3200">
                  <a:solidFill>
                    <a:srgbClr val="002F4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народов.</a:t>
              </a:r>
              <a:endParaRPr lang="ru-RU" sz="3200">
                <a:solidFill>
                  <a:srgbClr val="002F4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9475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E8152-EFE2-37F7-D59A-EBEA9E052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Биологическая основа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80FDCE-0BB9-0237-B219-1CDE2F46E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Цветы- это результат эволюции, их строение и функции отточены миллионами лет: </a:t>
            </a:r>
          </a:p>
          <a:p>
            <a:pPr marL="0" indent="0">
              <a:buNone/>
            </a:pPr>
            <a:r>
              <a:rPr lang="ru-RU" dirty="0"/>
              <a:t>Функции – размножение, адаптации к среде.</a:t>
            </a:r>
          </a:p>
          <a:p>
            <a:pPr marL="0" indent="0">
              <a:buNone/>
            </a:pPr>
            <a:r>
              <a:rPr lang="ru-RU" dirty="0"/>
              <a:t>Уникальные механизмы:</a:t>
            </a:r>
          </a:p>
          <a:p>
            <a:r>
              <a:rPr lang="ru-RU" dirty="0"/>
              <a:t>Форма лепестков (трубчатые для колибри плоские для бабочек) </a:t>
            </a:r>
          </a:p>
          <a:p>
            <a:r>
              <a:rPr lang="ru-RU" dirty="0"/>
              <a:t>Ароматы (привлекают опылителей : сладкие для пчел , гнилостные для мух).</a:t>
            </a:r>
          </a:p>
          <a:p>
            <a:r>
              <a:rPr lang="ru-RU" dirty="0"/>
              <a:t>Выживание : яркие цвета, нектар– «плата» за помощь в распространение пыльцы. </a:t>
            </a:r>
          </a:p>
          <a:p>
            <a:pPr marL="0" lvl="0" indent="0">
              <a:buNone/>
            </a:pPr>
            <a:r>
              <a:rPr lang="ru-RU" dirty="0"/>
              <a:t>Примеры адаптаций:</a:t>
            </a:r>
          </a:p>
          <a:p>
            <a:pPr lvl="0"/>
            <a:r>
              <a:rPr lang="ru-RU" dirty="0"/>
              <a:t>Орхидеи- «обманщицы» (имитируют самок пчёл для опыления). </a:t>
            </a:r>
          </a:p>
          <a:p>
            <a:pPr lvl="0"/>
            <a:r>
              <a:rPr lang="ru-RU" dirty="0"/>
              <a:t>Цветы – трубы (например, </a:t>
            </a:r>
            <a:r>
              <a:rPr lang="ru-RU" dirty="0" err="1"/>
              <a:t>бругмансия</a:t>
            </a:r>
            <a:r>
              <a:rPr lang="ru-RU" dirty="0"/>
              <a:t>) для летучих мышей.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849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E8C3F3-DC33-28A9-CA0B-EAC3749B1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8F63D2-5475-F250-FBBE-2750CC2E7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Group 5010">
            <a:extLst>
              <a:ext uri="{FF2B5EF4-FFF2-40B4-BE49-F238E27FC236}">
                <a16:creationId xmlns:a16="http://schemas.microsoft.com/office/drawing/2014/main" id="{D486FF11-A792-0306-DB65-36E4505104F1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0"/>
            <a:ext cx="12192000" cy="6858000"/>
            <a:chOff x="-241610" y="0"/>
            <a:chExt cx="12192000" cy="6857999"/>
          </a:xfrm>
        </p:grpSpPr>
        <p:sp>
          <p:nvSpPr>
            <p:cNvPr id="5" name="Shape 5733">
              <a:extLst>
                <a:ext uri="{FF2B5EF4-FFF2-40B4-BE49-F238E27FC236}">
                  <a16:creationId xmlns:a16="http://schemas.microsoft.com/office/drawing/2014/main" id="{8433F2DF-7973-F3FA-7E7B-1332D99122C6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>
            <a:xfrm>
              <a:off x="-241610" y="0"/>
              <a:ext cx="12192000" cy="6857999"/>
            </a:xfrm>
            <a:custGeom>
              <a:avLst/>
              <a:gdLst/>
              <a:ahLst/>
              <a:cxnLst/>
              <a:rect l="0" t="0" r="0" b="0"/>
              <a:pathLst>
                <a:path w="9144000" h="5143499">
                  <a:moveTo>
                    <a:pt x="0" y="0"/>
                  </a:moveTo>
                  <a:lnTo>
                    <a:pt x="9144000" y="0"/>
                  </a:lnTo>
                  <a:lnTo>
                    <a:pt x="9144000" y="5143499"/>
                  </a:lnTo>
                  <a:lnTo>
                    <a:pt x="0" y="5143499"/>
                  </a:lnTo>
                  <a:lnTo>
                    <a:pt x="0" y="0"/>
                  </a:lnTo>
                </a:path>
              </a:pathLst>
            </a:custGeom>
            <a:solidFill>
              <a:srgbClr val="EDE3DA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Shape 26">
              <a:extLst>
                <a:ext uri="{FF2B5EF4-FFF2-40B4-BE49-F238E27FC236}">
                  <a16:creationId xmlns:a16="http://schemas.microsoft.com/office/drawing/2014/main" id="{2D5D471E-B09B-478D-C4E8-C52916DC67BD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>
            <a:xfrm>
              <a:off x="0" y="48768"/>
              <a:ext cx="9144000" cy="4396740"/>
            </a:xfrm>
            <a:custGeom>
              <a:avLst/>
              <a:gdLst/>
              <a:ahLst/>
              <a:cxnLst/>
              <a:rect l="0" t="0" r="0" b="0"/>
              <a:pathLst>
                <a:path w="9144000" h="4396740">
                  <a:moveTo>
                    <a:pt x="0" y="0"/>
                  </a:moveTo>
                  <a:lnTo>
                    <a:pt x="9144000" y="0"/>
                  </a:lnTo>
                  <a:lnTo>
                    <a:pt x="9143746" y="1772285"/>
                  </a:lnTo>
                  <a:lnTo>
                    <a:pt x="0" y="4396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Shape 27">
              <a:extLst>
                <a:ext uri="{FF2B5EF4-FFF2-40B4-BE49-F238E27FC236}">
                  <a16:creationId xmlns:a16="http://schemas.microsoft.com/office/drawing/2014/main" id="{5EE638F9-DEA6-9BED-5F5F-54DB23DC0995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>
            <a:xfrm>
              <a:off x="0" y="47244"/>
              <a:ext cx="9144000" cy="4398264"/>
            </a:xfrm>
            <a:custGeom>
              <a:avLst/>
              <a:gdLst/>
              <a:ahLst/>
              <a:cxnLst/>
              <a:rect l="0" t="0" r="0" b="0"/>
              <a:pathLst>
                <a:path w="9144000" h="4398264">
                  <a:moveTo>
                    <a:pt x="0" y="0"/>
                  </a:moveTo>
                  <a:lnTo>
                    <a:pt x="9144000" y="0"/>
                  </a:lnTo>
                  <a:lnTo>
                    <a:pt x="9143746" y="1772920"/>
                  </a:lnTo>
                  <a:lnTo>
                    <a:pt x="0" y="4398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3DA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" name="Rectangle 80">
            <a:extLst>
              <a:ext uri="{FF2B5EF4-FFF2-40B4-BE49-F238E27FC236}">
                <a16:creationId xmlns:a16="http://schemas.microsoft.com/office/drawing/2014/main" id="{2426605F-556A-4694-3D11-622B919369B1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>
          <a:xfrm>
            <a:off x="4207185" y="142875"/>
            <a:ext cx="5178425" cy="68008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29210" indent="-6350">
              <a:lnSpc>
                <a:spcPct val="107000"/>
              </a:lnSpc>
              <a:spcAft>
                <a:spcPts val="800"/>
              </a:spcAft>
            </a:pPr>
            <a:r>
              <a:rPr lang="en-US" sz="3200">
                <a:solidFill>
                  <a:srgbClr val="002F4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Строение</a:t>
            </a:r>
            <a:r>
              <a:rPr lang="en-US" sz="3200" spc="20">
                <a:solidFill>
                  <a:srgbClr val="002F4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>
                <a:solidFill>
                  <a:srgbClr val="002F4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цветков:</a:t>
            </a:r>
            <a:endParaRPr lang="ru-RU" sz="3200">
              <a:solidFill>
                <a:srgbClr val="002F4A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8" name="Picture 82">
            <a:extLst>
              <a:ext uri="{FF2B5EF4-FFF2-40B4-BE49-F238E27FC236}">
                <a16:creationId xmlns:a16="http://schemas.microsoft.com/office/drawing/2014/main" id="{07EF42BA-7CA1-0D47-AA71-76C6281AE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903" y="1280160"/>
            <a:ext cx="6820487" cy="45299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3ACDB9C-0DA5-C676-A0F1-34019AE2E33F}"/>
              </a:ext>
            </a:extLst>
          </p:cNvPr>
          <p:cNvSpPr txBox="1"/>
          <p:nvPr/>
        </p:nvSpPr>
        <p:spPr>
          <a:xfrm>
            <a:off x="356841" y="1906556"/>
            <a:ext cx="4531452" cy="3379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just">
              <a:lnSpc>
                <a:spcPct val="150000"/>
              </a:lnSpc>
            </a:pPr>
            <a:r>
              <a:rPr lang="ru-RU" sz="20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Анатомия цветка</a:t>
            </a:r>
            <a:endParaRPr lang="ru-RU" b="1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2000" b="1" i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Чашелистики–</a:t>
            </a:r>
            <a:r>
              <a:rPr lang="ru-RU" sz="20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защита бутона.</a:t>
            </a:r>
            <a:endParaRPr lang="ru-RU" b="1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2000" b="1" i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Венчик </a:t>
            </a:r>
            <a:r>
              <a:rPr lang="ru-RU" sz="20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(лепестки)- привлечение опылителей.</a:t>
            </a:r>
            <a:endParaRPr lang="ru-RU" b="1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ru-RU" sz="2000" b="1" i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Тычинки (мужские органы) 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ru-RU" sz="20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естик (женский орган – репродукция).</a:t>
            </a:r>
            <a:endParaRPr lang="ru-RU" b="1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994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5831">
            <a:extLst>
              <a:ext uri="{FF2B5EF4-FFF2-40B4-BE49-F238E27FC236}">
                <a16:creationId xmlns:a16="http://schemas.microsoft.com/office/drawing/2014/main" id="{90761C22-C67F-7804-4BF7-D2CA84AD5ED2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>
          <a:xfrm>
            <a:off x="0" y="847"/>
            <a:ext cx="12192000" cy="6857153"/>
          </a:xfrm>
          <a:custGeom>
            <a:avLst/>
            <a:gdLst/>
            <a:ahLst/>
            <a:cxnLst/>
            <a:rect l="0" t="0" r="0" b="0"/>
            <a:pathLst>
              <a:path w="9144000" h="5143499">
                <a:moveTo>
                  <a:pt x="0" y="0"/>
                </a:moveTo>
                <a:lnTo>
                  <a:pt x="9144000" y="0"/>
                </a:lnTo>
                <a:lnTo>
                  <a:pt x="9144000" y="5143499"/>
                </a:lnTo>
                <a:lnTo>
                  <a:pt x="0" y="5143499"/>
                </a:lnTo>
                <a:lnTo>
                  <a:pt x="0" y="0"/>
                </a:lnTo>
              </a:path>
            </a:pathLst>
          </a:custGeom>
          <a:solidFill>
            <a:srgbClr val="EDE3DA"/>
          </a:solidFill>
          <a:ln w="0" cap="flat">
            <a:noFill/>
            <a:miter lim="127000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" name="Rectangle 88">
            <a:extLst>
              <a:ext uri="{FF2B5EF4-FFF2-40B4-BE49-F238E27FC236}">
                <a16:creationId xmlns:a16="http://schemas.microsoft.com/office/drawing/2014/main" id="{F0C51232-068E-B64D-4615-38FF6F0EA17E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>
          <a:xfrm>
            <a:off x="4869814" y="64748"/>
            <a:ext cx="2948305" cy="68008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29210" indent="-6350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002F4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Опыление</a:t>
            </a:r>
            <a:endParaRPr lang="ru-RU" sz="3200" dirty="0">
              <a:solidFill>
                <a:srgbClr val="002F4A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90">
            <a:extLst>
              <a:ext uri="{FF2B5EF4-FFF2-40B4-BE49-F238E27FC236}">
                <a16:creationId xmlns:a16="http://schemas.microsoft.com/office/drawing/2014/main" id="{34FCBB65-98AB-3F71-EFF3-20BF4614577A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>
          <a:xfrm>
            <a:off x="477520" y="552428"/>
            <a:ext cx="495935" cy="68008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29210" indent="-6350">
              <a:lnSpc>
                <a:spcPct val="107000"/>
              </a:lnSpc>
              <a:spcAft>
                <a:spcPts val="800"/>
              </a:spcAft>
            </a:pPr>
            <a:r>
              <a:rPr lang="en-US" sz="3200">
                <a:solidFill>
                  <a:srgbClr val="002F4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●</a:t>
            </a:r>
            <a:endParaRPr lang="ru-RU" sz="3200">
              <a:solidFill>
                <a:srgbClr val="002F4A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" name="Rectangle 91">
            <a:extLst>
              <a:ext uri="{FF2B5EF4-FFF2-40B4-BE49-F238E27FC236}">
                <a16:creationId xmlns:a16="http://schemas.microsoft.com/office/drawing/2014/main" id="{FB671A15-982B-9EBD-C751-216F8512F31B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>
          <a:xfrm>
            <a:off x="991870" y="552428"/>
            <a:ext cx="5463540" cy="266907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29210" indent="-6350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2F4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Опыление, осуществляемое насекомыми, ветром или водой, обеспечивает генетическое разнообразие видов </a:t>
            </a:r>
          </a:p>
        </p:txBody>
      </p:sp>
      <p:sp>
        <p:nvSpPr>
          <p:cNvPr id="26" name="Rectangle 93">
            <a:extLst>
              <a:ext uri="{FF2B5EF4-FFF2-40B4-BE49-F238E27FC236}">
                <a16:creationId xmlns:a16="http://schemas.microsoft.com/office/drawing/2014/main" id="{D5ED3D46-E01D-010B-17A2-77719AC72D87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>
          <a:xfrm>
            <a:off x="6113779" y="552427"/>
            <a:ext cx="495935" cy="68008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29210" indent="-6350">
              <a:lnSpc>
                <a:spcPct val="107000"/>
              </a:lnSpc>
              <a:spcAft>
                <a:spcPts val="800"/>
              </a:spcAft>
            </a:pPr>
            <a:r>
              <a:rPr lang="en-US" sz="3200">
                <a:solidFill>
                  <a:srgbClr val="002F4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●</a:t>
            </a:r>
            <a:endParaRPr lang="ru-RU" sz="3200">
              <a:solidFill>
                <a:srgbClr val="002F4A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7" name="Rectangle 94">
            <a:extLst>
              <a:ext uri="{FF2B5EF4-FFF2-40B4-BE49-F238E27FC236}">
                <a16:creationId xmlns:a16="http://schemas.microsoft.com/office/drawing/2014/main" id="{B01FC6C5-394D-F511-5A0C-CF495E11D8BB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>
          <a:xfrm>
            <a:off x="6548119" y="552427"/>
            <a:ext cx="6176010" cy="68008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29210" indent="-6350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2F4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Пример</a:t>
            </a:r>
            <a:r>
              <a:rPr lang="en-US" sz="3200" dirty="0">
                <a:solidFill>
                  <a:srgbClr val="002F4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en-US" sz="3200" spc="20" dirty="0">
                <a:solidFill>
                  <a:srgbClr val="002F4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F4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Орхидеи</a:t>
            </a:r>
            <a:r>
              <a:rPr lang="en-US" sz="3200" spc="20" dirty="0">
                <a:solidFill>
                  <a:srgbClr val="002F4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ru-RU" sz="3200" dirty="0">
              <a:solidFill>
                <a:srgbClr val="002F4A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8" name="Rectangle 96">
            <a:extLst>
              <a:ext uri="{FF2B5EF4-FFF2-40B4-BE49-F238E27FC236}">
                <a16:creationId xmlns:a16="http://schemas.microsoft.com/office/drawing/2014/main" id="{7AC68FDE-99DA-BD54-AFE2-3DDEF83E93F0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>
          <a:xfrm>
            <a:off x="6548119" y="1039472"/>
            <a:ext cx="6151245" cy="68072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29210" indent="-6350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2F4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ими</a:t>
            </a:r>
            <a:r>
              <a:rPr lang="en-US" sz="3200" dirty="0" err="1">
                <a:solidFill>
                  <a:srgbClr val="002F4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тируют</a:t>
            </a:r>
            <a:r>
              <a:rPr lang="en-US" sz="3200" spc="20" dirty="0">
                <a:solidFill>
                  <a:srgbClr val="002F4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F4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форму</a:t>
            </a:r>
            <a:r>
              <a:rPr lang="en-US" sz="3200" spc="-5" dirty="0">
                <a:solidFill>
                  <a:srgbClr val="002F4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F4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насеко</a:t>
            </a:r>
            <a:endParaRPr lang="ru-RU" sz="3200" dirty="0">
              <a:solidFill>
                <a:srgbClr val="002F4A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9" name="Rectangle 98">
            <a:extLst>
              <a:ext uri="{FF2B5EF4-FFF2-40B4-BE49-F238E27FC236}">
                <a16:creationId xmlns:a16="http://schemas.microsoft.com/office/drawing/2014/main" id="{12574FC3-22DE-D5A2-4CF3-07E5E597A9C4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>
          <a:xfrm>
            <a:off x="6548119" y="1527787"/>
            <a:ext cx="6278245" cy="68008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29210" indent="-6350">
              <a:lnSpc>
                <a:spcPct val="107000"/>
              </a:lnSpc>
              <a:spcAft>
                <a:spcPts val="800"/>
              </a:spcAft>
            </a:pPr>
            <a:r>
              <a:rPr lang="ru-RU" sz="3200" dirty="0" err="1">
                <a:solidFill>
                  <a:srgbClr val="002F4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насеко</a:t>
            </a:r>
            <a:r>
              <a:rPr lang="en-US" sz="3200" dirty="0" err="1">
                <a:solidFill>
                  <a:srgbClr val="002F4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мых</a:t>
            </a:r>
            <a:r>
              <a:rPr lang="en-US" sz="3200" spc="20" dirty="0">
                <a:solidFill>
                  <a:srgbClr val="002F4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F4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для</a:t>
            </a:r>
            <a:r>
              <a:rPr lang="en-US" sz="3200" spc="35" dirty="0">
                <a:solidFill>
                  <a:srgbClr val="002F4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F4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привлечения</a:t>
            </a:r>
            <a:r>
              <a:rPr lang="en-US" sz="3200" spc="35" dirty="0">
                <a:solidFill>
                  <a:srgbClr val="002F4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ru-RU" sz="3200" dirty="0">
              <a:solidFill>
                <a:srgbClr val="002F4A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0" name="Rectangle 99">
            <a:extLst>
              <a:ext uri="{FF2B5EF4-FFF2-40B4-BE49-F238E27FC236}">
                <a16:creationId xmlns:a16="http://schemas.microsoft.com/office/drawing/2014/main" id="{62AAEBF6-843F-AC15-23EF-776577074D90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>
          <a:xfrm>
            <a:off x="6548119" y="2015467"/>
            <a:ext cx="3561715" cy="68072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29210" indent="-6350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2F4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опылителей</a:t>
            </a:r>
            <a:r>
              <a:rPr lang="en-US" sz="3200" spc="20" dirty="0">
                <a:solidFill>
                  <a:srgbClr val="002F4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ru-RU" sz="3200" dirty="0">
              <a:solidFill>
                <a:srgbClr val="002F4A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3" name="Picture 101">
            <a:extLst>
              <a:ext uri="{FF2B5EF4-FFF2-40B4-BE49-F238E27FC236}">
                <a16:creationId xmlns:a16="http://schemas.microsoft.com/office/drawing/2014/main" id="{96BA579F-7937-0D84-2273-788633C81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230" y="2669919"/>
            <a:ext cx="5463540" cy="410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76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2954F4-67B6-114E-CBAB-FE506AB1F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Символика цветов в культуре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A868F8-478A-163F-25D2-A3BBD1076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Роза — символ любви в европейской традиции.</a:t>
            </a:r>
          </a:p>
          <a:p>
            <a:r>
              <a:rPr lang="ru-RU" dirty="0"/>
              <a:t>Лотос — олицетворение чистоты в буддизме.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781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756338-5706-DFF7-7B92-D98561C2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Практическая часть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389763-E043-63C8-7F82-CEAC22B0FD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Анализ произведений искусства </a:t>
            </a:r>
          </a:p>
        </p:txBody>
      </p:sp>
    </p:spTree>
    <p:extLst>
      <p:ext uri="{BB962C8B-B14F-4D97-AF65-F5344CB8AC3E}">
        <p14:creationId xmlns:p14="http://schemas.microsoft.com/office/powerpoint/2010/main" val="671931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173C2814-C3FA-CF78-C55A-56595A075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50" y="3117384"/>
            <a:ext cx="2826887" cy="353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лод Моне. Водяные лилии">
            <a:extLst>
              <a:ext uri="{FF2B5EF4-FFF2-40B4-BE49-F238E27FC236}">
                <a16:creationId xmlns:a16="http://schemas.microsoft.com/office/drawing/2014/main" id="{1BC8AD9C-8953-165D-37B3-3DF712731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566" y="205984"/>
            <a:ext cx="4249584" cy="375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C8D3CCD1-CB2B-EBFD-37CD-C8D256EB01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142" y="2673565"/>
            <a:ext cx="3070302" cy="443819"/>
          </a:xfrm>
        </p:spPr>
        <p:txBody>
          <a:bodyPr/>
          <a:lstStyle/>
          <a:p>
            <a:r>
              <a:rPr lang="ru-RU" dirty="0"/>
              <a:t>Ван Гог « Подсолнухи »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88C9445-0579-7E2A-61A9-935259489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94620" y="3958683"/>
            <a:ext cx="3643475" cy="421516"/>
          </a:xfrm>
        </p:spPr>
        <p:txBody>
          <a:bodyPr/>
          <a:lstStyle/>
          <a:p>
            <a:r>
              <a:rPr lang="ru-RU" dirty="0"/>
              <a:t>Клод Моне «Водяные лилии»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E596A7-52A6-2F22-C150-CFAD217562E2}"/>
              </a:ext>
            </a:extLst>
          </p:cNvPr>
          <p:cNvSpPr txBox="1"/>
          <p:nvPr/>
        </p:nvSpPr>
        <p:spPr>
          <a:xfrm>
            <a:off x="763859" y="546410"/>
            <a:ext cx="64286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/>
              <a:t>Было изучение 20 картин (Ван Гог « Подсолнухи », Клод Моне «Водяные лилии»), а также стихи А. С. Пушкина и японские хайку. Проведено анкетирование среди 30 учащихся </a:t>
            </a:r>
          </a:p>
        </p:txBody>
      </p:sp>
    </p:spTree>
    <p:extLst>
      <p:ext uri="{BB962C8B-B14F-4D97-AF65-F5344CB8AC3E}">
        <p14:creationId xmlns:p14="http://schemas.microsoft.com/office/powerpoint/2010/main" val="32389741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Савон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{BD4F53CB-84C1-C247-8DA6-9195ED297B29}tf10001067</Template>
  <TotalTime>102</TotalTime>
  <Words>494</Words>
  <Application>Microsoft Macintosh PowerPoint</Application>
  <PresentationFormat>Широкоэкранный</PresentationFormat>
  <Paragraphs>68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Garamond</vt:lpstr>
      <vt:lpstr>Times New Roman</vt:lpstr>
      <vt:lpstr>Савон</vt:lpstr>
      <vt:lpstr>Цветы: от биологии до искусства </vt:lpstr>
      <vt:lpstr>Введение</vt:lpstr>
      <vt:lpstr>Презентация PowerPoint</vt:lpstr>
      <vt:lpstr>Биологическая основа </vt:lpstr>
      <vt:lpstr>Презентация PowerPoint</vt:lpstr>
      <vt:lpstr>Презентация PowerPoint</vt:lpstr>
      <vt:lpstr>Символика цветов в культуре </vt:lpstr>
      <vt:lpstr>Практическая часть </vt:lpstr>
      <vt:lpstr>Презентация PowerPoint</vt:lpstr>
      <vt:lpstr>Презентация PowerPoint</vt:lpstr>
      <vt:lpstr>Заключение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8</cp:revision>
  <dcterms:created xsi:type="dcterms:W3CDTF">2025-04-29T16:51:41Z</dcterms:created>
  <dcterms:modified xsi:type="dcterms:W3CDTF">2025-05-22T17:34:23Z</dcterms:modified>
</cp:coreProperties>
</file>