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10972800"/>
  <p:notesSz cx="109728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 Semi Bold" panose="020B0604020202020204" charset="-52"/>
      <p:regular r:id="rId17"/>
    </p:embeddedFont>
    <p:embeddedFont>
      <p:font typeface="PT Sans" panose="020B0503020203020204" pitchFamily="34" charset="-52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13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8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109728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00002E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104927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68247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Бизнес-план "Клинок Мастера"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449479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Бизнес-план для запуска предприятия по производству ножей ручной работы. Ориентация на коллекционеров, охотников, поваров и любителей активного отдыха. Комплексный подход к управлению и прибыльность.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34054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Описание компании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837724" y="667273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615559" y="66727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Название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615559" y="7168277"/>
            <a:ext cx="28367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"Клинок Мастера"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4691658" y="667273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69493" y="6672739"/>
            <a:ext cx="2836783" cy="703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Организационно-правовая форма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7520226"/>
            <a:ext cx="28367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ИП или ООО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8411766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615559" y="841176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Цель: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615559" y="8907304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Производство качественных ножей с высокими стандартами.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C3F2A-0862-4D4F-A12F-340C966CB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1869" y="10184041"/>
            <a:ext cx="3448531" cy="676369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1EFC9751-C575-493B-AAD9-3AA09101A788}"/>
              </a:ext>
            </a:extLst>
          </p:cNvPr>
          <p:cNvSpPr/>
          <p:nvPr/>
        </p:nvSpPr>
        <p:spPr>
          <a:xfrm>
            <a:off x="3458882" y="4782383"/>
            <a:ext cx="771263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ru-RU" sz="4400" dirty="0">
                <a:solidFill>
                  <a:srgbClr val="7030A0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Спасибо за внимание ! ! !</a:t>
            </a:r>
            <a:endParaRPr lang="en-US" sz="4400" dirty="0">
              <a:solidFill>
                <a:srgbClr val="7030A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6527BE-C769-4A36-AF4C-8737FC06E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977" y="6678279"/>
            <a:ext cx="7024440" cy="4083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D412C7-2B4D-4484-ACBE-132792F3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4288" y="0"/>
            <a:ext cx="2706112" cy="27061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456589-D596-4C6F-8BAA-3A5D9B258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706112" cy="2706112"/>
          </a:xfrm>
          <a:prstGeom prst="rect">
            <a:avLst/>
          </a:prstGeom>
        </p:spPr>
      </p:pic>
      <p:pic>
        <p:nvPicPr>
          <p:cNvPr id="25" name="Рисунок 4">
            <a:extLst>
              <a:ext uri="{FF2B5EF4-FFF2-40B4-BE49-F238E27FC236}">
                <a16:creationId xmlns:a16="http://schemas.microsoft.com/office/drawing/2014/main" id="{A5A31346-0120-42CA-85C0-249508F8FA6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5304"/>
            <a:ext cx="4597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1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60616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Анализ рынка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9084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Целевая аудитория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549973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Коллекционеры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96646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Охотники и рыболовы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64331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Повара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689991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Любители активного отдыха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49084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Конкуренты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549973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Мастерские ножей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4761" y="5966460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Крупные производители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614761" y="6433185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Мастера-ножовщики</a:t>
            </a:r>
            <a:endParaRPr lang="en-US" sz="185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FB7925-1172-442D-A996-93261E4C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713" y="10445209"/>
            <a:ext cx="2238687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04931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Продукты и услуги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4112300"/>
            <a:ext cx="7468553" cy="1785938"/>
          </a:xfrm>
          <a:prstGeom prst="roundRect">
            <a:avLst>
              <a:gd name="adj" fmla="val 20105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99899" y="43744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Ассортимент ножей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99899" y="4870013"/>
            <a:ext cx="694420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Охотничьи, рыболовные, поварские, туристические, коллекционные.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837724" y="6137553"/>
            <a:ext cx="7468553" cy="1785938"/>
          </a:xfrm>
          <a:prstGeom prst="roundRect">
            <a:avLst>
              <a:gd name="adj" fmla="val 20105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9899" y="639972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Услуги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9899" y="6895267"/>
            <a:ext cx="694420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Изготовление на заказ, ремонт, заточка, гравировка, мастер-классы.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70027"/>
            <a:ext cx="6388775" cy="668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Производственный план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179915"/>
            <a:ext cx="568523" cy="56852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2975848"/>
            <a:ext cx="2675334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Материалы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324124" y="3446621"/>
            <a:ext cx="3563660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Сталь: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6324124" y="3946922"/>
            <a:ext cx="3563660" cy="109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Марки: D2 (800 руб/кг), AUS-8 (600 руб/кг), CPM S35VN (1500 руб/кг).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6324124" y="5174933"/>
            <a:ext cx="3563660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Материалы для рукоятей: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6324124" y="5675233"/>
            <a:ext cx="3563660" cy="109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Дерево:</a:t>
            </a: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Карельская береза (1200 руб/шт), венге (1500 руб/шт), палисандр (2000 руб/шт).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6324124" y="6846332"/>
            <a:ext cx="3563660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Микарта:</a:t>
            </a: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Черная, зеленая, коричневая (500 руб/лист).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6324124" y="7710488"/>
            <a:ext cx="3563660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Материалы для ножен:</a:t>
            </a: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6324124" y="8210788"/>
            <a:ext cx="3563660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Кожа:</a:t>
            </a: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Растительного дубления, чепрак (1000 руб/лист).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6324124" y="9074944"/>
            <a:ext cx="3563660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Расходные материалы:</a:t>
            </a: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Абразивы, полировальные пасты, клеи, масла.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898" y="2179915"/>
            <a:ext cx="568523" cy="56852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10228898" y="2975848"/>
            <a:ext cx="2675334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Оборудование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10228898" y="3446621"/>
            <a:ext cx="3563779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Оборудование: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10228898" y="3946922"/>
            <a:ext cx="3563779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Полировальный станок: 1 шт. (20 000 руб.).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10228898" y="4754166"/>
            <a:ext cx="3563779" cy="109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Шлифовальный станок (ленточный): 2 шт. (30 000 руб./шт).</a:t>
            </a:r>
            <a:endParaRPr lang="en-US" sz="1750" dirty="0"/>
          </a:p>
        </p:txBody>
      </p:sp>
      <p:sp>
        <p:nvSpPr>
          <p:cNvPr id="19" name="Text 14"/>
          <p:cNvSpPr/>
          <p:nvPr/>
        </p:nvSpPr>
        <p:spPr>
          <a:xfrm>
            <a:off x="10228898" y="5925264"/>
            <a:ext cx="3563779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Кузнечный горн: 1 шт. (50 000 руб.).</a:t>
            </a:r>
            <a:endParaRPr lang="en-US" sz="1750" dirty="0"/>
          </a:p>
        </p:txBody>
      </p:sp>
      <p:sp>
        <p:nvSpPr>
          <p:cNvPr id="20" name="Text 15"/>
          <p:cNvSpPr/>
          <p:nvPr/>
        </p:nvSpPr>
        <p:spPr>
          <a:xfrm>
            <a:off x="10228898" y="6732508"/>
            <a:ext cx="3563779" cy="3638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Термопечь: 1 шт. (80 000 руб.).</a:t>
            </a:r>
            <a:endParaRPr lang="en-US" sz="1750" dirty="0"/>
          </a:p>
        </p:txBody>
      </p:sp>
      <p:sp>
        <p:nvSpPr>
          <p:cNvPr id="21" name="Text 16"/>
          <p:cNvSpPr/>
          <p:nvPr/>
        </p:nvSpPr>
        <p:spPr>
          <a:xfrm>
            <a:off x="10228898" y="7175897"/>
            <a:ext cx="3563779" cy="727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Набор ручного инструмента: 1 комплект (20 000 руб.).</a:t>
            </a:r>
            <a:endParaRPr lang="en-US" sz="1750" dirty="0"/>
          </a:p>
        </p:txBody>
      </p:sp>
      <p:sp>
        <p:nvSpPr>
          <p:cNvPr id="22" name="Text 17"/>
          <p:cNvSpPr/>
          <p:nvPr/>
        </p:nvSpPr>
        <p:spPr>
          <a:xfrm>
            <a:off x="10228898" y="7983141"/>
            <a:ext cx="3563779" cy="109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Измерительный инструмент: штангенциркули, микрометры, угломеры.</a:t>
            </a:r>
            <a:endParaRPr lang="en-US" sz="175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FEF70ED-75F4-492C-8562-6F850114B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1713" y="10344528"/>
            <a:ext cx="2238687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082403"/>
            <a:ext cx="701028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Технологический процесс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3145393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33847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Подготовка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879913" y="3880247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Резка, шлифовка, термообработка.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581644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79913" y="48209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Формирование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879913" y="531649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Ковка, шлифовка, полировка.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6017895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79913" y="62572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Изготовление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879913" y="6752749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Рукояти и ножен.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124" y="7454146"/>
            <a:ext cx="1196816" cy="14362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879913" y="76934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Финальная сборка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879913" y="8189000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Заточка и отделка.</a:t>
            </a:r>
            <a:endParaRPr lang="en-US" sz="18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759F20-E8F9-49EA-8337-16B49ACAC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1713" y="10458378"/>
            <a:ext cx="2238687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27948"/>
            <a:ext cx="69624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Маркетинговая стратегия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59018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Брендинг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3810714"/>
            <a:ext cx="4534138" cy="453413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49146" y="5853946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9941243" y="467844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Каналы продаж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3810714"/>
            <a:ext cx="4534138" cy="45341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929563" y="4479608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9941243" y="712505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Реклама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3810714"/>
            <a:ext cx="4534138" cy="453413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929563" y="7228165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44E9E1-CD1E-4416-9954-9F629249E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8704" y="10458378"/>
            <a:ext cx="2238687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303526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Финансовый план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17908"/>
            <a:ext cx="3554730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2B42D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250K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6693337" y="53068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Выручка (руб/мес)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37827" y="4217908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D7425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150K</a:t>
            </a:r>
            <a:endParaRPr lang="en-US" sz="6200" dirty="0"/>
          </a:p>
        </p:txBody>
      </p:sp>
      <p:sp>
        <p:nvSpPr>
          <p:cNvPr id="7" name="Text 4"/>
          <p:cNvSpPr/>
          <p:nvPr/>
        </p:nvSpPr>
        <p:spPr>
          <a:xfrm>
            <a:off x="10361057" y="5306854"/>
            <a:ext cx="330839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Себестоимость (руб/мес)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8280916" y="6496526"/>
            <a:ext cx="3554849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DD785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100K</a:t>
            </a:r>
            <a:endParaRPr lang="en-US" sz="6200" dirty="0"/>
          </a:p>
        </p:txBody>
      </p:sp>
      <p:sp>
        <p:nvSpPr>
          <p:cNvPr id="9" name="Text 6"/>
          <p:cNvSpPr/>
          <p:nvPr/>
        </p:nvSpPr>
        <p:spPr>
          <a:xfrm>
            <a:off x="8650248" y="75854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Прибыль (руб/мес)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37F5D0-3372-4FEA-90EF-3D0A23E09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704" y="10458378"/>
            <a:ext cx="2238687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529489"/>
            <a:ext cx="566713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Управление рисками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4712256"/>
            <a:ext cx="2159079" cy="830580"/>
          </a:xfrm>
          <a:prstGeom prst="roundRect">
            <a:avLst>
              <a:gd name="adj" fmla="val 43231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48909" y="4917162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3236119" y="4951571"/>
            <a:ext cx="211157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Экономические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3116461" y="5527596"/>
            <a:ext cx="10556558" cy="15240"/>
          </a:xfrm>
          <a:prstGeom prst="roundRect">
            <a:avLst>
              <a:gd name="adj" fmla="val 2356110"/>
            </a:avLst>
          </a:prstGeom>
          <a:solidFill>
            <a:srgbClr val="F2B42D"/>
          </a:solidFill>
          <a:ln/>
        </p:spPr>
      </p:sp>
      <p:sp>
        <p:nvSpPr>
          <p:cNvPr id="7" name="Shape 5"/>
          <p:cNvSpPr/>
          <p:nvPr/>
        </p:nvSpPr>
        <p:spPr>
          <a:xfrm>
            <a:off x="837724" y="5662493"/>
            <a:ext cx="4318278" cy="830580"/>
          </a:xfrm>
          <a:prstGeom prst="roundRect">
            <a:avLst>
              <a:gd name="adj" fmla="val 43231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828568" y="5867400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395317" y="5901809"/>
            <a:ext cx="261997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Производственные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5275659" y="6477833"/>
            <a:ext cx="8397359" cy="15240"/>
          </a:xfrm>
          <a:prstGeom prst="roundRect">
            <a:avLst>
              <a:gd name="adj" fmla="val 2356110"/>
            </a:avLst>
          </a:prstGeom>
          <a:solidFill>
            <a:srgbClr val="D7425E"/>
          </a:solidFill>
          <a:ln/>
        </p:spPr>
      </p:sp>
      <p:sp>
        <p:nvSpPr>
          <p:cNvPr id="11" name="Shape 9"/>
          <p:cNvSpPr/>
          <p:nvPr/>
        </p:nvSpPr>
        <p:spPr>
          <a:xfrm>
            <a:off x="837724" y="6612731"/>
            <a:ext cx="6477476" cy="830580"/>
          </a:xfrm>
          <a:prstGeom prst="roundRect">
            <a:avLst>
              <a:gd name="adj" fmla="val 43231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08107" y="6817638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7554516" y="6852047"/>
            <a:ext cx="188356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Юридические</a:t>
            </a:r>
            <a:endParaRPr lang="en-US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821604-20F4-459A-B759-CCCEBE53D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713" y="10458378"/>
            <a:ext cx="2238687" cy="5144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699028"/>
            <a:ext cx="771263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Организационная структура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191" y="3881795"/>
            <a:ext cx="1282422" cy="8305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08107" y="4175284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4956929" y="4121110"/>
            <a:ext cx="273367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Владелец/Директор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777383" y="4727019"/>
            <a:ext cx="8955524" cy="15240"/>
          </a:xfrm>
          <a:prstGeom prst="roundRect">
            <a:avLst>
              <a:gd name="adj" fmla="val 2356110"/>
            </a:avLst>
          </a:prstGeom>
          <a:solidFill>
            <a:srgbClr val="F2B42D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21" y="4772144"/>
            <a:ext cx="2564963" cy="8305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08107" y="4977051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5"/>
          <p:cNvSpPr/>
          <p:nvPr/>
        </p:nvSpPr>
        <p:spPr>
          <a:xfrm>
            <a:off x="5598200" y="5011460"/>
            <a:ext cx="192869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Управляющий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418653" y="5617369"/>
            <a:ext cx="8314253" cy="15240"/>
          </a:xfrm>
          <a:prstGeom prst="roundRect">
            <a:avLst>
              <a:gd name="adj" fmla="val 2356110"/>
            </a:avLst>
          </a:prstGeom>
          <a:solidFill>
            <a:srgbClr val="D7425E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650" y="5662493"/>
            <a:ext cx="3847505" cy="83058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08107" y="5867400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8"/>
          <p:cNvSpPr/>
          <p:nvPr/>
        </p:nvSpPr>
        <p:spPr>
          <a:xfrm>
            <a:off x="6239470" y="5901809"/>
            <a:ext cx="250507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Менеджер/Мастер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059924" y="6507718"/>
            <a:ext cx="7672983" cy="15240"/>
          </a:xfrm>
          <a:prstGeom prst="roundRect">
            <a:avLst>
              <a:gd name="adj" fmla="val 2356110"/>
            </a:avLst>
          </a:prstGeom>
          <a:solidFill>
            <a:srgbClr val="DD785E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379" y="6552843"/>
            <a:ext cx="5130046" cy="83058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07988" y="6757749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1"/>
          <p:cNvSpPr/>
          <p:nvPr/>
        </p:nvSpPr>
        <p:spPr>
          <a:xfrm>
            <a:off x="6880741" y="6792158"/>
            <a:ext cx="304859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Маркетолог/Продавец</a:t>
            </a:r>
            <a:endParaRPr lang="en-US" sz="2200" dirty="0"/>
          </a:p>
        </p:txBody>
      </p:sp>
      <p:sp>
        <p:nvSpPr>
          <p:cNvPr id="18" name="Shape 12"/>
          <p:cNvSpPr/>
          <p:nvPr/>
        </p:nvSpPr>
        <p:spPr>
          <a:xfrm>
            <a:off x="6701195" y="7398068"/>
            <a:ext cx="7031712" cy="15240"/>
          </a:xfrm>
          <a:prstGeom prst="roundRect">
            <a:avLst>
              <a:gd name="adj" fmla="val 2356110"/>
            </a:avLst>
          </a:prstGeom>
          <a:solidFill>
            <a:srgbClr val="48A8E2"/>
          </a:solidFill>
          <a:ln/>
        </p:spPr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7443192"/>
            <a:ext cx="6412587" cy="83058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907988" y="7648099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5</a:t>
            </a:r>
            <a:endParaRPr lang="en-US" sz="2650" dirty="0"/>
          </a:p>
        </p:txBody>
      </p:sp>
      <p:sp>
        <p:nvSpPr>
          <p:cNvPr id="21" name="Text 14"/>
          <p:cNvSpPr/>
          <p:nvPr/>
        </p:nvSpPr>
        <p:spPr>
          <a:xfrm>
            <a:off x="7522012" y="7682508"/>
            <a:ext cx="138457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Бухгалтер</a:t>
            </a:r>
            <a:endParaRPr lang="en-US" sz="22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3912E6-E044-4296-A26E-027475EAD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1713" y="10344528"/>
            <a:ext cx="2238687" cy="514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369</Words>
  <Application>Microsoft Office PowerPoint</Application>
  <PresentationFormat>Custom</PresentationFormat>
  <Paragraphs>93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Nunito Semi Bold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Николай Липатов</cp:lastModifiedBy>
  <cp:revision>3</cp:revision>
  <dcterms:created xsi:type="dcterms:W3CDTF">2025-03-23T17:43:48Z</dcterms:created>
  <dcterms:modified xsi:type="dcterms:W3CDTF">2025-03-23T18:07:43Z</dcterms:modified>
</cp:coreProperties>
</file>